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8.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0.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7" r:id="rId4"/>
    <p:sldMasterId id="2147484393" r:id="rId5"/>
    <p:sldMasterId id="2147484414" r:id="rId6"/>
    <p:sldMasterId id="2147484440" r:id="rId7"/>
    <p:sldMasterId id="2147484499" r:id="rId8"/>
    <p:sldMasterId id="2147484516" r:id="rId9"/>
    <p:sldMasterId id="2147484537" r:id="rId10"/>
    <p:sldMasterId id="2147484557" r:id="rId11"/>
    <p:sldMasterId id="2147484592" r:id="rId12"/>
    <p:sldMasterId id="2147484611" r:id="rId13"/>
    <p:sldMasterId id="2147484627" r:id="rId14"/>
  </p:sldMasterIdLst>
  <p:notesMasterIdLst>
    <p:notesMasterId r:id="rId49"/>
  </p:notesMasterIdLst>
  <p:handoutMasterIdLst>
    <p:handoutMasterId r:id="rId50"/>
  </p:handoutMasterIdLst>
  <p:sldIdLst>
    <p:sldId id="4045" r:id="rId15"/>
    <p:sldId id="4159" r:id="rId16"/>
    <p:sldId id="270" r:id="rId17"/>
    <p:sldId id="4169" r:id="rId18"/>
    <p:sldId id="4160" r:id="rId19"/>
    <p:sldId id="4035" r:id="rId20"/>
    <p:sldId id="4146" r:id="rId21"/>
    <p:sldId id="4147" r:id="rId22"/>
    <p:sldId id="257" r:id="rId23"/>
    <p:sldId id="621" r:id="rId24"/>
    <p:sldId id="4040" r:id="rId25"/>
    <p:sldId id="1922" r:id="rId26"/>
    <p:sldId id="4084" r:id="rId27"/>
    <p:sldId id="4068" r:id="rId28"/>
    <p:sldId id="4085" r:id="rId29"/>
    <p:sldId id="4086" r:id="rId30"/>
    <p:sldId id="4153" r:id="rId31"/>
    <p:sldId id="4067" r:id="rId32"/>
    <p:sldId id="4145" r:id="rId33"/>
    <p:sldId id="1555" r:id="rId34"/>
    <p:sldId id="4180" r:id="rId35"/>
    <p:sldId id="1924" r:id="rId36"/>
    <p:sldId id="4062" r:id="rId37"/>
    <p:sldId id="4078" r:id="rId38"/>
    <p:sldId id="4170" r:id="rId39"/>
    <p:sldId id="4095" r:id="rId40"/>
    <p:sldId id="4157" r:id="rId41"/>
    <p:sldId id="4076" r:id="rId42"/>
    <p:sldId id="4152" r:id="rId43"/>
    <p:sldId id="4151" r:id="rId44"/>
    <p:sldId id="4093" r:id="rId45"/>
    <p:sldId id="4090" r:id="rId46"/>
    <p:sldId id="4092" r:id="rId47"/>
    <p:sldId id="4148" r:id="rId48"/>
  </p:sldIdLst>
  <p:sldSz cx="12436475" cy="6994525"/>
  <p:notesSz cx="7102475" cy="93884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C5E96F4-4379-47F4-9B23-B19042C440A1}">
          <p14:sldIdLst>
            <p14:sldId id="4045"/>
            <p14:sldId id="4159"/>
          </p14:sldIdLst>
        </p14:section>
        <p14:section name="Mission statement" id="{0C5C2D63-78B8-473C-A1BB-BA7819EA4549}">
          <p14:sldIdLst>
            <p14:sldId id="270"/>
          </p14:sldIdLst>
        </p14:section>
        <p14:section name="Selling with Microsoft" id="{04A03D9A-1057-4F37-A398-34E746265375}">
          <p14:sldIdLst>
            <p14:sldId id="4169"/>
            <p14:sldId id="4160"/>
            <p14:sldId id="4035"/>
            <p14:sldId id="4146"/>
            <p14:sldId id="4147"/>
            <p14:sldId id="257"/>
          </p14:sldIdLst>
        </p14:section>
        <p14:section name="Solution areas" id="{AF2B2588-9413-47EA-8615-92ED0B33BED0}">
          <p14:sldIdLst>
            <p14:sldId id="621"/>
          </p14:sldIdLst>
        </p14:section>
        <p14:section name="Industry priorities" id="{21CF8F4B-2216-4CC5-AC9C-9F5B4AC45022}">
          <p14:sldIdLst>
            <p14:sldId id="4040"/>
          </p14:sldIdLst>
        </p14:section>
        <p14:section name="Path to Co-Sell ready" id="{26B17DDC-41FB-4E2F-93C9-498F38209DBD}">
          <p14:sldIdLst>
            <p14:sldId id="1922"/>
            <p14:sldId id="4084"/>
            <p14:sldId id="4068"/>
            <p14:sldId id="4085"/>
            <p14:sldId id="4086"/>
            <p14:sldId id="4153"/>
            <p14:sldId id="4067"/>
          </p14:sldIdLst>
        </p14:section>
        <p14:section name="Co-sell desk" id="{553CF291-E97A-434E-8563-110677A0D9E9}">
          <p14:sldIdLst>
            <p14:sldId id="4145"/>
          </p14:sldIdLst>
        </p14:section>
        <p14:section name="Incentives" id="{7DCEFB0E-9A5A-4924-A718-2FBC37FB342D}">
          <p14:sldIdLst>
            <p14:sldId id="1555"/>
            <p14:sldId id="4180"/>
          </p14:sldIdLst>
        </p14:section>
        <p14:section name="Sell with motion" id="{184DF5F7-FC28-4DC5-8BBA-E3E9E8262086}">
          <p14:sldIdLst>
            <p14:sldId id="1924"/>
            <p14:sldId id="4062"/>
            <p14:sldId id="4078"/>
            <p14:sldId id="4170"/>
          </p14:sldIdLst>
        </p14:section>
        <p14:section name="Tips for success" id="{DF394F63-FD06-47AE-A8C9-DBDFE12DA5E0}">
          <p14:sldIdLst>
            <p14:sldId id="4095"/>
            <p14:sldId id="4157"/>
            <p14:sldId id="4076"/>
          </p14:sldIdLst>
        </p14:section>
        <p14:section name="Renewals" id="{46559C63-90F3-463A-8676-53680C7B1255}">
          <p14:sldIdLst>
            <p14:sldId id="4152"/>
          </p14:sldIdLst>
        </p14:section>
        <p14:section name="Digital services" id="{E91D37E8-4887-46BF-8275-02E67DF64CD7}">
          <p14:sldIdLst>
            <p14:sldId id="4151"/>
          </p14:sldIdLst>
        </p14:section>
        <p14:section name="Partner testimonials" id="{423CCF0B-3AC9-4D74-999A-FAD24F6E7004}">
          <p14:sldIdLst>
            <p14:sldId id="4093"/>
            <p14:sldId id="4090"/>
            <p14:sldId id="4092"/>
            <p14:sldId id="41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itchell Derrey" initials="MD" lastIdx="15" clrIdx="4">
    <p:extLst>
      <p:ext uri="{19B8F6BF-5375-455C-9EA6-DF929625EA0E}">
        <p15:presenceInfo xmlns:p15="http://schemas.microsoft.com/office/powerpoint/2012/main" userId="S-1-5-21-383413107-1061881802-891584314-4851" providerId="AD"/>
      </p:ext>
    </p:extLst>
  </p:cmAuthor>
  <p:cmAuthor id="5" name="Carrie Pogorelc" initials="CP" lastIdx="218" clrIdx="5">
    <p:extLst>
      <p:ext uri="{19B8F6BF-5375-455C-9EA6-DF929625EA0E}">
        <p15:presenceInfo xmlns:p15="http://schemas.microsoft.com/office/powerpoint/2012/main" userId="S-1-5-21-3498805899-2376028649-3634713762-1001" providerId="AD"/>
      </p:ext>
    </p:extLst>
  </p:cmAuthor>
  <p:cmAuthor id="6" name="Watts" initials="W" lastIdx="83" clrIdx="6">
    <p:extLst>
      <p:ext uri="{19B8F6BF-5375-455C-9EA6-DF929625EA0E}">
        <p15:presenceInfo xmlns:p15="http://schemas.microsoft.com/office/powerpoint/2012/main" userId="Watts" providerId="None"/>
      </p:ext>
    </p:extLst>
  </p:cmAuthor>
  <p:cmAuthor id="7" name="Lisanne Chastain" initials="LC" lastIdx="38" clrIdx="7">
    <p:extLst>
      <p:ext uri="{19B8F6BF-5375-455C-9EA6-DF929625EA0E}">
        <p15:presenceInfo xmlns:p15="http://schemas.microsoft.com/office/powerpoint/2012/main" userId="S::lichasta@microsoft.com::fbc84165-deb8-4be2-bba8-3db77053342a" providerId="AD"/>
      </p:ext>
    </p:extLst>
  </p:cmAuthor>
  <p:cmAuthor id="8" name="Maria Thomson" initials="MT" lastIdx="25" clrIdx="8">
    <p:extLst>
      <p:ext uri="{19B8F6BF-5375-455C-9EA6-DF929625EA0E}">
        <p15:presenceInfo xmlns:p15="http://schemas.microsoft.com/office/powerpoint/2012/main" userId="S-1-5-21-2016222445-827481317-1536260354-1048535" providerId="AD"/>
      </p:ext>
    </p:extLst>
  </p:cmAuthor>
  <p:cmAuthor id="9" name="Eddie Yandle" initials="EY" lastIdx="1" clrIdx="9">
    <p:extLst>
      <p:ext uri="{19B8F6BF-5375-455C-9EA6-DF929625EA0E}">
        <p15:presenceInfo xmlns:p15="http://schemas.microsoft.com/office/powerpoint/2012/main" userId="dc28a82f237a3d2e" providerId="Windows Live"/>
      </p:ext>
    </p:extLst>
  </p:cmAuthor>
  <p:cmAuthor id="10" name="Brad Larsen" initials="BL" lastIdx="49" clrIdx="10">
    <p:extLst>
      <p:ext uri="{19B8F6BF-5375-455C-9EA6-DF929625EA0E}">
        <p15:presenceInfo xmlns:p15="http://schemas.microsoft.com/office/powerpoint/2012/main" userId="Brad Larsen" providerId="None"/>
      </p:ext>
    </p:extLst>
  </p:cmAuthor>
  <p:cmAuthor id="11" name="Abby Breckenridge" initials="AB" lastIdx="248" clrIdx="11"/>
  <p:cmAuthor id="12" name="John Mighell" initials="JM" lastIdx="2" clrIdx="12">
    <p:extLst>
      <p:ext uri="{19B8F6BF-5375-455C-9EA6-DF929625EA0E}">
        <p15:presenceInfo xmlns:p15="http://schemas.microsoft.com/office/powerpoint/2012/main" userId="S::jomigh@microsoft.com::aa110d23-b74a-4732-bbdf-11d185d8cf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A1"/>
    <a:srgbClr val="003C6C"/>
    <a:srgbClr val="002748"/>
    <a:srgbClr val="737373"/>
    <a:srgbClr val="00685C"/>
    <a:srgbClr val="00544A"/>
    <a:srgbClr val="007063"/>
    <a:srgbClr val="007668"/>
    <a:srgbClr val="007D6D"/>
    <a:srgbClr val="009E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01F3B-4DB4-4E49-894F-0FE8C78827BF}" v="2" dt="2018-08-09T20:59:33.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48"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884"/>
            <a:ext cx="3077739" cy="469424"/>
          </a:xfrm>
          <a:prstGeom prst="rect">
            <a:avLst/>
          </a:prstGeom>
        </p:spPr>
        <p:txBody>
          <a:bodyPr vert="horz" lIns="94221" tIns="47111" rIns="94221" bIns="47111"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23093" y="0"/>
            <a:ext cx="3077739" cy="469424"/>
          </a:xfrm>
          <a:prstGeom prst="rect">
            <a:avLst/>
          </a:prstGeom>
        </p:spPr>
        <p:txBody>
          <a:bodyPr vert="horz" lIns="94221" tIns="47111" rIns="94221" bIns="47111" rtlCol="0"/>
          <a:lstStyle>
            <a:lvl1pPr algn="r">
              <a:defRPr sz="1200"/>
            </a:lvl1pPr>
          </a:lstStyle>
          <a:p>
            <a:fld id="{8C8D045D-9A66-44E7-900A-FC6D0BD4E54A}" type="datetime8">
              <a:rPr lang="en-US" smtClean="0">
                <a:latin typeface="Segoe UI" pitchFamily="34" charset="0"/>
              </a:rPr>
              <a:t>9/25/2018 8:47 AM</a:t>
            </a:fld>
            <a:endParaRPr lang="en-US">
              <a:latin typeface="Segoe UI" pitchFamily="34" charset="0"/>
            </a:endParaRPr>
          </a:p>
        </p:txBody>
      </p:sp>
      <p:sp>
        <p:nvSpPr>
          <p:cNvPr id="8" name="Footer Placeholder 7"/>
          <p:cNvSpPr>
            <a:spLocks noGrp="1"/>
          </p:cNvSpPr>
          <p:nvPr>
            <p:ph type="ftr" sz="quarter" idx="2"/>
          </p:nvPr>
        </p:nvSpPr>
        <p:spPr>
          <a:xfrm>
            <a:off x="0" y="8917422"/>
            <a:ext cx="6001591" cy="341322"/>
          </a:xfrm>
          <a:prstGeom prst="rect">
            <a:avLst/>
          </a:prstGeom>
        </p:spPr>
        <p:txBody>
          <a:bodyPr vert="horz" lIns="94221" tIns="47111" rIns="94221" bIns="47111" rtlCol="0" anchor="b"/>
          <a:lstStyle>
            <a:lvl1pPr algn="l">
              <a:defRPr sz="1200"/>
            </a:lvl1pPr>
          </a:lstStyle>
          <a:p>
            <a:pPr marL="410582" defTabSz="9418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89753" y="8917422"/>
            <a:ext cx="1111078" cy="469424"/>
          </a:xfrm>
          <a:prstGeom prst="rect">
            <a:avLst/>
          </a:prstGeom>
        </p:spPr>
        <p:txBody>
          <a:bodyPr vert="horz" lIns="94221" tIns="47111" rIns="94221" bIns="47111"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7739" cy="469424"/>
          </a:xfrm>
          <a:prstGeom prst="rect">
            <a:avLst/>
          </a:prstGeom>
        </p:spPr>
        <p:txBody>
          <a:bodyPr vert="horz" lIns="94221" tIns="47111" rIns="94221" bIns="47111"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20688" y="703263"/>
            <a:ext cx="6261100" cy="3521075"/>
          </a:xfrm>
          <a:prstGeom prst="rect">
            <a:avLst/>
          </a:prstGeom>
          <a:noFill/>
          <a:ln w="12700">
            <a:solidFill>
              <a:prstClr val="black"/>
            </a:solidFill>
          </a:ln>
        </p:spPr>
        <p:txBody>
          <a:bodyPr vert="horz" lIns="94221" tIns="47111" rIns="94221" bIns="47111" rtlCol="0" anchor="ctr"/>
          <a:lstStyle/>
          <a:p>
            <a:endParaRPr lang="en-US"/>
          </a:p>
        </p:txBody>
      </p:sp>
      <p:sp>
        <p:nvSpPr>
          <p:cNvPr id="10" name="Footer Placeholder 9"/>
          <p:cNvSpPr>
            <a:spLocks noGrp="1"/>
          </p:cNvSpPr>
          <p:nvPr>
            <p:ph type="ftr" sz="quarter" idx="4"/>
          </p:nvPr>
        </p:nvSpPr>
        <p:spPr>
          <a:xfrm>
            <a:off x="0" y="8919052"/>
            <a:ext cx="6131803" cy="365481"/>
          </a:xfrm>
          <a:prstGeom prst="rect">
            <a:avLst/>
          </a:prstGeom>
        </p:spPr>
        <p:txBody>
          <a:bodyPr vert="horz" lIns="94221" tIns="47111" rIns="94221" bIns="47111" rtlCol="0" anchor="b"/>
          <a:lstStyle>
            <a:lvl1pPr marL="588881" indent="0" algn="l">
              <a:defRPr sz="1200"/>
            </a:lvl1pPr>
          </a:lstStyle>
          <a:p>
            <a:pPr defTabSz="9418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23093" y="0"/>
            <a:ext cx="3077739" cy="469424"/>
          </a:xfrm>
          <a:prstGeom prst="rect">
            <a:avLst/>
          </a:prstGeom>
        </p:spPr>
        <p:txBody>
          <a:bodyPr vert="horz" lIns="94221" tIns="47111" rIns="94221" bIns="47111" rtlCol="0"/>
          <a:lstStyle>
            <a:lvl1pPr algn="r">
              <a:defRPr sz="1200">
                <a:latin typeface="Segoe UI" pitchFamily="34" charset="0"/>
              </a:defRPr>
            </a:lvl1pPr>
          </a:lstStyle>
          <a:p>
            <a:fld id="{38EEC551-8CDA-4EB6-89BB-2A86C9F091C8}" type="datetime8">
              <a:rPr lang="en-US" smtClean="0"/>
              <a:t>9/25/2018 8:47 AM</a:t>
            </a:fld>
            <a:endParaRPr lang="en-US"/>
          </a:p>
        </p:txBody>
      </p:sp>
      <p:sp>
        <p:nvSpPr>
          <p:cNvPr id="12" name="Notes Placeholder 11"/>
          <p:cNvSpPr>
            <a:spLocks noGrp="1"/>
          </p:cNvSpPr>
          <p:nvPr>
            <p:ph type="body" sz="quarter" idx="3"/>
          </p:nvPr>
        </p:nvSpPr>
        <p:spPr>
          <a:xfrm>
            <a:off x="710248" y="4459526"/>
            <a:ext cx="5681980" cy="4224814"/>
          </a:xfrm>
          <a:prstGeom prst="rect">
            <a:avLst/>
          </a:prstGeom>
        </p:spPr>
        <p:txBody>
          <a:bodyPr vert="horz" lIns="94221" tIns="47111" rIns="94221" bIns="4711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19965" y="8917422"/>
            <a:ext cx="980866" cy="469424"/>
          </a:xfrm>
          <a:prstGeom prst="rect">
            <a:avLst/>
          </a:prstGeom>
        </p:spPr>
        <p:txBody>
          <a:bodyPr vert="horz" lIns="94221" tIns="47111" rIns="94221" bIns="47111"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09">
              <a:spcAft>
                <a:spcPts val="350"/>
              </a:spcAft>
              <a:defRPr/>
            </a:pPr>
            <a:r>
              <a:rPr lang="en-US"/>
              <a:t>This presentation is intended as a guide for partners to successfully Co-Sell with Microsoft.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18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9/25/2018 8:47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6242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42210">
              <a:defRPr/>
            </a:pPr>
            <a:fld id="{6DE022EA-76B1-46B8-9C5D-029FB65C08AC}" type="slidenum">
              <a:rPr lang="en-US">
                <a:solidFill>
                  <a:prstClr val="black"/>
                </a:solidFill>
                <a:latin typeface="Calibri" panose="020F0502020204030204"/>
              </a:rPr>
              <a:pPr defTabSz="942210">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1471553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42210">
              <a:defRPr/>
            </a:pPr>
            <a:fld id="{6DE022EA-76B1-46B8-9C5D-029FB65C08AC}" type="slidenum">
              <a:rPr lang="en-US">
                <a:solidFill>
                  <a:prstClr val="black"/>
                </a:solidFill>
                <a:latin typeface="Calibri" panose="020F0502020204030204"/>
              </a:rPr>
              <a:pPr defTabSz="942210">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1983749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42210">
              <a:defRPr/>
            </a:pPr>
            <a:fld id="{6DE022EA-76B1-46B8-9C5D-029FB65C08AC}" type="slidenum">
              <a:rPr lang="en-US">
                <a:solidFill>
                  <a:prstClr val="black"/>
                </a:solidFill>
                <a:latin typeface="Calibri" panose="020F0502020204030204"/>
              </a:rPr>
              <a:pPr defTabSz="942210">
                <a:defRPr/>
              </a:pPr>
              <a:t>15</a:t>
            </a:fld>
            <a:endParaRPr lang="en-US">
              <a:solidFill>
                <a:prstClr val="black"/>
              </a:solidFill>
              <a:latin typeface="Calibri" panose="020F0502020204030204"/>
            </a:endParaRPr>
          </a:p>
        </p:txBody>
      </p:sp>
    </p:spTree>
    <p:extLst>
      <p:ext uri="{BB962C8B-B14F-4D97-AF65-F5344CB8AC3E}">
        <p14:creationId xmlns:p14="http://schemas.microsoft.com/office/powerpoint/2010/main" val="4130694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42210">
              <a:defRPr/>
            </a:pPr>
            <a:fld id="{6DE022EA-76B1-46B8-9C5D-029FB65C08AC}" type="slidenum">
              <a:rPr lang="en-US">
                <a:solidFill>
                  <a:prstClr val="black"/>
                </a:solidFill>
                <a:latin typeface="Calibri" panose="020F0502020204030204"/>
              </a:rPr>
              <a:pPr defTabSz="942210">
                <a:defRPr/>
              </a:pPr>
              <a:t>16</a:t>
            </a:fld>
            <a:endParaRPr lang="en-US">
              <a:solidFill>
                <a:prstClr val="black"/>
              </a:solidFill>
              <a:latin typeface="Calibri" panose="020F0502020204030204"/>
            </a:endParaRPr>
          </a:p>
        </p:txBody>
      </p:sp>
    </p:spTree>
    <p:extLst>
      <p:ext uri="{BB962C8B-B14F-4D97-AF65-F5344CB8AC3E}">
        <p14:creationId xmlns:p14="http://schemas.microsoft.com/office/powerpoint/2010/main" val="3212263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24641">
              <a:defRPr/>
            </a:pPr>
            <a:fld id="{6DE022EA-76B1-46B8-9C5D-029FB65C08AC}" type="slidenum">
              <a:rPr lang="en-US">
                <a:solidFill>
                  <a:prstClr val="black"/>
                </a:solidFill>
                <a:latin typeface="Calibri" panose="020F0502020204030204"/>
              </a:rPr>
              <a:pPr defTabSz="924641">
                <a:def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680616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42210">
              <a:defRPr/>
            </a:pPr>
            <a:fld id="{6DE022EA-76B1-46B8-9C5D-029FB65C08AC}" type="slidenum">
              <a:rPr lang="en-US">
                <a:solidFill>
                  <a:prstClr val="black"/>
                </a:solidFill>
                <a:latin typeface="Calibri" panose="020F0502020204030204"/>
              </a:rPr>
              <a:pPr defTabSz="942210">
                <a:def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877088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E022EA-76B1-46B8-9C5D-029FB65C08AC}" type="slidenum">
              <a:rPr lang="en-US" smtClean="0"/>
              <a:t>19</a:t>
            </a:fld>
            <a:endParaRPr lang="en-US"/>
          </a:p>
        </p:txBody>
      </p:sp>
    </p:spTree>
    <p:extLst>
      <p:ext uri="{BB962C8B-B14F-4D97-AF65-F5344CB8AC3E}">
        <p14:creationId xmlns:p14="http://schemas.microsoft.com/office/powerpoint/2010/main" val="4206165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1109">
              <a:spcAft>
                <a:spcPts val="350"/>
              </a:spcAft>
              <a:defRPr/>
            </a:pPr>
            <a:r>
              <a:rPr lang="en-US"/>
              <a:t>Note – All partners</a:t>
            </a:r>
          </a:p>
          <a:p>
            <a:endParaRPr lang="en-US"/>
          </a:p>
        </p:txBody>
      </p:sp>
      <p:sp>
        <p:nvSpPr>
          <p:cNvPr id="4" name="Footer Placeholder 3"/>
          <p:cNvSpPr>
            <a:spLocks noGrp="1"/>
          </p:cNvSpPr>
          <p:nvPr>
            <p:ph type="ftr" sz="quarter" idx="10"/>
          </p:nvPr>
        </p:nvSpPr>
        <p:spPr/>
        <p:txBody>
          <a:bodyPr/>
          <a:lstStyle/>
          <a:p>
            <a:pPr marL="600070" defTabSz="9418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61109">
              <a:defRPr/>
            </a:pPr>
            <a:fld id="{E74353ED-ACB2-44BF-A903-985B0AF962B7}" type="datetime1">
              <a:rPr lang="en-US">
                <a:solidFill>
                  <a:prstClr val="black"/>
                </a:solidFill>
              </a:rPr>
              <a:pPr defTabSz="961109">
                <a:defRPr/>
              </a:pPr>
              <a:t>9/25/2018</a:t>
            </a:fld>
            <a:endParaRPr lang="en-US">
              <a:solidFill>
                <a:prstClr val="black"/>
              </a:solidFill>
            </a:endParaRPr>
          </a:p>
        </p:txBody>
      </p:sp>
      <p:sp>
        <p:nvSpPr>
          <p:cNvPr id="6" name="Slide Number Placeholder 5"/>
          <p:cNvSpPr>
            <a:spLocks noGrp="1"/>
          </p:cNvSpPr>
          <p:nvPr>
            <p:ph type="sldNum" sz="quarter" idx="12"/>
          </p:nvPr>
        </p:nvSpPr>
        <p:spPr/>
        <p:txBody>
          <a:bodyPr/>
          <a:lstStyle/>
          <a:p>
            <a:pPr defTabSz="961109">
              <a:defRPr/>
            </a:pPr>
            <a:fld id="{B4008EB6-D09E-4580-8CD6-DDB14511944F}" type="slidenum">
              <a:rPr lang="en-US">
                <a:solidFill>
                  <a:prstClr val="black"/>
                </a:solidFill>
              </a:rPr>
              <a:pPr defTabSz="961109">
                <a:defRPr/>
              </a:pPr>
              <a:t>20</a:t>
            </a:fld>
            <a:endParaRPr lang="en-US">
              <a:solidFill>
                <a:prstClr val="black"/>
              </a:solidFill>
            </a:endParaRPr>
          </a:p>
        </p:txBody>
      </p:sp>
    </p:spTree>
    <p:extLst>
      <p:ext uri="{BB962C8B-B14F-4D97-AF65-F5344CB8AC3E}">
        <p14:creationId xmlns:p14="http://schemas.microsoft.com/office/powerpoint/2010/main" val="4038024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9/25/2018 8:47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09538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42210">
              <a:defRPr/>
            </a:pPr>
            <a:fld id="{6D589546-3A1F-437C-9700-8D44CE7A839C}" type="slidenum">
              <a:rPr lang="en-US">
                <a:solidFill>
                  <a:prstClr val="black"/>
                </a:solidFill>
                <a:latin typeface="Calibri" panose="020F0502020204030204"/>
              </a:rPr>
              <a:pPr defTabSz="942210">
                <a:defRPr/>
              </a:pPr>
              <a:t>23</a:t>
            </a:fld>
            <a:endParaRPr lang="en-US">
              <a:solidFill>
                <a:prstClr val="black"/>
              </a:solidFill>
              <a:latin typeface="Calibri" panose="020F0502020204030204"/>
            </a:endParaRPr>
          </a:p>
        </p:txBody>
      </p:sp>
    </p:spTree>
    <p:extLst>
      <p:ext uri="{BB962C8B-B14F-4D97-AF65-F5344CB8AC3E}">
        <p14:creationId xmlns:p14="http://schemas.microsoft.com/office/powerpoint/2010/main" val="13987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p>
        </p:txBody>
      </p:sp>
    </p:spTree>
    <p:extLst>
      <p:ext uri="{BB962C8B-B14F-4D97-AF65-F5344CB8AC3E}">
        <p14:creationId xmlns:p14="http://schemas.microsoft.com/office/powerpoint/2010/main" val="3985823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42210">
              <a:defRPr/>
            </a:pPr>
            <a:fld id="{6D589546-3A1F-437C-9700-8D44CE7A839C}" type="slidenum">
              <a:rPr lang="en-US">
                <a:solidFill>
                  <a:prstClr val="black"/>
                </a:solidFill>
                <a:latin typeface="Calibri" panose="020F0502020204030204"/>
              </a:rPr>
              <a:pPr defTabSz="942210">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260141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0EFC83-0C5E-4069-A543-97875D1CAE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9965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Co-Selling requires great partnership and collaboration. Over time, we have learned there are very specific strategies and tactics that create a winning Co-Selling formula. Here are six tips and best practices that our field sales and partner teams have learned.</a:t>
            </a:r>
          </a:p>
          <a:p>
            <a:r>
              <a:rPr lang="en-US"/>
              <a:t> </a:t>
            </a:r>
          </a:p>
          <a:p>
            <a:pPr lvl="0"/>
            <a:r>
              <a:rPr lang="en-US" b="1"/>
              <a:t>Relevant Case Studies: </a:t>
            </a:r>
            <a:r>
              <a:rPr lang="en-US"/>
              <a:t>Customers really pay attention when there is a concrete example of another customers success with the solution. Preferably a case study like the customer/target audience. This is particularly relevant to land successfully in a specific industry or with a decision maker.</a:t>
            </a:r>
          </a:p>
          <a:p>
            <a:pPr lvl="0"/>
            <a:r>
              <a:rPr lang="en-US" b="1"/>
              <a:t>Clarity on target audience and messaging: </a:t>
            </a:r>
            <a:r>
              <a:rPr lang="en-US"/>
              <a:t>We all want to win every deal, but let’s pick a target audience and develop a messaging framework which will get us started on this journey. Make sure you clearly explain how your solution differentiates you from our competitors. Similarly, be clear with your ECM on what you need to succeed.</a:t>
            </a:r>
          </a:p>
          <a:p>
            <a:pPr lvl="0"/>
            <a:r>
              <a:rPr lang="en-US" b="1"/>
              <a:t>Balance direct and P2P Co-Sell activity: </a:t>
            </a:r>
            <a:r>
              <a:rPr lang="en-US"/>
              <a:t>Most successful GTM activities have involved both direct tactics as well as channel/partner tactics. </a:t>
            </a:r>
          </a:p>
          <a:p>
            <a:pPr lvl="0"/>
            <a:r>
              <a:rPr lang="en-US" b="1"/>
              <a:t>Microsoft seller-ready Co-Sell materials: </a:t>
            </a:r>
            <a:r>
              <a:rPr lang="en-US"/>
              <a:t>Equip the Microsoft sellers and partners with materials that reference our partnership and are customer facing. Also keep in mind where the nearest Microsoft Technology Center is and how to best leverage that for your company and with key customers.</a:t>
            </a:r>
          </a:p>
          <a:p>
            <a:pPr lvl="0"/>
            <a:r>
              <a:rPr lang="en-US" b="1"/>
              <a:t>Goal alignment and seller relationship is key: </a:t>
            </a:r>
            <a:r>
              <a:rPr lang="en-US"/>
              <a:t>Build specific seller relationships. Find out about their goals and be clear about what’s in it for them.</a:t>
            </a:r>
          </a:p>
          <a:p>
            <a:pPr lvl="0"/>
            <a:r>
              <a:rPr lang="en-US" b="1"/>
              <a:t>Understand the Microsoft Sales Process:</a:t>
            </a:r>
            <a:r>
              <a:rPr lang="en-US"/>
              <a:t> By knowing how the Microsoft Sales Process works, you as a Co-Seller can better evaluate your customers’ prospects and how to communicate that back to your Microsoft ECM.</a:t>
            </a:r>
          </a:p>
        </p:txBody>
      </p:sp>
      <p:sp>
        <p:nvSpPr>
          <p:cNvPr id="4" name="Header Placeholder 3"/>
          <p:cNvSpPr>
            <a:spLocks noGrp="1"/>
          </p:cNvSpPr>
          <p:nvPr>
            <p:ph type="hdr" sz="quarter" idx="10"/>
          </p:nvPr>
        </p:nvSpPr>
        <p:spPr/>
        <p:txBody>
          <a:bodyPr/>
          <a:lstStyle/>
          <a:p>
            <a:pPr defTabSz="942210">
              <a:defRPr/>
            </a:pPr>
            <a:r>
              <a:rPr lang="en-US" sz="1800" kern="0">
                <a:solidFill>
                  <a:prstClr val="black"/>
                </a:solidFill>
                <a:latin typeface="Calibri"/>
              </a:rPr>
              <a:t>PRISM FY16</a:t>
            </a:r>
          </a:p>
        </p:txBody>
      </p:sp>
      <p:sp>
        <p:nvSpPr>
          <p:cNvPr id="5" name="Footer Placeholder 4"/>
          <p:cNvSpPr>
            <a:spLocks noGrp="1"/>
          </p:cNvSpPr>
          <p:nvPr>
            <p:ph type="ftr" sz="quarter" idx="11"/>
          </p:nvPr>
        </p:nvSpPr>
        <p:spPr/>
        <p:txBody>
          <a:bodyPr/>
          <a:lstStyle/>
          <a:p>
            <a:pPr marL="0" defTabSz="95974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2210">
              <a:defRPr/>
            </a:pPr>
            <a:fld id="{38EEC551-8CDA-4EB6-89BB-2A86C9F091C8}" type="datetime8">
              <a:rPr lang="en-US" sz="1800" kern="0">
                <a:solidFill>
                  <a:prstClr val="black"/>
                </a:solidFill>
                <a:latin typeface="Calibri"/>
              </a:rPr>
              <a:pPr defTabSz="942210">
                <a:defRPr/>
              </a:pPr>
              <a:t>9/25/2018 8:47 AM</a:t>
            </a:fld>
            <a:endParaRPr lang="en-US" sz="1800" kern="0">
              <a:solidFill>
                <a:prstClr val="black"/>
              </a:solidFill>
              <a:latin typeface="Calibri"/>
            </a:endParaRPr>
          </a:p>
        </p:txBody>
      </p:sp>
      <p:sp>
        <p:nvSpPr>
          <p:cNvPr id="7" name="Slide Number Placeholder 6"/>
          <p:cNvSpPr>
            <a:spLocks noGrp="1"/>
          </p:cNvSpPr>
          <p:nvPr>
            <p:ph type="sldNum" sz="quarter" idx="13"/>
          </p:nvPr>
        </p:nvSpPr>
        <p:spPr/>
        <p:txBody>
          <a:bodyPr/>
          <a:lstStyle/>
          <a:p>
            <a:pPr defTabSz="942210">
              <a:defRPr/>
            </a:pPr>
            <a:fld id="{B4008EB6-D09E-4580-8CD6-DDB14511944F}" type="slidenum">
              <a:rPr lang="en-US" sz="1800" kern="0">
                <a:solidFill>
                  <a:prstClr val="black"/>
                </a:solidFill>
                <a:latin typeface="Calibri"/>
              </a:rPr>
              <a:pPr defTabSz="942210">
                <a:defRPr/>
              </a:pPr>
              <a:t>26</a:t>
            </a:fld>
            <a:endParaRPr lang="en-US" sz="1800" kern="0">
              <a:solidFill>
                <a:prstClr val="black"/>
              </a:solidFill>
              <a:latin typeface="Calibri"/>
            </a:endParaRPr>
          </a:p>
        </p:txBody>
      </p:sp>
    </p:spTree>
    <p:extLst>
      <p:ext uri="{BB962C8B-B14F-4D97-AF65-F5344CB8AC3E}">
        <p14:creationId xmlns:p14="http://schemas.microsoft.com/office/powerpoint/2010/main" val="987936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43189">
              <a:defRPr/>
            </a:pPr>
            <a:fld id="{EA0EFC83-0C5E-4069-A543-97875D1CAED6}" type="slidenum">
              <a:rPr lang="en-US">
                <a:solidFill>
                  <a:prstClr val="black"/>
                </a:solidFill>
              </a:rPr>
              <a:pPr defTabSz="943189">
                <a:defRPr/>
              </a:pPr>
              <a:t>27</a:t>
            </a:fld>
            <a:endParaRPr lang="en-US">
              <a:solidFill>
                <a:prstClr val="black"/>
              </a:solidFill>
            </a:endParaRPr>
          </a:p>
        </p:txBody>
      </p:sp>
    </p:spTree>
    <p:extLst>
      <p:ext uri="{BB962C8B-B14F-4D97-AF65-F5344CB8AC3E}">
        <p14:creationId xmlns:p14="http://schemas.microsoft.com/office/powerpoint/2010/main" val="3295260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build with us directly – in order to access 6a, you need to meet specific performance requirements whereas going to work with an indirect provider does not have that specification</a:t>
            </a:r>
          </a:p>
          <a:p>
            <a:endParaRPr lang="en-US"/>
          </a:p>
          <a:p>
            <a:r>
              <a:rPr lang="en-US"/>
              <a:t>https://www.shutterstock.com/image-photo/speaker-giving-talk-on-corporate-business-481869205</a:t>
            </a:r>
          </a:p>
          <a:p>
            <a:r>
              <a:rPr lang="en-US"/>
              <a:t>Build a practice is close to activated</a:t>
            </a:r>
          </a:p>
          <a:p>
            <a:r>
              <a:rPr lang="en-US"/>
              <a:t>	Activated probably goes to 5 or 6?</a:t>
            </a:r>
          </a:p>
          <a:p>
            <a:endParaRPr lang="en-US"/>
          </a:p>
          <a:p>
            <a:r>
              <a:rPr lang="en-US"/>
              <a:t>Once you get to 9, they are seeing that they want to GTM with MSFT as their primary option…?</a:t>
            </a:r>
          </a:p>
          <a:p>
            <a:endParaRPr lang="en-US"/>
          </a:p>
          <a:p>
            <a:r>
              <a:rPr lang="en-US"/>
              <a:t>Put a line underneath that talks a bit about the partner mindset – </a:t>
            </a:r>
          </a:p>
          <a:p>
            <a:r>
              <a:rPr lang="en-US"/>
              <a:t>	Opportunistic up to the sign-up phase</a:t>
            </a:r>
          </a:p>
          <a:p>
            <a:r>
              <a:rPr lang="en-US"/>
              <a:t>	building commitment in the build a practice phase</a:t>
            </a:r>
          </a:p>
          <a:p>
            <a:r>
              <a:rPr lang="en-US"/>
              <a:t>	Committing to MSFT halfway through the accelerate phase</a:t>
            </a:r>
          </a:p>
          <a:p>
            <a:r>
              <a:rPr lang="en-US"/>
              <a:t>	Once they are gold – they are committed to MSFT</a:t>
            </a:r>
          </a:p>
        </p:txBody>
      </p:sp>
      <p:sp>
        <p:nvSpPr>
          <p:cNvPr id="4" name="Slide Number Placeholder 3"/>
          <p:cNvSpPr>
            <a:spLocks noGrp="1"/>
          </p:cNvSpPr>
          <p:nvPr>
            <p:ph type="sldNum" sz="quarter" idx="10"/>
          </p:nvPr>
        </p:nvSpPr>
        <p:spPr/>
        <p:txBody>
          <a:bodyPr/>
          <a:lstStyle/>
          <a:p>
            <a:pPr defTabSz="961109">
              <a:defRPr/>
            </a:pPr>
            <a:fld id="{D06F98FA-526F-47D8-8FDC-22E16DF76720}" type="slidenum">
              <a:rPr lang="en-US">
                <a:solidFill>
                  <a:prstClr val="black"/>
                </a:solidFill>
              </a:rPr>
              <a:pPr defTabSz="961109">
                <a:defRPr/>
              </a:pPr>
              <a:t>28</a:t>
            </a:fld>
            <a:endParaRPr lang="en-US">
              <a:solidFill>
                <a:prstClr val="black"/>
              </a:solidFill>
            </a:endParaRPr>
          </a:p>
        </p:txBody>
      </p:sp>
    </p:spTree>
    <p:extLst>
      <p:ext uri="{BB962C8B-B14F-4D97-AF65-F5344CB8AC3E}">
        <p14:creationId xmlns:p14="http://schemas.microsoft.com/office/powerpoint/2010/main" val="2930438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42210">
              <a:defRPr/>
            </a:pPr>
            <a:fld id="{B16F3D06-7401-4147-A4B3-B4C226A2B186}" type="slidenum">
              <a:rPr lang="en-US" sz="1800" kern="0">
                <a:solidFill>
                  <a:sysClr val="windowText" lastClr="000000"/>
                </a:solidFill>
              </a:rPr>
              <a:pPr defTabSz="942210">
                <a:defRPr/>
              </a:pPr>
              <a:t>30</a:t>
            </a:fld>
            <a:endParaRPr lang="en-US" sz="1800" kern="0">
              <a:solidFill>
                <a:sysClr val="windowText" lastClr="000000"/>
              </a:solidFill>
            </a:endParaRPr>
          </a:p>
        </p:txBody>
      </p:sp>
    </p:spTree>
    <p:extLst>
      <p:ext uri="{BB962C8B-B14F-4D97-AF65-F5344CB8AC3E}">
        <p14:creationId xmlns:p14="http://schemas.microsoft.com/office/powerpoint/2010/main" val="3916980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Full case study: https://partner.microsoft.com/en-us/case-studies/biocatch</a:t>
            </a:r>
          </a:p>
        </p:txBody>
      </p:sp>
      <p:sp>
        <p:nvSpPr>
          <p:cNvPr id="4" name="Slide Number Placeholder 3"/>
          <p:cNvSpPr>
            <a:spLocks noGrp="1"/>
          </p:cNvSpPr>
          <p:nvPr>
            <p:ph type="sldNum" sz="quarter" idx="10"/>
          </p:nvPr>
        </p:nvSpPr>
        <p:spPr/>
        <p:txBody>
          <a:bodyPr/>
          <a:lstStyle/>
          <a:p>
            <a:pPr defTabSz="942210">
              <a:defRPr/>
            </a:pPr>
            <a:fld id="{FF6956F3-7789-E044-B7D3-F234CE1177F2}" type="slidenum">
              <a:rPr lang="en-US" sz="1800" kern="0">
                <a:solidFill>
                  <a:prstClr val="black"/>
                </a:solidFill>
                <a:latin typeface="Calibri" panose="020F0502020204030204"/>
              </a:rPr>
              <a:pPr defTabSz="942210">
                <a:defRPr/>
              </a:pPr>
              <a:t>31</a:t>
            </a:fld>
            <a:endParaRPr lang="en-US" sz="1800" kern="0">
              <a:solidFill>
                <a:prstClr val="black"/>
              </a:solidFill>
              <a:latin typeface="Calibri" panose="020F0502020204030204"/>
            </a:endParaRPr>
          </a:p>
        </p:txBody>
      </p:sp>
    </p:spTree>
    <p:extLst>
      <p:ext uri="{BB962C8B-B14F-4D97-AF65-F5344CB8AC3E}">
        <p14:creationId xmlns:p14="http://schemas.microsoft.com/office/powerpoint/2010/main" val="3749490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p>
        </p:txBody>
      </p:sp>
    </p:spTree>
    <p:extLst>
      <p:ext uri="{BB962C8B-B14F-4D97-AF65-F5344CB8AC3E}">
        <p14:creationId xmlns:p14="http://schemas.microsoft.com/office/powerpoint/2010/main" val="2272482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p>
        </p:txBody>
      </p:sp>
    </p:spTree>
    <p:extLst>
      <p:ext uri="{BB962C8B-B14F-4D97-AF65-F5344CB8AC3E}">
        <p14:creationId xmlns:p14="http://schemas.microsoft.com/office/powerpoint/2010/main" val="3326287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a:p>
        </p:txBody>
      </p:sp>
    </p:spTree>
    <p:extLst>
      <p:ext uri="{BB962C8B-B14F-4D97-AF65-F5344CB8AC3E}">
        <p14:creationId xmlns:p14="http://schemas.microsoft.com/office/powerpoint/2010/main" val="416743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42210">
              <a:defRPr/>
            </a:pPr>
            <a:fld id="{6DE022EA-76B1-46B8-9C5D-029FB65C08AC}" type="slidenum">
              <a:rPr lang="en-US">
                <a:solidFill>
                  <a:prstClr val="black"/>
                </a:solidFill>
                <a:latin typeface="Calibri" panose="020F0502020204030204"/>
              </a:rPr>
              <a:pPr defTabSz="942210">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2376747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61109">
              <a:defRPr/>
            </a:pPr>
            <a:fld id="{B02F1D19-C26E-4546-B1CE-2A81DC5D7C54}" type="slidenum">
              <a:rPr lang="en-US">
                <a:solidFill>
                  <a:prstClr val="black"/>
                </a:solidFill>
              </a:rPr>
              <a:pPr defTabSz="961109">
                <a:defRPr/>
              </a:pPr>
              <a:t>5</a:t>
            </a:fld>
            <a:endParaRPr lang="en-US">
              <a:solidFill>
                <a:prstClr val="black"/>
              </a:solidFill>
            </a:endParaRPr>
          </a:p>
        </p:txBody>
      </p:sp>
    </p:spTree>
    <p:extLst>
      <p:ext uri="{BB962C8B-B14F-4D97-AF65-F5344CB8AC3E}">
        <p14:creationId xmlns:p14="http://schemas.microsoft.com/office/powerpoint/2010/main" val="1933519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Microsoft’s mission is about empowering every person and every organization on the planet to achieve more. It is our partners – YOU – who make that more possible. And we want to make your jobs easier to  reach our collective customers. </a:t>
            </a:r>
          </a:p>
          <a:p>
            <a:r>
              <a:rPr lang="en-US"/>
              <a:t>So , we are making improvements to our co-selling strategy, beginning with the </a:t>
            </a:r>
            <a:r>
              <a:rPr lang="en-US" b="1"/>
              <a:t>Microsoft Marketplace</a:t>
            </a:r>
            <a:r>
              <a:rPr lang="en-US"/>
              <a:t> , where we already have more than </a:t>
            </a:r>
            <a:r>
              <a:rPr lang="en-US" b="1"/>
              <a:t>2 million customers a month</a:t>
            </a:r>
            <a:r>
              <a:rPr lang="en-US"/>
              <a:t> coming to find solutions, services and products both directly from Microsoft and from our partner network. We are about to make that number – and the opportunity for all of us -- a lot bigger.</a:t>
            </a:r>
          </a:p>
          <a:p>
            <a:pPr fontAlgn="base"/>
            <a:r>
              <a:rPr lang="en-US"/>
              <a:t>We are opening the Marketplace to everyone by merging </a:t>
            </a:r>
            <a:r>
              <a:rPr lang="en-US" err="1"/>
              <a:t>Appsource</a:t>
            </a:r>
            <a:r>
              <a:rPr lang="en-US"/>
              <a:t> and OCP Catalogue into the Marketplace.  This unlocks a virtually limitless scalable model on a global basis, open for business 24 hours a day, 7 days a week.  Your solutions can be seen and searched by more than 75 million buyers who are looking for the right solution to their business problem. </a:t>
            </a:r>
          </a:p>
          <a:p>
            <a:pPr fontAlgn="base"/>
            <a:r>
              <a:rPr lang="en-US"/>
              <a:t> </a:t>
            </a:r>
          </a:p>
          <a:p>
            <a:pPr fontAlgn="base"/>
            <a:r>
              <a:rPr lang="en-US"/>
              <a:t>We are expanding from finished apps to enabling services and managed services as well .  And we’re going to unlock that for all our customers by offering trials and enabling them to do broad commerce and ways for partners to work with enterprise customers to create their own private marketplaces, private solutions, and private pricing for each individual customer you may want to work closely with .  We know that if we help drive you new  business, we grow our business. So, we are investing in expanding our </a:t>
            </a:r>
            <a:r>
              <a:rPr lang="en-US" b="1"/>
              <a:t>Global Marketplace Capabilities </a:t>
            </a:r>
            <a:r>
              <a:rPr lang="en-US"/>
              <a:t>with both you and our customers in mind.</a:t>
            </a:r>
          </a:p>
          <a:p>
            <a:pPr fontAlgn="base"/>
            <a:r>
              <a:rPr lang="en-US"/>
              <a:t> </a:t>
            </a:r>
          </a:p>
          <a:p>
            <a:pPr fontAlgn="base"/>
            <a:r>
              <a:rPr lang="en-US" i="1"/>
              <a:t>P2P</a:t>
            </a:r>
            <a:endParaRPr lang="en-US"/>
          </a:p>
          <a:p>
            <a:pPr fontAlgn="base"/>
            <a:r>
              <a:rPr lang="en-US"/>
              <a:t> </a:t>
            </a:r>
          </a:p>
          <a:p>
            <a:pPr fontAlgn="base"/>
            <a:r>
              <a:rPr lang="en-US"/>
              <a:t>We’re also investing specifically in </a:t>
            </a:r>
            <a:r>
              <a:rPr lang="en-US" b="1"/>
              <a:t>you, </a:t>
            </a:r>
            <a:r>
              <a:rPr lang="en-US"/>
              <a:t>our partners. Over the last 12 months, the partner ecosystem has driven more than </a:t>
            </a:r>
            <a:r>
              <a:rPr lang="en-US" b="1"/>
              <a:t>22 million transactions</a:t>
            </a:r>
            <a:r>
              <a:rPr lang="en-US"/>
              <a:t>. By opening the partner to partner channel, we go from 52-thousand customer reach through our enterprise and inside sellers to </a:t>
            </a:r>
            <a:r>
              <a:rPr lang="en-US" b="1"/>
              <a:t>17 million sellers</a:t>
            </a:r>
            <a:r>
              <a:rPr lang="en-US"/>
              <a:t> in the ecosystem who want to get your products and services to customers.  </a:t>
            </a:r>
          </a:p>
          <a:p>
            <a:pPr fontAlgn="base"/>
            <a:r>
              <a:rPr lang="en-US"/>
              <a:t> </a:t>
            </a:r>
          </a:p>
          <a:p>
            <a:pPr fontAlgn="base"/>
            <a:r>
              <a:rPr lang="en-US"/>
              <a:t>The opportunity for all of you is to take your solutions and expose them to those 17 million partner sellers so that you can have those one-to-one-to-one conversations with customers and help you scale. The intent is to help you build a structure around your business that lets you to grow your business without overwhelming your business or your employees. </a:t>
            </a:r>
          </a:p>
          <a:p>
            <a:pPr fontAlgn="base"/>
            <a:r>
              <a:rPr lang="en-US"/>
              <a:t> </a:t>
            </a:r>
          </a:p>
          <a:p>
            <a:r>
              <a:rPr lang="en-US"/>
              <a:t>We've architected our engagement model to fit all partners You have a motion that is powered by Microsoft. We have a vehicle to support you. We have a model that supports and helps you grow your business. </a:t>
            </a:r>
          </a:p>
          <a:p>
            <a:r>
              <a:rPr lang="en-US"/>
              <a:t> </a:t>
            </a:r>
          </a:p>
          <a:p>
            <a:r>
              <a:rPr lang="en-US" i="1"/>
              <a:t>Inside Sales</a:t>
            </a:r>
            <a:endParaRPr lang="en-US"/>
          </a:p>
          <a:p>
            <a:r>
              <a:rPr lang="en-US"/>
              <a:t> </a:t>
            </a:r>
          </a:p>
          <a:p>
            <a:pPr fontAlgn="base"/>
            <a:r>
              <a:rPr lang="en-US"/>
              <a:t>Our investments haven’t stopped there. As we were transforming how we partner with you, we were also transforming how we help customers.  We’ve invested in six new Inside Sales centers around the world, where we have Eighteen hundred </a:t>
            </a:r>
            <a:r>
              <a:rPr lang="en-US" b="1"/>
              <a:t>Inside sellers</a:t>
            </a:r>
            <a:r>
              <a:rPr lang="en-US"/>
              <a:t> focused on engaging with corporate customers.  </a:t>
            </a:r>
          </a:p>
          <a:p>
            <a:pPr fontAlgn="base"/>
            <a:r>
              <a:rPr lang="en-US"/>
              <a:t> </a:t>
            </a:r>
          </a:p>
          <a:p>
            <a:pPr fontAlgn="base"/>
            <a:r>
              <a:rPr lang="en-US"/>
              <a:t>The Inside Sales team helps you connect with roughly </a:t>
            </a:r>
            <a:r>
              <a:rPr lang="en-US" b="1"/>
              <a:t>40-thousand</a:t>
            </a:r>
            <a:r>
              <a:rPr lang="en-US"/>
              <a:t> more </a:t>
            </a:r>
            <a:r>
              <a:rPr lang="en-US" b="1"/>
              <a:t>customers</a:t>
            </a:r>
            <a:r>
              <a:rPr lang="en-US"/>
              <a:t>. </a:t>
            </a:r>
          </a:p>
          <a:p>
            <a:r>
              <a:rPr lang="en-US"/>
              <a:t>We’ve given the Inside Sales team tools to help them see which customers they should be talking to daily and we are now ready to get them to work on your behalf, and to learn </a:t>
            </a:r>
            <a:r>
              <a:rPr lang="en-US" i="1"/>
              <a:t>how </a:t>
            </a:r>
            <a:r>
              <a:rPr lang="en-US"/>
              <a:t>to sell your solutions.</a:t>
            </a:r>
          </a:p>
          <a:p>
            <a:r>
              <a:rPr lang="en-US"/>
              <a:t> </a:t>
            </a:r>
          </a:p>
          <a:p>
            <a:pPr fontAlgn="base"/>
            <a:r>
              <a:rPr lang="en-US"/>
              <a:t>This is a work-in-progress. We know that and we know you know that, but progress is happening.  We’re currently working on how we instrument your services and co-sell ready solutions directly into our sales centers and programs. That way sellers are talking about your solutions at the same time as first-party solutions. </a:t>
            </a:r>
          </a:p>
          <a:p>
            <a:pPr fontAlgn="base"/>
            <a:r>
              <a:rPr lang="en-US"/>
              <a:t> </a:t>
            </a:r>
          </a:p>
          <a:p>
            <a:pPr fontAlgn="base"/>
            <a:r>
              <a:rPr lang="en-US" i="1"/>
              <a:t>Enterprise Sales</a:t>
            </a:r>
            <a:endParaRPr lang="en-US"/>
          </a:p>
          <a:p>
            <a:pPr fontAlgn="base"/>
            <a:r>
              <a:rPr lang="en-US"/>
              <a:t> </a:t>
            </a:r>
          </a:p>
          <a:p>
            <a:pPr fontAlgn="base"/>
            <a:r>
              <a:rPr lang="en-US"/>
              <a:t>We’ve extended our investments into our enterprise business where we have </a:t>
            </a:r>
            <a:r>
              <a:rPr lang="en-US" b="1"/>
              <a:t>12,000 customers</a:t>
            </a:r>
            <a:r>
              <a:rPr lang="en-US"/>
              <a:t>, spread among 1,500 field sellers in concert with you, our partners. </a:t>
            </a:r>
          </a:p>
          <a:p>
            <a:pPr fontAlgn="base"/>
            <a:r>
              <a:rPr lang="en-US"/>
              <a:t> </a:t>
            </a:r>
          </a:p>
          <a:p>
            <a:pPr fontAlgn="base"/>
            <a:r>
              <a:rPr lang="en-US"/>
              <a:t>Our new co-sell model of one Microsoft seller, one partner, one customer is paying off. Together, we’ve unlocked more than </a:t>
            </a:r>
            <a:r>
              <a:rPr lang="en-US" b="1"/>
              <a:t>$1.7 Billion of partner sales</a:t>
            </a:r>
            <a:r>
              <a:rPr lang="en-US"/>
              <a:t> over the last 12 months. </a:t>
            </a:r>
          </a:p>
          <a:p>
            <a:pPr fontAlgn="base"/>
            <a:r>
              <a:rPr lang="en-US"/>
              <a:t> </a:t>
            </a:r>
          </a:p>
          <a:p>
            <a:pPr fontAlgn="base"/>
            <a:r>
              <a:rPr lang="en-US"/>
              <a:t>None of this happened overnight and it took a great partnership with you, but since last year’s Inspire conference, we’ve had more than </a:t>
            </a:r>
            <a:r>
              <a:rPr lang="en-US" b="1"/>
              <a:t>50,000 joint opportunities</a:t>
            </a:r>
            <a:r>
              <a:rPr lang="en-US"/>
              <a:t> that resulted in a 35% close rate. Thank you .</a:t>
            </a:r>
          </a:p>
          <a:p>
            <a:pPr fontAlgn="base"/>
            <a:r>
              <a:rPr lang="en-US"/>
              <a:t> </a:t>
            </a:r>
          </a:p>
          <a:p>
            <a:pPr fontAlgn="base"/>
            <a:r>
              <a:rPr lang="en-US"/>
              <a:t>That’s still just scratching the surface! </a:t>
            </a:r>
          </a:p>
          <a:p>
            <a:r>
              <a:rPr lang="en-US"/>
              <a:t> </a:t>
            </a:r>
          </a:p>
          <a:p>
            <a:r>
              <a:rPr lang="en-US"/>
              <a:t> And we want to make it easier for you to reach…..</a:t>
            </a:r>
          </a:p>
          <a:p>
            <a:r>
              <a:rPr lang="en-US"/>
              <a:t> In light of that we are evolving (or something like that…)</a:t>
            </a:r>
          </a:p>
          <a:p>
            <a:r>
              <a:rPr lang="en-US"/>
              <a:t> Marketplaces (plural)</a:t>
            </a:r>
          </a:p>
          <a:p>
            <a:r>
              <a:rPr lang="en-US"/>
              <a:t> We will be moving all solutions from OCP Catalogue into </a:t>
            </a:r>
            <a:r>
              <a:rPr lang="en-US" err="1"/>
              <a:t>AppSource</a:t>
            </a:r>
            <a:r>
              <a:rPr lang="en-US"/>
              <a:t> is my understanding and it will be over a period of time.</a:t>
            </a:r>
          </a:p>
          <a:p>
            <a:r>
              <a:rPr lang="en-US"/>
              <a:t> Currently only SAS solutions can be published to marketplace (not finished apps) but we will be enabling services and managed services to publish there over the coming months…….</a:t>
            </a:r>
          </a:p>
          <a:p>
            <a:r>
              <a:rPr lang="en-US"/>
              <a:t> This feels a little long and clunky….. I’m not getting a clear picture of what the message is here.</a:t>
            </a:r>
          </a:p>
          <a:p>
            <a:r>
              <a:rPr lang="en-US"/>
              <a:t> Help you drive new….</a:t>
            </a:r>
          </a:p>
          <a:p>
            <a:r>
              <a:rPr lang="en-US"/>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18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9/25/2018 8:47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5595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1 Marketplace 2 stores</a:t>
            </a:r>
          </a:p>
        </p:txBody>
      </p:sp>
      <p:sp>
        <p:nvSpPr>
          <p:cNvPr id="4" name="Header Placeholder 3"/>
          <p:cNvSpPr>
            <a:spLocks noGrp="1"/>
          </p:cNvSpPr>
          <p:nvPr>
            <p:ph type="hdr" sz="quarter" idx="10"/>
          </p:nvPr>
        </p:nvSpPr>
        <p:spPr/>
        <p:txBody>
          <a:bodyPr/>
          <a:lstStyle/>
          <a:p>
            <a:pPr defTabSz="943189">
              <a:defRPr/>
            </a:pPr>
            <a:endParaRPr lang="en-US">
              <a:solidFill>
                <a:prstClr val="black"/>
              </a:solidFill>
            </a:endParaRPr>
          </a:p>
        </p:txBody>
      </p:sp>
      <p:sp>
        <p:nvSpPr>
          <p:cNvPr id="5" name="Footer Placeholder 4"/>
          <p:cNvSpPr>
            <a:spLocks noGrp="1"/>
          </p:cNvSpPr>
          <p:nvPr>
            <p:ph type="ftr" sz="quarter" idx="11"/>
          </p:nvPr>
        </p:nvSpPr>
        <p:spPr/>
        <p:txBody>
          <a:bodyPr/>
          <a:lstStyle/>
          <a:p>
            <a:pPr marL="577901" defTabSz="92433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3189">
              <a:defRPr/>
            </a:pPr>
            <a:fld id="{38EEC551-8CDA-4EB6-89BB-2A86C9F091C8}" type="datetime8">
              <a:rPr lang="en-US">
                <a:solidFill>
                  <a:prstClr val="black"/>
                </a:solidFill>
              </a:rPr>
              <a:pPr defTabSz="943189">
                <a:defRPr/>
              </a:pPr>
              <a:t>9/25/2018 8:47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43189">
              <a:defRPr/>
            </a:pPr>
            <a:fld id="{B4008EB6-D09E-4580-8CD6-DDB14511944F}" type="slidenum">
              <a:rPr lang="en-US">
                <a:solidFill>
                  <a:prstClr val="black"/>
                </a:solidFill>
              </a:rPr>
              <a:pPr defTabSz="943189">
                <a:defRPr/>
              </a:pPr>
              <a:t>8</a:t>
            </a:fld>
            <a:endParaRPr lang="en-US">
              <a:solidFill>
                <a:prstClr val="black"/>
              </a:solidFill>
            </a:endParaRPr>
          </a:p>
        </p:txBody>
      </p:sp>
    </p:spTree>
    <p:extLst>
      <p:ext uri="{BB962C8B-B14F-4D97-AF65-F5344CB8AC3E}">
        <p14:creationId xmlns:p14="http://schemas.microsoft.com/office/powerpoint/2010/main" val="2791513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5552" indent="-235552">
              <a:buAutoNum type="arabicParenR"/>
            </a:pPr>
            <a:r>
              <a:rPr lang="en-US"/>
              <a:t>Find new opportunities to go after </a:t>
            </a:r>
            <a:r>
              <a:rPr lang="en-US" err="1"/>
              <a:t>HiPo</a:t>
            </a:r>
            <a:r>
              <a:rPr lang="en-US"/>
              <a:t> accounts – </a:t>
            </a:r>
            <a:r>
              <a:rPr lang="en-US" i="1"/>
              <a:t>Partners are already in our customers. The question is whether they are selling them the Azure solutions.</a:t>
            </a:r>
            <a:endParaRPr lang="en-US"/>
          </a:p>
          <a:p>
            <a:pPr marL="235552" indent="-235552">
              <a:buAutoNum type="arabicParenR"/>
            </a:pPr>
            <a:r>
              <a:rPr lang="en-US"/>
              <a:t>Bring key solutions to your market – </a:t>
            </a:r>
            <a:endParaRPr lang="en-US" i="1"/>
          </a:p>
          <a:p>
            <a:pPr marL="235552" indent="-235552">
              <a:buAutoNum type="arabicParenR"/>
            </a:pPr>
            <a:r>
              <a:rPr lang="en-US"/>
              <a:t>Accelerate Azure consumption and revenue – </a:t>
            </a:r>
            <a:r>
              <a:rPr lang="en-US" i="1"/>
              <a:t>Triangulating partner relationships between MSFT, ISV and SI accelerate deal pipeline and increases deal sizes –</a:t>
            </a:r>
          </a:p>
          <a:p>
            <a:pPr marL="235552" indent="-235552">
              <a:buAutoNum type="arabicParenR"/>
            </a:pPr>
            <a:r>
              <a:rPr lang="en-US"/>
              <a:t>Drive Stickiness in Azure Consumption</a:t>
            </a:r>
          </a:p>
          <a:p>
            <a:pPr marL="235552" indent="-235552">
              <a:buAutoNum type="arabicParenR"/>
            </a:pPr>
            <a:r>
              <a:rPr lang="en-US"/>
              <a:t>Execute Local Solution Plays at Scale </a:t>
            </a:r>
          </a:p>
          <a:p>
            <a:endParaRPr lang="en-US"/>
          </a:p>
          <a:p>
            <a:endParaRPr lang="en-US"/>
          </a:p>
          <a:p>
            <a:endParaRPr lang="en-US" i="1"/>
          </a:p>
        </p:txBody>
      </p:sp>
      <p:sp>
        <p:nvSpPr>
          <p:cNvPr id="4" name="Slide Number Placeholder 3"/>
          <p:cNvSpPr>
            <a:spLocks noGrp="1"/>
          </p:cNvSpPr>
          <p:nvPr>
            <p:ph type="sldNum" sz="quarter" idx="10"/>
          </p:nvPr>
        </p:nvSpPr>
        <p:spPr/>
        <p:txBody>
          <a:bodyPr/>
          <a:lstStyle/>
          <a:p>
            <a:pPr defTabSz="942210">
              <a:defRPr/>
            </a:pPr>
            <a:fld id="{B968E728-58D7-4CAB-8B06-977874FFE8A6}" type="slidenum">
              <a:rPr lang="en-US">
                <a:solidFill>
                  <a:prstClr val="black"/>
                </a:solidFill>
                <a:latin typeface="Calibri" panose="020F0502020204030204"/>
              </a:rPr>
              <a:pPr defTabSz="942210">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168545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42210">
              <a:defRPr/>
            </a:pPr>
            <a:fld id="{B16F3D06-7401-4147-A4B3-B4C226A2B186}" type="slidenum">
              <a:rPr lang="en-US" sz="1800" kern="0">
                <a:solidFill>
                  <a:sysClr val="windowText" lastClr="000000"/>
                </a:solidFill>
              </a:rPr>
              <a:pPr defTabSz="942210">
                <a:defRPr/>
              </a:pPr>
              <a:t>10</a:t>
            </a:fld>
            <a:endParaRPr lang="en-US" sz="1800" kern="0">
              <a:solidFill>
                <a:sysClr val="windowText" lastClr="000000"/>
              </a:solidFill>
            </a:endParaRPr>
          </a:p>
        </p:txBody>
      </p:sp>
    </p:spTree>
    <p:extLst>
      <p:ext uri="{BB962C8B-B14F-4D97-AF65-F5344CB8AC3E}">
        <p14:creationId xmlns:p14="http://schemas.microsoft.com/office/powerpoint/2010/main" val="3849447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Industry-led sales engagement is critical to penetrate for continued growth. Partners are critical to make these sales successful. We are growing faster than the market in each of these industries.</a:t>
            </a:r>
          </a:p>
          <a:p>
            <a:r>
              <a:rPr lang="en-US"/>
              <a:t>Currently, we have focused on 6 priority industries: Healthcare , education &amp; government in Public Sector and retail, manufacturing &amp; Financial services in Commercial. All had double-digit growth in fy18 in large measure because of the great collaboration we had with you. (click to next slide)</a:t>
            </a:r>
          </a:p>
          <a:p>
            <a:r>
              <a:rPr lang="en-US"/>
              <a:t>What we learned over the year is that we are missing opportunities in 2 massive industries: automotive and media/communications. These industries are going through massive transformation. Think about AI’s impact in automotive with Connected/autonomous cars. Meanwhile, in media with IP networks, distribution and </a:t>
            </a:r>
            <a:r>
              <a:rPr lang="en-US" err="1"/>
              <a:t>telcos</a:t>
            </a:r>
            <a:r>
              <a:rPr lang="en-US"/>
              <a:t> moving to cloud in a public infrastructure. These businesses are literally designed to be in the cloud and we have a good competitive message here as some of our competitors like Amazon and Google are actually competing with their own customers in these industries. </a:t>
            </a:r>
          </a:p>
          <a:p>
            <a:r>
              <a:rPr lang="en-US"/>
              <a:t>You also will notice that in the industries, we have sub-verticals.  We have added Energy as a sub vertical to manufacturing because of all the changes happening in power, oil &amp; gas and mining happening make them great targets for cloud transformation. </a:t>
            </a:r>
          </a:p>
          <a:p>
            <a:endParaRPr lang="en-US"/>
          </a:p>
        </p:txBody>
      </p:sp>
      <p:sp>
        <p:nvSpPr>
          <p:cNvPr id="4" name="Header Placeholder 3"/>
          <p:cNvSpPr>
            <a:spLocks noGrp="1"/>
          </p:cNvSpPr>
          <p:nvPr>
            <p:ph type="hdr" sz="quarter" idx="10"/>
          </p:nvPr>
        </p:nvSpPr>
        <p:spPr/>
        <p:txBody>
          <a:bodyPr/>
          <a:lstStyle/>
          <a:p>
            <a:pPr defTabSz="94221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418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2210">
              <a:defRPr/>
            </a:pPr>
            <a:fld id="{38EEC551-8CDA-4EB6-89BB-2A86C9F091C8}" type="datetime8">
              <a:rPr lang="en-US">
                <a:solidFill>
                  <a:prstClr val="black"/>
                </a:solidFill>
                <a:latin typeface="Calibri" panose="020F0502020204030204"/>
              </a:rPr>
              <a:pPr defTabSz="942210">
                <a:defRPr/>
              </a:pPr>
              <a:t>9/25/2018 8:47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42210">
              <a:defRPr/>
            </a:pPr>
            <a:fld id="{B4008EB6-D09E-4580-8CD6-DDB14511944F}" type="slidenum">
              <a:rPr lang="en-US">
                <a:solidFill>
                  <a:prstClr val="black"/>
                </a:solidFill>
                <a:latin typeface="Calibri" panose="020F0502020204030204"/>
              </a:rPr>
              <a:pPr defTabSz="942210">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2553460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513" name="Rectangle 512"/>
          <p:cNvSpPr/>
          <p:nvPr userDrawn="1"/>
        </p:nvSpPr>
        <p:spPr bwMode="auto">
          <a:xfrm>
            <a:off x="5764892" y="0"/>
            <a:ext cx="6671583" cy="699452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14" name="Oval 513"/>
          <p:cNvSpPr/>
          <p:nvPr userDrawn="1"/>
        </p:nvSpPr>
        <p:spPr bwMode="auto">
          <a:xfrm>
            <a:off x="7063222" y="774353"/>
            <a:ext cx="3909578" cy="3909578"/>
          </a:xfrm>
          <a:prstGeom prst="ellipse">
            <a:avLst/>
          </a:prstGeom>
          <a:noFill/>
          <a:ln w="317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 name="Rectangle 2"/>
          <p:cNvSpPr/>
          <p:nvPr userDrawn="1"/>
        </p:nvSpPr>
        <p:spPr bwMode="gray">
          <a:xfrm>
            <a:off x="0" y="0"/>
            <a:ext cx="5764892"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userDrawn="1"/>
        </p:nvSpPr>
        <p:spPr bwMode="white">
          <a:xfrm>
            <a:off x="274638" y="296863"/>
            <a:ext cx="4572014" cy="3434786"/>
          </a:xfrm>
          <a:prstGeom prst="rect">
            <a:avLst/>
          </a:prstGeom>
          <a:noFill/>
        </p:spPr>
        <p:txBody>
          <a:bodyPr wrap="square" lIns="146304" tIns="54864" rIns="146304" bIns="54864" rtlCol="0">
            <a:spAutoFit/>
          </a:bodyPr>
          <a:lstStyle/>
          <a:p>
            <a:pPr>
              <a:lnSpc>
                <a:spcPct val="90000"/>
              </a:lnSpc>
              <a:spcAft>
                <a:spcPts val="600"/>
              </a:spcAft>
            </a:pPr>
            <a:r>
              <a:rPr lang="en-US" sz="8000">
                <a:gradFill>
                  <a:gsLst>
                    <a:gs pos="1948">
                      <a:srgbClr val="FFFFFF"/>
                    </a:gs>
                    <a:gs pos="100000">
                      <a:srgbClr val="FFFFFF"/>
                    </a:gs>
                  </a:gsLst>
                  <a:lin ang="5400000" scaled="0"/>
                </a:gradFill>
                <a:latin typeface="+mj-lt"/>
              </a:rPr>
              <a:t>Partner </a:t>
            </a:r>
            <a:br>
              <a:rPr lang="en-US" sz="8000">
                <a:gradFill>
                  <a:gsLst>
                    <a:gs pos="1948">
                      <a:srgbClr val="FFFFFF"/>
                    </a:gs>
                    <a:gs pos="100000">
                      <a:srgbClr val="FFFFFF"/>
                    </a:gs>
                  </a:gsLst>
                  <a:lin ang="5400000" scaled="0"/>
                </a:gradFill>
                <a:latin typeface="+mj-lt"/>
              </a:rPr>
            </a:br>
            <a:r>
              <a:rPr lang="en-US" sz="8000">
                <a:gradFill>
                  <a:gsLst>
                    <a:gs pos="1948">
                      <a:srgbClr val="FFFFFF"/>
                    </a:gs>
                    <a:gs pos="100000">
                      <a:srgbClr val="FFFFFF"/>
                    </a:gs>
                  </a:gsLst>
                  <a:lin ang="5400000" scaled="0"/>
                </a:gradFill>
                <a:latin typeface="+mj-lt"/>
              </a:rPr>
              <a:t>Advisory</a:t>
            </a:r>
            <a:br>
              <a:rPr lang="en-US" sz="8000">
                <a:gradFill>
                  <a:gsLst>
                    <a:gs pos="1948">
                      <a:srgbClr val="FFFFFF"/>
                    </a:gs>
                    <a:gs pos="100000">
                      <a:srgbClr val="FFFFFF"/>
                    </a:gs>
                  </a:gsLst>
                  <a:lin ang="5400000" scaled="0"/>
                </a:gradFill>
                <a:latin typeface="+mj-lt"/>
              </a:rPr>
            </a:br>
            <a:r>
              <a:rPr lang="en-US" sz="8000">
                <a:gradFill>
                  <a:gsLst>
                    <a:gs pos="1948">
                      <a:srgbClr val="FFFFFF"/>
                    </a:gs>
                    <a:gs pos="100000">
                      <a:srgbClr val="FFFFFF"/>
                    </a:gs>
                  </a:gsLst>
                  <a:lin ang="5400000" scaled="0"/>
                </a:gradFill>
                <a:latin typeface="+mj-lt"/>
              </a:rPr>
              <a:t>Council</a:t>
            </a:r>
          </a:p>
        </p:txBody>
      </p:sp>
      <p:pic>
        <p:nvPicPr>
          <p:cNvPr id="6" name="Picture 5"/>
          <p:cNvPicPr>
            <a:picLocks noChangeAspect="1"/>
          </p:cNvPicPr>
          <p:nvPr userDrawn="1"/>
        </p:nvPicPr>
        <p:blipFill>
          <a:blip r:embed="rId2"/>
          <a:stretch>
            <a:fillRect/>
          </a:stretch>
        </p:blipFill>
        <p:spPr>
          <a:xfrm>
            <a:off x="457201" y="5628772"/>
            <a:ext cx="1280526" cy="889255"/>
          </a:xfrm>
          <a:prstGeom prst="rect">
            <a:avLst/>
          </a:prstGeom>
        </p:spPr>
      </p:pic>
      <p:sp>
        <p:nvSpPr>
          <p:cNvPr id="462" name="Freeform 184"/>
          <p:cNvSpPr>
            <a:spLocks noEditPoints="1"/>
          </p:cNvSpPr>
          <p:nvPr userDrawn="1"/>
        </p:nvSpPr>
        <p:spPr bwMode="auto">
          <a:xfrm>
            <a:off x="6313482" y="3666037"/>
            <a:ext cx="2514460" cy="2704708"/>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4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20 w 954"/>
              <a:gd name="T43" fmla="*/ 0 h 1027"/>
              <a:gd name="T44" fmla="*/ 948 w 954"/>
              <a:gd name="T45" fmla="*/ 13 h 1027"/>
              <a:gd name="T46" fmla="*/ 893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3 w 954"/>
              <a:gd name="T63" fmla="*/ 138 h 1027"/>
              <a:gd name="T64" fmla="*/ 517 w 954"/>
              <a:gd name="T65" fmla="*/ 181 h 1027"/>
              <a:gd name="T66" fmla="*/ 599 w 954"/>
              <a:gd name="T67" fmla="*/ 136 h 1027"/>
              <a:gd name="T68" fmla="*/ 662 w 954"/>
              <a:gd name="T69" fmla="*/ 202 h 1027"/>
              <a:gd name="T70" fmla="*/ 603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9 w 954"/>
              <a:gd name="T91" fmla="*/ 765 h 1027"/>
              <a:gd name="T92" fmla="*/ 618 w 954"/>
              <a:gd name="T93" fmla="*/ 1010 h 1027"/>
              <a:gd name="T94" fmla="*/ 399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8" y="1010"/>
                  <a:pt x="556" y="1009"/>
                </a:cubicBezTo>
                <a:cubicBezTo>
                  <a:pt x="528" y="978"/>
                  <a:pt x="528" y="978"/>
                  <a:pt x="528" y="978"/>
                </a:cubicBezTo>
                <a:cubicBezTo>
                  <a:pt x="528"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50" y="719"/>
                  <a:pt x="449" y="718"/>
                  <a:pt x="448" y="716"/>
                </a:cubicBezTo>
                <a:cubicBezTo>
                  <a:pt x="400" y="627"/>
                  <a:pt x="400" y="627"/>
                  <a:pt x="400" y="627"/>
                </a:cubicBezTo>
                <a:cubicBezTo>
                  <a:pt x="398" y="624"/>
                  <a:pt x="398" y="620"/>
                  <a:pt x="400" y="617"/>
                </a:cubicBezTo>
                <a:cubicBezTo>
                  <a:pt x="432" y="560"/>
                  <a:pt x="432" y="560"/>
                  <a:pt x="432"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9" y="456"/>
                  <a:pt x="249" y="452"/>
                </a:cubicBezTo>
                <a:cubicBezTo>
                  <a:pt x="247" y="410"/>
                  <a:pt x="247" y="410"/>
                  <a:pt x="247" y="410"/>
                </a:cubicBezTo>
                <a:cubicBezTo>
                  <a:pt x="231" y="366"/>
                  <a:pt x="231" y="366"/>
                  <a:pt x="231" y="366"/>
                </a:cubicBezTo>
                <a:cubicBezTo>
                  <a:pt x="224" y="368"/>
                  <a:pt x="224" y="368"/>
                  <a:pt x="224" y="368"/>
                </a:cubicBezTo>
                <a:cubicBezTo>
                  <a:pt x="242" y="424"/>
                  <a:pt x="242" y="424"/>
                  <a:pt x="242" y="424"/>
                </a:cubicBezTo>
                <a:cubicBezTo>
                  <a:pt x="242" y="426"/>
                  <a:pt x="243" y="427"/>
                  <a:pt x="243" y="428"/>
                </a:cubicBezTo>
                <a:cubicBezTo>
                  <a:pt x="243" y="434"/>
                  <a:pt x="238" y="439"/>
                  <a:pt x="233" y="439"/>
                </a:cubicBezTo>
                <a:cubicBezTo>
                  <a:pt x="229" y="439"/>
                  <a:pt x="225" y="437"/>
                  <a:pt x="223" y="433"/>
                </a:cubicBezTo>
                <a:cubicBezTo>
                  <a:pt x="204" y="390"/>
                  <a:pt x="204" y="390"/>
                  <a:pt x="204" y="390"/>
                </a:cubicBezTo>
                <a:cubicBezTo>
                  <a:pt x="181" y="348"/>
                  <a:pt x="181" y="348"/>
                  <a:pt x="181" y="348"/>
                </a:cubicBezTo>
                <a:cubicBezTo>
                  <a:pt x="180" y="347"/>
                  <a:pt x="180" y="346"/>
                  <a:pt x="180" y="345"/>
                </a:cubicBezTo>
                <a:cubicBezTo>
                  <a:pt x="172" y="292"/>
                  <a:pt x="172" y="292"/>
                  <a:pt x="172" y="292"/>
                </a:cubicBezTo>
                <a:cubicBezTo>
                  <a:pt x="172" y="290"/>
                  <a:pt x="172" y="287"/>
                  <a:pt x="174"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8" y="184"/>
                  <a:pt x="108" y="184"/>
                  <a:pt x="108"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1" y="189"/>
                </a:cubicBezTo>
                <a:cubicBezTo>
                  <a:pt x="0" y="184"/>
                  <a:pt x="4"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2" y="145"/>
                  <a:pt x="74" y="143"/>
                </a:cubicBezTo>
                <a:cubicBezTo>
                  <a:pt x="94" y="121"/>
                  <a:pt x="94" y="121"/>
                  <a:pt x="94" y="121"/>
                </a:cubicBezTo>
                <a:cubicBezTo>
                  <a:pt x="96" y="119"/>
                  <a:pt x="97" y="118"/>
                  <a:pt x="99" y="118"/>
                </a:cubicBezTo>
                <a:cubicBezTo>
                  <a:pt x="101" y="117"/>
                  <a:pt x="101" y="117"/>
                  <a:pt x="101" y="117"/>
                </a:cubicBezTo>
                <a:cubicBezTo>
                  <a:pt x="101" y="116"/>
                  <a:pt x="100" y="114"/>
                  <a:pt x="100" y="113"/>
                </a:cubicBezTo>
                <a:cubicBezTo>
                  <a:pt x="100" y="109"/>
                  <a:pt x="102" y="106"/>
                  <a:pt x="105" y="104"/>
                </a:cubicBezTo>
                <a:cubicBezTo>
                  <a:pt x="138" y="85"/>
                  <a:pt x="138" y="85"/>
                  <a:pt x="138" y="85"/>
                </a:cubicBezTo>
                <a:cubicBezTo>
                  <a:pt x="138" y="85"/>
                  <a:pt x="139" y="84"/>
                  <a:pt x="140" y="84"/>
                </a:cubicBezTo>
                <a:cubicBezTo>
                  <a:pt x="214" y="65"/>
                  <a:pt x="214" y="65"/>
                  <a:pt x="214" y="65"/>
                </a:cubicBezTo>
                <a:cubicBezTo>
                  <a:pt x="215" y="65"/>
                  <a:pt x="216" y="64"/>
                  <a:pt x="218" y="65"/>
                </a:cubicBezTo>
                <a:cubicBezTo>
                  <a:pt x="310" y="76"/>
                  <a:pt x="310" y="76"/>
                  <a:pt x="310" y="76"/>
                </a:cubicBezTo>
                <a:cubicBezTo>
                  <a:pt x="380" y="82"/>
                  <a:pt x="380" y="82"/>
                  <a:pt x="380" y="82"/>
                </a:cubicBezTo>
                <a:cubicBezTo>
                  <a:pt x="379" y="80"/>
                  <a:pt x="379" y="80"/>
                  <a:pt x="379" y="80"/>
                </a:cubicBezTo>
                <a:cubicBezTo>
                  <a:pt x="377" y="77"/>
                  <a:pt x="377" y="74"/>
                  <a:pt x="378" y="71"/>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40" y="60"/>
                </a:cubicBezTo>
                <a:cubicBezTo>
                  <a:pt x="540" y="61"/>
                  <a:pt x="543" y="68"/>
                  <a:pt x="545" y="75"/>
                </a:cubicBezTo>
                <a:cubicBezTo>
                  <a:pt x="548" y="74"/>
                  <a:pt x="551" y="73"/>
                  <a:pt x="553" y="71"/>
                </a:cubicBezTo>
                <a:cubicBezTo>
                  <a:pt x="580" y="44"/>
                  <a:pt x="580" y="44"/>
                  <a:pt x="580" y="44"/>
                </a:cubicBezTo>
                <a:cubicBezTo>
                  <a:pt x="581" y="43"/>
                  <a:pt x="582" y="42"/>
                  <a:pt x="584" y="42"/>
                </a:cubicBezTo>
                <a:cubicBezTo>
                  <a:pt x="609" y="31"/>
                  <a:pt x="609" y="31"/>
                  <a:pt x="609" y="31"/>
                </a:cubicBezTo>
                <a:cubicBezTo>
                  <a:pt x="604" y="28"/>
                  <a:pt x="604" y="28"/>
                  <a:pt x="604" y="28"/>
                </a:cubicBezTo>
                <a:cubicBezTo>
                  <a:pt x="600" y="25"/>
                  <a:pt x="598" y="21"/>
                  <a:pt x="599" y="17"/>
                </a:cubicBezTo>
                <a:cubicBezTo>
                  <a:pt x="600" y="13"/>
                  <a:pt x="604" y="10"/>
                  <a:pt x="608" y="9"/>
                </a:cubicBezTo>
                <a:cubicBezTo>
                  <a:pt x="662" y="0"/>
                  <a:pt x="662" y="0"/>
                  <a:pt x="662" y="0"/>
                </a:cubicBezTo>
                <a:cubicBezTo>
                  <a:pt x="663" y="0"/>
                  <a:pt x="663" y="0"/>
                  <a:pt x="664" y="0"/>
                </a:cubicBezTo>
                <a:cubicBezTo>
                  <a:pt x="733" y="0"/>
                  <a:pt x="733" y="0"/>
                  <a:pt x="733" y="0"/>
                </a:cubicBezTo>
                <a:cubicBezTo>
                  <a:pt x="737" y="0"/>
                  <a:pt x="741" y="3"/>
                  <a:pt x="742" y="7"/>
                </a:cubicBezTo>
                <a:cubicBezTo>
                  <a:pt x="743" y="8"/>
                  <a:pt x="743" y="8"/>
                  <a:pt x="743" y="9"/>
                </a:cubicBezTo>
                <a:cubicBezTo>
                  <a:pt x="820" y="0"/>
                  <a:pt x="820" y="0"/>
                  <a:pt x="820" y="0"/>
                </a:cubicBezTo>
                <a:cubicBezTo>
                  <a:pt x="820" y="0"/>
                  <a:pt x="820" y="0"/>
                  <a:pt x="821" y="0"/>
                </a:cubicBezTo>
                <a:cubicBezTo>
                  <a:pt x="919" y="0"/>
                  <a:pt x="919" y="0"/>
                  <a:pt x="919" y="0"/>
                </a:cubicBezTo>
                <a:cubicBezTo>
                  <a:pt x="921"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2" y="47"/>
                  <a:pt x="901" y="61"/>
                  <a:pt x="893" y="74"/>
                </a:cubicBezTo>
                <a:cubicBezTo>
                  <a:pt x="893" y="82"/>
                  <a:pt x="893" y="82"/>
                  <a:pt x="893" y="82"/>
                </a:cubicBezTo>
                <a:cubicBezTo>
                  <a:pt x="893" y="85"/>
                  <a:pt x="891" y="88"/>
                  <a:pt x="889" y="90"/>
                </a:cubicBezTo>
                <a:cubicBezTo>
                  <a:pt x="874" y="102"/>
                  <a:pt x="874" y="102"/>
                  <a:pt x="874" y="102"/>
                </a:cubicBezTo>
                <a:cubicBezTo>
                  <a:pt x="873" y="103"/>
                  <a:pt x="872" y="103"/>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9" y="117"/>
                  <a:pt x="717" y="92"/>
                </a:cubicBezTo>
                <a:cubicBezTo>
                  <a:pt x="718" y="90"/>
                  <a:pt x="719" y="88"/>
                  <a:pt x="721" y="87"/>
                </a:cubicBezTo>
                <a:cubicBezTo>
                  <a:pt x="730" y="80"/>
                  <a:pt x="730" y="80"/>
                  <a:pt x="730" y="80"/>
                </a:cubicBezTo>
                <a:cubicBezTo>
                  <a:pt x="714" y="61"/>
                  <a:pt x="714" y="61"/>
                  <a:pt x="714" y="61"/>
                </a:cubicBezTo>
                <a:cubicBezTo>
                  <a:pt x="683" y="47"/>
                  <a:pt x="683" y="47"/>
                  <a:pt x="683" y="47"/>
                </a:cubicBezTo>
                <a:cubicBezTo>
                  <a:pt x="638" y="57"/>
                  <a:pt x="638" y="57"/>
                  <a:pt x="638" y="57"/>
                </a:cubicBezTo>
                <a:cubicBezTo>
                  <a:pt x="640" y="60"/>
                  <a:pt x="640" y="60"/>
                  <a:pt x="640" y="60"/>
                </a:cubicBezTo>
                <a:cubicBezTo>
                  <a:pt x="666" y="75"/>
                  <a:pt x="666" y="75"/>
                  <a:pt x="666" y="75"/>
                </a:cubicBezTo>
                <a:cubicBezTo>
                  <a:pt x="669" y="76"/>
                  <a:pt x="671" y="79"/>
                  <a:pt x="671" y="83"/>
                </a:cubicBezTo>
                <a:cubicBezTo>
                  <a:pt x="674" y="110"/>
                  <a:pt x="674" y="110"/>
                  <a:pt x="674" y="110"/>
                </a:cubicBezTo>
                <a:cubicBezTo>
                  <a:pt x="675" y="116"/>
                  <a:pt x="671" y="121"/>
                  <a:pt x="665" y="122"/>
                </a:cubicBezTo>
                <a:cubicBezTo>
                  <a:pt x="645" y="124"/>
                  <a:pt x="645" y="124"/>
                  <a:pt x="645" y="124"/>
                </a:cubicBezTo>
                <a:cubicBezTo>
                  <a:pt x="642" y="128"/>
                  <a:pt x="642" y="128"/>
                  <a:pt x="642" y="128"/>
                </a:cubicBezTo>
                <a:cubicBezTo>
                  <a:pt x="639" y="131"/>
                  <a:pt x="636" y="132"/>
                  <a:pt x="633" y="132"/>
                </a:cubicBezTo>
                <a:cubicBezTo>
                  <a:pt x="612" y="129"/>
                  <a:pt x="612" y="129"/>
                  <a:pt x="612" y="129"/>
                </a:cubicBezTo>
                <a:cubicBezTo>
                  <a:pt x="611" y="129"/>
                  <a:pt x="610" y="128"/>
                  <a:pt x="609" y="128"/>
                </a:cubicBezTo>
                <a:cubicBezTo>
                  <a:pt x="603" y="125"/>
                  <a:pt x="603" y="125"/>
                  <a:pt x="603" y="125"/>
                </a:cubicBezTo>
                <a:cubicBezTo>
                  <a:pt x="602" y="124"/>
                  <a:pt x="600" y="123"/>
                  <a:pt x="600"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3" y="138"/>
                  <a:pt x="503" y="138"/>
                  <a:pt x="503" y="138"/>
                </a:cubicBezTo>
                <a:cubicBezTo>
                  <a:pt x="479" y="161"/>
                  <a:pt x="479" y="161"/>
                  <a:pt x="479" y="161"/>
                </a:cubicBezTo>
                <a:cubicBezTo>
                  <a:pt x="510" y="172"/>
                  <a:pt x="510" y="172"/>
                  <a:pt x="510" y="172"/>
                </a:cubicBezTo>
                <a:cubicBezTo>
                  <a:pt x="513" y="173"/>
                  <a:pt x="515" y="175"/>
                  <a:pt x="516" y="178"/>
                </a:cubicBezTo>
                <a:cubicBezTo>
                  <a:pt x="517"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3" y="223"/>
                  <a:pt x="603" y="223"/>
                  <a:pt x="603" y="223"/>
                </a:cubicBezTo>
                <a:cubicBezTo>
                  <a:pt x="600" y="225"/>
                  <a:pt x="600" y="225"/>
                  <a:pt x="600" y="225"/>
                </a:cubicBezTo>
                <a:cubicBezTo>
                  <a:pt x="608" y="235"/>
                  <a:pt x="608" y="235"/>
                  <a:pt x="608" y="235"/>
                </a:cubicBezTo>
                <a:cubicBezTo>
                  <a:pt x="611" y="238"/>
                  <a:pt x="611" y="241"/>
                  <a:pt x="611"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5" y="335"/>
                  <a:pt x="493" y="338"/>
                  <a:pt x="491" y="340"/>
                </a:cubicBezTo>
                <a:cubicBezTo>
                  <a:pt x="455" y="369"/>
                  <a:pt x="455" y="369"/>
                  <a:pt x="455" y="369"/>
                </a:cubicBezTo>
                <a:cubicBezTo>
                  <a:pt x="451" y="402"/>
                  <a:pt x="451" y="402"/>
                  <a:pt x="451" y="402"/>
                </a:cubicBezTo>
                <a:cubicBezTo>
                  <a:pt x="450" y="407"/>
                  <a:pt x="447" y="410"/>
                  <a:pt x="442" y="411"/>
                </a:cubicBezTo>
                <a:cubicBezTo>
                  <a:pt x="427" y="412"/>
                  <a:pt x="427" y="412"/>
                  <a:pt x="427" y="412"/>
                </a:cubicBezTo>
                <a:cubicBezTo>
                  <a:pt x="423" y="413"/>
                  <a:pt x="418" y="410"/>
                  <a:pt x="417" y="406"/>
                </a:cubicBezTo>
                <a:cubicBezTo>
                  <a:pt x="403" y="376"/>
                  <a:pt x="403" y="376"/>
                  <a:pt x="403" y="376"/>
                </a:cubicBezTo>
                <a:cubicBezTo>
                  <a:pt x="343" y="394"/>
                  <a:pt x="343" y="394"/>
                  <a:pt x="343" y="394"/>
                </a:cubicBezTo>
                <a:cubicBezTo>
                  <a:pt x="331" y="437"/>
                  <a:pt x="331" y="437"/>
                  <a:pt x="331" y="437"/>
                </a:cubicBezTo>
                <a:cubicBezTo>
                  <a:pt x="340" y="440"/>
                  <a:pt x="348" y="442"/>
                  <a:pt x="352"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8"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6" y="589"/>
                  <a:pt x="634" y="597"/>
                </a:cubicBezTo>
                <a:cubicBezTo>
                  <a:pt x="649" y="602"/>
                  <a:pt x="689" y="612"/>
                  <a:pt x="723" y="619"/>
                </a:cubicBezTo>
                <a:cubicBezTo>
                  <a:pt x="726" y="620"/>
                  <a:pt x="729" y="622"/>
                  <a:pt x="730" y="625"/>
                </a:cubicBezTo>
                <a:cubicBezTo>
                  <a:pt x="745" y="661"/>
                  <a:pt x="745" y="661"/>
                  <a:pt x="745" y="661"/>
                </a:cubicBezTo>
                <a:cubicBezTo>
                  <a:pt x="746" y="663"/>
                  <a:pt x="746" y="666"/>
                  <a:pt x="745" y="668"/>
                </a:cubicBezTo>
                <a:cubicBezTo>
                  <a:pt x="709" y="765"/>
                  <a:pt x="709" y="765"/>
                  <a:pt x="709" y="765"/>
                </a:cubicBezTo>
                <a:cubicBezTo>
                  <a:pt x="708" y="766"/>
                  <a:pt x="708"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close/>
                <a:moveTo>
                  <a:pt x="389" y="495"/>
                </a:moveTo>
                <a:cubicBezTo>
                  <a:pt x="399" y="515"/>
                  <a:pt x="399" y="515"/>
                  <a:pt x="399" y="515"/>
                </a:cubicBezTo>
                <a:cubicBezTo>
                  <a:pt x="399" y="498"/>
                  <a:pt x="399" y="498"/>
                  <a:pt x="399" y="498"/>
                </a:cubicBezTo>
                <a:lnTo>
                  <a:pt x="389" y="495"/>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86"/>
          <p:cNvSpPr>
            <a:spLocks/>
          </p:cNvSpPr>
          <p:nvPr userDrawn="1"/>
        </p:nvSpPr>
        <p:spPr bwMode="auto">
          <a:xfrm>
            <a:off x="8593301" y="3764331"/>
            <a:ext cx="3037644" cy="2181522"/>
          </a:xfrm>
          <a:custGeom>
            <a:avLst/>
            <a:gdLst>
              <a:gd name="T0" fmla="*/ 235 w 1153"/>
              <a:gd name="T1" fmla="*/ 776 h 829"/>
              <a:gd name="T2" fmla="*/ 208 w 1153"/>
              <a:gd name="T3" fmla="*/ 607 h 829"/>
              <a:gd name="T4" fmla="*/ 185 w 1153"/>
              <a:gd name="T5" fmla="*/ 535 h 829"/>
              <a:gd name="T6" fmla="*/ 111 w 1153"/>
              <a:gd name="T7" fmla="*/ 535 h 829"/>
              <a:gd name="T8" fmla="*/ 3 w 1153"/>
              <a:gd name="T9" fmla="*/ 457 h 829"/>
              <a:gd name="T10" fmla="*/ 3 w 1153"/>
              <a:gd name="T11" fmla="*/ 389 h 829"/>
              <a:gd name="T12" fmla="*/ 146 w 1153"/>
              <a:gd name="T13" fmla="*/ 281 h 829"/>
              <a:gd name="T14" fmla="*/ 212 w 1153"/>
              <a:gd name="T15" fmla="*/ 306 h 829"/>
              <a:gd name="T16" fmla="*/ 302 w 1153"/>
              <a:gd name="T17" fmla="*/ 311 h 829"/>
              <a:gd name="T18" fmla="*/ 340 w 1153"/>
              <a:gd name="T19" fmla="*/ 299 h 829"/>
              <a:gd name="T20" fmla="*/ 297 w 1153"/>
              <a:gd name="T21" fmla="*/ 283 h 829"/>
              <a:gd name="T22" fmla="*/ 264 w 1153"/>
              <a:gd name="T23" fmla="*/ 280 h 829"/>
              <a:gd name="T24" fmla="*/ 219 w 1153"/>
              <a:gd name="T25" fmla="*/ 226 h 829"/>
              <a:gd name="T26" fmla="*/ 228 w 1153"/>
              <a:gd name="T27" fmla="*/ 290 h 829"/>
              <a:gd name="T28" fmla="*/ 150 w 1153"/>
              <a:gd name="T29" fmla="*/ 247 h 829"/>
              <a:gd name="T30" fmla="*/ 78 w 1153"/>
              <a:gd name="T31" fmla="*/ 290 h 829"/>
              <a:gd name="T32" fmla="*/ 83 w 1153"/>
              <a:gd name="T33" fmla="*/ 224 h 829"/>
              <a:gd name="T34" fmla="*/ 103 w 1153"/>
              <a:gd name="T35" fmla="*/ 203 h 829"/>
              <a:gd name="T36" fmla="*/ 111 w 1153"/>
              <a:gd name="T37" fmla="*/ 161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8 h 829"/>
              <a:gd name="T50" fmla="*/ 279 w 1153"/>
              <a:gd name="T51" fmla="*/ 29 h 829"/>
              <a:gd name="T52" fmla="*/ 356 w 1153"/>
              <a:gd name="T53" fmla="*/ 54 h 829"/>
              <a:gd name="T54" fmla="*/ 359 w 1153"/>
              <a:gd name="T55" fmla="*/ 60 h 829"/>
              <a:gd name="T56" fmla="*/ 449 w 1153"/>
              <a:gd name="T57" fmla="*/ 42 h 829"/>
              <a:gd name="T58" fmla="*/ 508 w 1153"/>
              <a:gd name="T59" fmla="*/ 13 h 829"/>
              <a:gd name="T60" fmla="*/ 681 w 1153"/>
              <a:gd name="T61" fmla="*/ 0 h 829"/>
              <a:gd name="T62" fmla="*/ 854 w 1153"/>
              <a:gd name="T63" fmla="*/ 23 h 829"/>
              <a:gd name="T64" fmla="*/ 1152 w 1153"/>
              <a:gd name="T65" fmla="*/ 75 h 829"/>
              <a:gd name="T66" fmla="*/ 1115 w 1153"/>
              <a:gd name="T67" fmla="*/ 101 h 829"/>
              <a:gd name="T68" fmla="*/ 1091 w 1153"/>
              <a:gd name="T69" fmla="*/ 160 h 829"/>
              <a:gd name="T70" fmla="*/ 1034 w 1153"/>
              <a:gd name="T71" fmla="*/ 138 h 829"/>
              <a:gd name="T72" fmla="*/ 1001 w 1153"/>
              <a:gd name="T73" fmla="*/ 127 h 829"/>
              <a:gd name="T74" fmla="*/ 979 w 1153"/>
              <a:gd name="T75" fmla="*/ 155 h 829"/>
              <a:gd name="T76" fmla="*/ 996 w 1153"/>
              <a:gd name="T77" fmla="*/ 213 h 829"/>
              <a:gd name="T78" fmla="*/ 996 w 1153"/>
              <a:gd name="T79" fmla="*/ 273 h 829"/>
              <a:gd name="T80" fmla="*/ 969 w 1153"/>
              <a:gd name="T81" fmla="*/ 306 h 829"/>
              <a:gd name="T82" fmla="*/ 913 w 1153"/>
              <a:gd name="T83" fmla="*/ 268 h 829"/>
              <a:gd name="T84" fmla="*/ 936 w 1153"/>
              <a:gd name="T85" fmla="*/ 287 h 829"/>
              <a:gd name="T86" fmla="*/ 951 w 1153"/>
              <a:gd name="T87" fmla="*/ 377 h 829"/>
              <a:gd name="T88" fmla="*/ 865 w 1153"/>
              <a:gd name="T89" fmla="*/ 415 h 829"/>
              <a:gd name="T90" fmla="*/ 891 w 1153"/>
              <a:gd name="T91" fmla="*/ 468 h 829"/>
              <a:gd name="T92" fmla="*/ 848 w 1153"/>
              <a:gd name="T93" fmla="*/ 506 h 829"/>
              <a:gd name="T94" fmla="*/ 850 w 1153"/>
              <a:gd name="T95" fmla="*/ 551 h 829"/>
              <a:gd name="T96" fmla="*/ 805 w 1153"/>
              <a:gd name="T97" fmla="*/ 485 h 829"/>
              <a:gd name="T98" fmla="*/ 768 w 1153"/>
              <a:gd name="T99" fmla="*/ 423 h 829"/>
              <a:gd name="T100" fmla="*/ 709 w 1153"/>
              <a:gd name="T101" fmla="*/ 440 h 829"/>
              <a:gd name="T102" fmla="*/ 700 w 1153"/>
              <a:gd name="T103" fmla="*/ 461 h 829"/>
              <a:gd name="T104" fmla="*/ 653 w 1153"/>
              <a:gd name="T105" fmla="*/ 499 h 829"/>
              <a:gd name="T106" fmla="*/ 603 w 1153"/>
              <a:gd name="T107" fmla="*/ 408 h 829"/>
              <a:gd name="T108" fmla="*/ 469 w 1153"/>
              <a:gd name="T109" fmla="*/ 345 h 829"/>
              <a:gd name="T110" fmla="*/ 513 w 1153"/>
              <a:gd name="T111" fmla="*/ 372 h 829"/>
              <a:gd name="T112" fmla="*/ 510 w 1153"/>
              <a:gd name="T113" fmla="*/ 441 h 829"/>
              <a:gd name="T114" fmla="*/ 379 w 1153"/>
              <a:gd name="T115" fmla="*/ 362 h 829"/>
              <a:gd name="T116" fmla="*/ 497 w 1153"/>
              <a:gd name="T117" fmla="*/ 459 h 829"/>
              <a:gd name="T118" fmla="*/ 480 w 1153"/>
              <a:gd name="T119" fmla="*/ 539 h 829"/>
              <a:gd name="T120" fmla="*/ 420 w 1153"/>
              <a:gd name="T121" fmla="*/ 630 h 829"/>
              <a:gd name="T122" fmla="*/ 394 w 1153"/>
              <a:gd name="T123" fmla="*/ 72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829">
                <a:moveTo>
                  <a:pt x="306" y="829"/>
                </a:moveTo>
                <a:cubicBezTo>
                  <a:pt x="266" y="829"/>
                  <a:pt x="266" y="829"/>
                  <a:pt x="266" y="829"/>
                </a:cubicBezTo>
                <a:cubicBezTo>
                  <a:pt x="262" y="829"/>
                  <a:pt x="259" y="826"/>
                  <a:pt x="257" y="823"/>
                </a:cubicBezTo>
                <a:cubicBezTo>
                  <a:pt x="235" y="776"/>
                  <a:pt x="235" y="776"/>
                  <a:pt x="235" y="776"/>
                </a:cubicBezTo>
                <a:cubicBezTo>
                  <a:pt x="235" y="776"/>
                  <a:pt x="235" y="775"/>
                  <a:pt x="235" y="775"/>
                </a:cubicBezTo>
                <a:cubicBezTo>
                  <a:pt x="204" y="698"/>
                  <a:pt x="205" y="694"/>
                  <a:pt x="207" y="690"/>
                </a:cubicBezTo>
                <a:cubicBezTo>
                  <a:pt x="208" y="687"/>
                  <a:pt x="217" y="660"/>
                  <a:pt x="220" y="651"/>
                </a:cubicBezTo>
                <a:cubicBezTo>
                  <a:pt x="208" y="607"/>
                  <a:pt x="208" y="607"/>
                  <a:pt x="208" y="607"/>
                </a:cubicBezTo>
                <a:cubicBezTo>
                  <a:pt x="191" y="577"/>
                  <a:pt x="191" y="577"/>
                  <a:pt x="191" y="577"/>
                </a:cubicBezTo>
                <a:cubicBezTo>
                  <a:pt x="190" y="575"/>
                  <a:pt x="190" y="574"/>
                  <a:pt x="190" y="572"/>
                </a:cubicBezTo>
                <a:cubicBezTo>
                  <a:pt x="190" y="543"/>
                  <a:pt x="190" y="543"/>
                  <a:pt x="190" y="543"/>
                </a:cubicBezTo>
                <a:cubicBezTo>
                  <a:pt x="185" y="535"/>
                  <a:pt x="185" y="535"/>
                  <a:pt x="185" y="535"/>
                </a:cubicBezTo>
                <a:cubicBezTo>
                  <a:pt x="171" y="535"/>
                  <a:pt x="171" y="535"/>
                  <a:pt x="171" y="535"/>
                </a:cubicBezTo>
                <a:cubicBezTo>
                  <a:pt x="168" y="535"/>
                  <a:pt x="166" y="534"/>
                  <a:pt x="164" y="532"/>
                </a:cubicBezTo>
                <a:cubicBezTo>
                  <a:pt x="152" y="521"/>
                  <a:pt x="152" y="521"/>
                  <a:pt x="152" y="521"/>
                </a:cubicBezTo>
                <a:cubicBezTo>
                  <a:pt x="111" y="535"/>
                  <a:pt x="111" y="535"/>
                  <a:pt x="111" y="535"/>
                </a:cubicBezTo>
                <a:cubicBezTo>
                  <a:pt x="110" y="535"/>
                  <a:pt x="109" y="535"/>
                  <a:pt x="108" y="535"/>
                </a:cubicBezTo>
                <a:cubicBezTo>
                  <a:pt x="71" y="535"/>
                  <a:pt x="71" y="535"/>
                  <a:pt x="71" y="535"/>
                </a:cubicBezTo>
                <a:cubicBezTo>
                  <a:pt x="68" y="535"/>
                  <a:pt x="65" y="534"/>
                  <a:pt x="63" y="531"/>
                </a:cubicBezTo>
                <a:cubicBezTo>
                  <a:pt x="3" y="457"/>
                  <a:pt x="3" y="457"/>
                  <a:pt x="3" y="457"/>
                </a:cubicBezTo>
                <a:cubicBezTo>
                  <a:pt x="0" y="454"/>
                  <a:pt x="0" y="449"/>
                  <a:pt x="2" y="446"/>
                </a:cubicBezTo>
                <a:cubicBezTo>
                  <a:pt x="11" y="424"/>
                  <a:pt x="11" y="424"/>
                  <a:pt x="11" y="424"/>
                </a:cubicBezTo>
                <a:cubicBezTo>
                  <a:pt x="1" y="400"/>
                  <a:pt x="1" y="400"/>
                  <a:pt x="1" y="400"/>
                </a:cubicBezTo>
                <a:cubicBezTo>
                  <a:pt x="0" y="396"/>
                  <a:pt x="1" y="392"/>
                  <a:pt x="3" y="389"/>
                </a:cubicBezTo>
                <a:cubicBezTo>
                  <a:pt x="92" y="296"/>
                  <a:pt x="92" y="296"/>
                  <a:pt x="92" y="296"/>
                </a:cubicBezTo>
                <a:cubicBezTo>
                  <a:pt x="93" y="294"/>
                  <a:pt x="96" y="293"/>
                  <a:pt x="99" y="293"/>
                </a:cubicBezTo>
                <a:cubicBezTo>
                  <a:pt x="120" y="293"/>
                  <a:pt x="120" y="293"/>
                  <a:pt x="120" y="293"/>
                </a:cubicBezTo>
                <a:cubicBezTo>
                  <a:pt x="146" y="281"/>
                  <a:pt x="146" y="281"/>
                  <a:pt x="146" y="281"/>
                </a:cubicBezTo>
                <a:cubicBezTo>
                  <a:pt x="147" y="280"/>
                  <a:pt x="149" y="280"/>
                  <a:pt x="151" y="280"/>
                </a:cubicBezTo>
                <a:cubicBezTo>
                  <a:pt x="195" y="281"/>
                  <a:pt x="195" y="281"/>
                  <a:pt x="195" y="281"/>
                </a:cubicBezTo>
                <a:cubicBezTo>
                  <a:pt x="199" y="282"/>
                  <a:pt x="202" y="284"/>
                  <a:pt x="204" y="288"/>
                </a:cubicBezTo>
                <a:cubicBezTo>
                  <a:pt x="212" y="306"/>
                  <a:pt x="212" y="306"/>
                  <a:pt x="212" y="306"/>
                </a:cubicBezTo>
                <a:cubicBezTo>
                  <a:pt x="252" y="314"/>
                  <a:pt x="252" y="314"/>
                  <a:pt x="252" y="314"/>
                </a:cubicBezTo>
                <a:cubicBezTo>
                  <a:pt x="257" y="314"/>
                  <a:pt x="257" y="314"/>
                  <a:pt x="257" y="314"/>
                </a:cubicBezTo>
                <a:cubicBezTo>
                  <a:pt x="258" y="310"/>
                  <a:pt x="262" y="307"/>
                  <a:pt x="267" y="308"/>
                </a:cubicBezTo>
                <a:cubicBezTo>
                  <a:pt x="302" y="311"/>
                  <a:pt x="302" y="311"/>
                  <a:pt x="302" y="311"/>
                </a:cubicBezTo>
                <a:cubicBezTo>
                  <a:pt x="355" y="316"/>
                  <a:pt x="355" y="316"/>
                  <a:pt x="355" y="316"/>
                </a:cubicBezTo>
                <a:cubicBezTo>
                  <a:pt x="359" y="316"/>
                  <a:pt x="359" y="316"/>
                  <a:pt x="359" y="316"/>
                </a:cubicBezTo>
                <a:cubicBezTo>
                  <a:pt x="361" y="294"/>
                  <a:pt x="361" y="294"/>
                  <a:pt x="361" y="294"/>
                </a:cubicBezTo>
                <a:cubicBezTo>
                  <a:pt x="340" y="299"/>
                  <a:pt x="340" y="299"/>
                  <a:pt x="340" y="299"/>
                </a:cubicBezTo>
                <a:cubicBezTo>
                  <a:pt x="337" y="299"/>
                  <a:pt x="333" y="298"/>
                  <a:pt x="331" y="296"/>
                </a:cubicBezTo>
                <a:cubicBezTo>
                  <a:pt x="299" y="265"/>
                  <a:pt x="299" y="265"/>
                  <a:pt x="299" y="265"/>
                </a:cubicBezTo>
                <a:cubicBezTo>
                  <a:pt x="297" y="265"/>
                  <a:pt x="297" y="265"/>
                  <a:pt x="297" y="265"/>
                </a:cubicBezTo>
                <a:cubicBezTo>
                  <a:pt x="297" y="283"/>
                  <a:pt x="297" y="283"/>
                  <a:pt x="297" y="283"/>
                </a:cubicBezTo>
                <a:cubicBezTo>
                  <a:pt x="297" y="287"/>
                  <a:pt x="295" y="290"/>
                  <a:pt x="292" y="292"/>
                </a:cubicBezTo>
                <a:cubicBezTo>
                  <a:pt x="289" y="294"/>
                  <a:pt x="285" y="294"/>
                  <a:pt x="281" y="292"/>
                </a:cubicBezTo>
                <a:cubicBezTo>
                  <a:pt x="267" y="283"/>
                  <a:pt x="267" y="283"/>
                  <a:pt x="267" y="283"/>
                </a:cubicBezTo>
                <a:cubicBezTo>
                  <a:pt x="266" y="282"/>
                  <a:pt x="264" y="281"/>
                  <a:pt x="264" y="280"/>
                </a:cubicBezTo>
                <a:cubicBezTo>
                  <a:pt x="250" y="261"/>
                  <a:pt x="250" y="261"/>
                  <a:pt x="250" y="261"/>
                </a:cubicBezTo>
                <a:cubicBezTo>
                  <a:pt x="250" y="261"/>
                  <a:pt x="250" y="260"/>
                  <a:pt x="250" y="260"/>
                </a:cubicBezTo>
                <a:cubicBezTo>
                  <a:pt x="228" y="222"/>
                  <a:pt x="228" y="222"/>
                  <a:pt x="228" y="222"/>
                </a:cubicBezTo>
                <a:cubicBezTo>
                  <a:pt x="219" y="226"/>
                  <a:pt x="219" y="226"/>
                  <a:pt x="219" y="226"/>
                </a:cubicBezTo>
                <a:cubicBezTo>
                  <a:pt x="248" y="262"/>
                  <a:pt x="248" y="262"/>
                  <a:pt x="248" y="262"/>
                </a:cubicBezTo>
                <a:cubicBezTo>
                  <a:pt x="251" y="265"/>
                  <a:pt x="251" y="271"/>
                  <a:pt x="248" y="274"/>
                </a:cubicBezTo>
                <a:cubicBezTo>
                  <a:pt x="239" y="286"/>
                  <a:pt x="239" y="286"/>
                  <a:pt x="239" y="286"/>
                </a:cubicBezTo>
                <a:cubicBezTo>
                  <a:pt x="237" y="289"/>
                  <a:pt x="233" y="291"/>
                  <a:pt x="228" y="290"/>
                </a:cubicBezTo>
                <a:cubicBezTo>
                  <a:pt x="224" y="289"/>
                  <a:pt x="221" y="286"/>
                  <a:pt x="221" y="281"/>
                </a:cubicBezTo>
                <a:cubicBezTo>
                  <a:pt x="218" y="266"/>
                  <a:pt x="218" y="266"/>
                  <a:pt x="218" y="266"/>
                </a:cubicBezTo>
                <a:cubicBezTo>
                  <a:pt x="194" y="244"/>
                  <a:pt x="194" y="244"/>
                  <a:pt x="194" y="244"/>
                </a:cubicBezTo>
                <a:cubicBezTo>
                  <a:pt x="150" y="247"/>
                  <a:pt x="150" y="247"/>
                  <a:pt x="150" y="247"/>
                </a:cubicBezTo>
                <a:cubicBezTo>
                  <a:pt x="129" y="279"/>
                  <a:pt x="129" y="279"/>
                  <a:pt x="129" y="279"/>
                </a:cubicBezTo>
                <a:cubicBezTo>
                  <a:pt x="128" y="281"/>
                  <a:pt x="126" y="282"/>
                  <a:pt x="123" y="283"/>
                </a:cubicBezTo>
                <a:cubicBezTo>
                  <a:pt x="87" y="291"/>
                  <a:pt x="87" y="291"/>
                  <a:pt x="87" y="291"/>
                </a:cubicBezTo>
                <a:cubicBezTo>
                  <a:pt x="84" y="292"/>
                  <a:pt x="80" y="291"/>
                  <a:pt x="78" y="290"/>
                </a:cubicBezTo>
                <a:cubicBezTo>
                  <a:pt x="76" y="288"/>
                  <a:pt x="74" y="285"/>
                  <a:pt x="74" y="282"/>
                </a:cubicBezTo>
                <a:cubicBezTo>
                  <a:pt x="73" y="235"/>
                  <a:pt x="73" y="235"/>
                  <a:pt x="73" y="235"/>
                </a:cubicBezTo>
                <a:cubicBezTo>
                  <a:pt x="72" y="232"/>
                  <a:pt x="73" y="229"/>
                  <a:pt x="75" y="227"/>
                </a:cubicBezTo>
                <a:cubicBezTo>
                  <a:pt x="77" y="225"/>
                  <a:pt x="80" y="224"/>
                  <a:pt x="83" y="224"/>
                </a:cubicBezTo>
                <a:cubicBezTo>
                  <a:pt x="118" y="224"/>
                  <a:pt x="118" y="224"/>
                  <a:pt x="118" y="224"/>
                </a:cubicBezTo>
                <a:cubicBezTo>
                  <a:pt x="119" y="217"/>
                  <a:pt x="119" y="217"/>
                  <a:pt x="119" y="217"/>
                </a:cubicBezTo>
                <a:cubicBezTo>
                  <a:pt x="109" y="211"/>
                  <a:pt x="109" y="211"/>
                  <a:pt x="109" y="211"/>
                </a:cubicBezTo>
                <a:cubicBezTo>
                  <a:pt x="106" y="209"/>
                  <a:pt x="103" y="206"/>
                  <a:pt x="103" y="203"/>
                </a:cubicBezTo>
                <a:cubicBezTo>
                  <a:pt x="103" y="199"/>
                  <a:pt x="105" y="196"/>
                  <a:pt x="108" y="194"/>
                </a:cubicBezTo>
                <a:cubicBezTo>
                  <a:pt x="129" y="180"/>
                  <a:pt x="129" y="180"/>
                  <a:pt x="129" y="180"/>
                </a:cubicBezTo>
                <a:cubicBezTo>
                  <a:pt x="115" y="171"/>
                  <a:pt x="115" y="171"/>
                  <a:pt x="115" y="171"/>
                </a:cubicBezTo>
                <a:cubicBezTo>
                  <a:pt x="112" y="169"/>
                  <a:pt x="110" y="165"/>
                  <a:pt x="111" y="161"/>
                </a:cubicBezTo>
                <a:cubicBezTo>
                  <a:pt x="112" y="153"/>
                  <a:pt x="112" y="153"/>
                  <a:pt x="112" y="153"/>
                </a:cubicBezTo>
                <a:cubicBezTo>
                  <a:pt x="106" y="148"/>
                  <a:pt x="106" y="148"/>
                  <a:pt x="106" y="148"/>
                </a:cubicBezTo>
                <a:cubicBezTo>
                  <a:pt x="103" y="144"/>
                  <a:pt x="102" y="139"/>
                  <a:pt x="105" y="135"/>
                </a:cubicBezTo>
                <a:cubicBezTo>
                  <a:pt x="114" y="122"/>
                  <a:pt x="114" y="122"/>
                  <a:pt x="114" y="122"/>
                </a:cubicBezTo>
                <a:cubicBezTo>
                  <a:pt x="116" y="119"/>
                  <a:pt x="119" y="117"/>
                  <a:pt x="122" y="117"/>
                </a:cubicBezTo>
                <a:cubicBezTo>
                  <a:pt x="125" y="117"/>
                  <a:pt x="129" y="118"/>
                  <a:pt x="131" y="121"/>
                </a:cubicBezTo>
                <a:cubicBezTo>
                  <a:pt x="160" y="159"/>
                  <a:pt x="160" y="159"/>
                  <a:pt x="160" y="159"/>
                </a:cubicBezTo>
                <a:cubicBezTo>
                  <a:pt x="169" y="150"/>
                  <a:pt x="169" y="150"/>
                  <a:pt x="169" y="150"/>
                </a:cubicBezTo>
                <a:cubicBezTo>
                  <a:pt x="171" y="148"/>
                  <a:pt x="174" y="146"/>
                  <a:pt x="177" y="146"/>
                </a:cubicBezTo>
                <a:cubicBezTo>
                  <a:pt x="199" y="146"/>
                  <a:pt x="199" y="146"/>
                  <a:pt x="199" y="146"/>
                </a:cubicBezTo>
                <a:cubicBezTo>
                  <a:pt x="251" y="138"/>
                  <a:pt x="251" y="138"/>
                  <a:pt x="251" y="138"/>
                </a:cubicBezTo>
                <a:cubicBezTo>
                  <a:pt x="280" y="120"/>
                  <a:pt x="280" y="120"/>
                  <a:pt x="280" y="120"/>
                </a:cubicBezTo>
                <a:cubicBezTo>
                  <a:pt x="262" y="90"/>
                  <a:pt x="262" y="90"/>
                  <a:pt x="262" y="90"/>
                </a:cubicBezTo>
                <a:cubicBezTo>
                  <a:pt x="252" y="111"/>
                  <a:pt x="252" y="111"/>
                  <a:pt x="252" y="111"/>
                </a:cubicBezTo>
                <a:cubicBezTo>
                  <a:pt x="252" y="112"/>
                  <a:pt x="251" y="113"/>
                  <a:pt x="250" y="114"/>
                </a:cubicBezTo>
                <a:cubicBezTo>
                  <a:pt x="233" y="132"/>
                  <a:pt x="233" y="132"/>
                  <a:pt x="233" y="132"/>
                </a:cubicBezTo>
                <a:cubicBezTo>
                  <a:pt x="233" y="132"/>
                  <a:pt x="232" y="132"/>
                  <a:pt x="232" y="133"/>
                </a:cubicBezTo>
                <a:cubicBezTo>
                  <a:pt x="224" y="139"/>
                  <a:pt x="224" y="139"/>
                  <a:pt x="224" y="139"/>
                </a:cubicBezTo>
                <a:cubicBezTo>
                  <a:pt x="220" y="142"/>
                  <a:pt x="215" y="142"/>
                  <a:pt x="212" y="140"/>
                </a:cubicBezTo>
                <a:cubicBezTo>
                  <a:pt x="202" y="134"/>
                  <a:pt x="202" y="134"/>
                  <a:pt x="202" y="134"/>
                </a:cubicBezTo>
                <a:cubicBezTo>
                  <a:pt x="182" y="136"/>
                  <a:pt x="182" y="136"/>
                  <a:pt x="182" y="136"/>
                </a:cubicBezTo>
                <a:cubicBezTo>
                  <a:pt x="177" y="137"/>
                  <a:pt x="172" y="133"/>
                  <a:pt x="171" y="128"/>
                </a:cubicBezTo>
                <a:cubicBezTo>
                  <a:pt x="167" y="107"/>
                  <a:pt x="167" y="107"/>
                  <a:pt x="167" y="107"/>
                </a:cubicBezTo>
                <a:cubicBezTo>
                  <a:pt x="166" y="104"/>
                  <a:pt x="167" y="101"/>
                  <a:pt x="169" y="98"/>
                </a:cubicBezTo>
                <a:cubicBezTo>
                  <a:pt x="221" y="47"/>
                  <a:pt x="221" y="47"/>
                  <a:pt x="221" y="47"/>
                </a:cubicBezTo>
                <a:cubicBezTo>
                  <a:pt x="222" y="45"/>
                  <a:pt x="224" y="45"/>
                  <a:pt x="225" y="44"/>
                </a:cubicBezTo>
                <a:cubicBezTo>
                  <a:pt x="278" y="29"/>
                  <a:pt x="278" y="29"/>
                  <a:pt x="278" y="29"/>
                </a:cubicBezTo>
                <a:cubicBezTo>
                  <a:pt x="278" y="29"/>
                  <a:pt x="279" y="29"/>
                  <a:pt x="279" y="29"/>
                </a:cubicBezTo>
                <a:cubicBezTo>
                  <a:pt x="344" y="19"/>
                  <a:pt x="344" y="19"/>
                  <a:pt x="344" y="19"/>
                </a:cubicBezTo>
                <a:cubicBezTo>
                  <a:pt x="349" y="18"/>
                  <a:pt x="354" y="21"/>
                  <a:pt x="355" y="26"/>
                </a:cubicBezTo>
                <a:cubicBezTo>
                  <a:pt x="360" y="42"/>
                  <a:pt x="360" y="42"/>
                  <a:pt x="360" y="42"/>
                </a:cubicBezTo>
                <a:cubicBezTo>
                  <a:pt x="361" y="47"/>
                  <a:pt x="359" y="51"/>
                  <a:pt x="356" y="54"/>
                </a:cubicBezTo>
                <a:cubicBezTo>
                  <a:pt x="329" y="72"/>
                  <a:pt x="329" y="72"/>
                  <a:pt x="329" y="72"/>
                </a:cubicBezTo>
                <a:cubicBezTo>
                  <a:pt x="331" y="80"/>
                  <a:pt x="331" y="80"/>
                  <a:pt x="331" y="80"/>
                </a:cubicBezTo>
                <a:cubicBezTo>
                  <a:pt x="356" y="61"/>
                  <a:pt x="356" y="61"/>
                  <a:pt x="356" y="61"/>
                </a:cubicBezTo>
                <a:cubicBezTo>
                  <a:pt x="357" y="61"/>
                  <a:pt x="358" y="60"/>
                  <a:pt x="359" y="60"/>
                </a:cubicBezTo>
                <a:cubicBezTo>
                  <a:pt x="390" y="51"/>
                  <a:pt x="390" y="51"/>
                  <a:pt x="390" y="51"/>
                </a:cubicBezTo>
                <a:cubicBezTo>
                  <a:pt x="390" y="51"/>
                  <a:pt x="390" y="51"/>
                  <a:pt x="391" y="51"/>
                </a:cubicBezTo>
                <a:cubicBezTo>
                  <a:pt x="447" y="42"/>
                  <a:pt x="447" y="42"/>
                  <a:pt x="447" y="42"/>
                </a:cubicBezTo>
                <a:cubicBezTo>
                  <a:pt x="447" y="42"/>
                  <a:pt x="448" y="42"/>
                  <a:pt x="449" y="42"/>
                </a:cubicBezTo>
                <a:cubicBezTo>
                  <a:pt x="473" y="44"/>
                  <a:pt x="473" y="44"/>
                  <a:pt x="473" y="44"/>
                </a:cubicBezTo>
                <a:cubicBezTo>
                  <a:pt x="471" y="40"/>
                  <a:pt x="471" y="35"/>
                  <a:pt x="475" y="32"/>
                </a:cubicBezTo>
                <a:cubicBezTo>
                  <a:pt x="494" y="13"/>
                  <a:pt x="494" y="13"/>
                  <a:pt x="494" y="13"/>
                </a:cubicBezTo>
                <a:cubicBezTo>
                  <a:pt x="498" y="9"/>
                  <a:pt x="504" y="9"/>
                  <a:pt x="508" y="13"/>
                </a:cubicBezTo>
                <a:cubicBezTo>
                  <a:pt x="523" y="27"/>
                  <a:pt x="523" y="27"/>
                  <a:pt x="523" y="27"/>
                </a:cubicBezTo>
                <a:cubicBezTo>
                  <a:pt x="580" y="1"/>
                  <a:pt x="580" y="1"/>
                  <a:pt x="580" y="1"/>
                </a:cubicBezTo>
                <a:cubicBezTo>
                  <a:pt x="582" y="0"/>
                  <a:pt x="583" y="0"/>
                  <a:pt x="585" y="0"/>
                </a:cubicBezTo>
                <a:cubicBezTo>
                  <a:pt x="681" y="0"/>
                  <a:pt x="681" y="0"/>
                  <a:pt x="681" y="0"/>
                </a:cubicBezTo>
                <a:cubicBezTo>
                  <a:pt x="687" y="0"/>
                  <a:pt x="692" y="4"/>
                  <a:pt x="692" y="10"/>
                </a:cubicBezTo>
                <a:cubicBezTo>
                  <a:pt x="692" y="20"/>
                  <a:pt x="692" y="20"/>
                  <a:pt x="692" y="20"/>
                </a:cubicBezTo>
                <a:cubicBezTo>
                  <a:pt x="814" y="32"/>
                  <a:pt x="814" y="32"/>
                  <a:pt x="814" y="32"/>
                </a:cubicBezTo>
                <a:cubicBezTo>
                  <a:pt x="854" y="23"/>
                  <a:pt x="854" y="23"/>
                  <a:pt x="854" y="23"/>
                </a:cubicBezTo>
                <a:cubicBezTo>
                  <a:pt x="855" y="23"/>
                  <a:pt x="856" y="23"/>
                  <a:pt x="857" y="23"/>
                </a:cubicBezTo>
                <a:cubicBezTo>
                  <a:pt x="954" y="34"/>
                  <a:pt x="1100" y="50"/>
                  <a:pt x="1109" y="51"/>
                </a:cubicBezTo>
                <a:cubicBezTo>
                  <a:pt x="1111" y="51"/>
                  <a:pt x="1116" y="52"/>
                  <a:pt x="1146" y="64"/>
                </a:cubicBezTo>
                <a:cubicBezTo>
                  <a:pt x="1150" y="65"/>
                  <a:pt x="1153" y="70"/>
                  <a:pt x="1152" y="75"/>
                </a:cubicBezTo>
                <a:cubicBezTo>
                  <a:pt x="1151" y="79"/>
                  <a:pt x="1148" y="83"/>
                  <a:pt x="1143" y="83"/>
                </a:cubicBezTo>
                <a:cubicBezTo>
                  <a:pt x="1110" y="85"/>
                  <a:pt x="1110" y="85"/>
                  <a:pt x="1110" y="85"/>
                </a:cubicBezTo>
                <a:cubicBezTo>
                  <a:pt x="1114" y="93"/>
                  <a:pt x="1114" y="93"/>
                  <a:pt x="1114" y="93"/>
                </a:cubicBezTo>
                <a:cubicBezTo>
                  <a:pt x="1116" y="95"/>
                  <a:pt x="1116" y="98"/>
                  <a:pt x="1115" y="101"/>
                </a:cubicBezTo>
                <a:cubicBezTo>
                  <a:pt x="1114" y="104"/>
                  <a:pt x="1112" y="106"/>
                  <a:pt x="1110" y="107"/>
                </a:cubicBezTo>
                <a:cubicBezTo>
                  <a:pt x="1076" y="123"/>
                  <a:pt x="1076" y="123"/>
                  <a:pt x="1076" y="123"/>
                </a:cubicBezTo>
                <a:cubicBezTo>
                  <a:pt x="1092" y="148"/>
                  <a:pt x="1092" y="148"/>
                  <a:pt x="1092" y="148"/>
                </a:cubicBezTo>
                <a:cubicBezTo>
                  <a:pt x="1094" y="152"/>
                  <a:pt x="1094" y="157"/>
                  <a:pt x="1091" y="160"/>
                </a:cubicBezTo>
                <a:cubicBezTo>
                  <a:pt x="1086" y="167"/>
                  <a:pt x="1086" y="167"/>
                  <a:pt x="1086" y="167"/>
                </a:cubicBezTo>
                <a:cubicBezTo>
                  <a:pt x="1082" y="172"/>
                  <a:pt x="1076" y="173"/>
                  <a:pt x="1072" y="170"/>
                </a:cubicBezTo>
                <a:cubicBezTo>
                  <a:pt x="1038" y="148"/>
                  <a:pt x="1038" y="148"/>
                  <a:pt x="1038" y="148"/>
                </a:cubicBezTo>
                <a:cubicBezTo>
                  <a:pt x="1035" y="146"/>
                  <a:pt x="1033" y="142"/>
                  <a:pt x="1034" y="138"/>
                </a:cubicBezTo>
                <a:cubicBezTo>
                  <a:pt x="1036" y="113"/>
                  <a:pt x="1036" y="113"/>
                  <a:pt x="1036" y="113"/>
                </a:cubicBezTo>
                <a:cubicBezTo>
                  <a:pt x="1011" y="113"/>
                  <a:pt x="1011" y="113"/>
                  <a:pt x="1011" y="113"/>
                </a:cubicBezTo>
                <a:cubicBezTo>
                  <a:pt x="1012" y="116"/>
                  <a:pt x="1012" y="119"/>
                  <a:pt x="1010" y="122"/>
                </a:cubicBezTo>
                <a:cubicBezTo>
                  <a:pt x="1009" y="125"/>
                  <a:pt x="1005" y="127"/>
                  <a:pt x="1001" y="127"/>
                </a:cubicBezTo>
                <a:cubicBezTo>
                  <a:pt x="951" y="127"/>
                  <a:pt x="951" y="127"/>
                  <a:pt x="951" y="127"/>
                </a:cubicBezTo>
                <a:cubicBezTo>
                  <a:pt x="940" y="144"/>
                  <a:pt x="940" y="144"/>
                  <a:pt x="940" y="144"/>
                </a:cubicBezTo>
                <a:cubicBezTo>
                  <a:pt x="974" y="153"/>
                  <a:pt x="974" y="153"/>
                  <a:pt x="974" y="153"/>
                </a:cubicBezTo>
                <a:cubicBezTo>
                  <a:pt x="976" y="153"/>
                  <a:pt x="978" y="154"/>
                  <a:pt x="979" y="155"/>
                </a:cubicBezTo>
                <a:cubicBezTo>
                  <a:pt x="1026" y="197"/>
                  <a:pt x="1026" y="197"/>
                  <a:pt x="1026" y="197"/>
                </a:cubicBezTo>
                <a:cubicBezTo>
                  <a:pt x="1030" y="200"/>
                  <a:pt x="1031" y="205"/>
                  <a:pt x="1029" y="209"/>
                </a:cubicBezTo>
                <a:cubicBezTo>
                  <a:pt x="1027" y="213"/>
                  <a:pt x="1023" y="216"/>
                  <a:pt x="1018" y="215"/>
                </a:cubicBezTo>
                <a:cubicBezTo>
                  <a:pt x="996" y="213"/>
                  <a:pt x="996" y="213"/>
                  <a:pt x="996" y="213"/>
                </a:cubicBezTo>
                <a:cubicBezTo>
                  <a:pt x="989" y="237"/>
                  <a:pt x="989" y="237"/>
                  <a:pt x="989" y="237"/>
                </a:cubicBezTo>
                <a:cubicBezTo>
                  <a:pt x="989" y="238"/>
                  <a:pt x="989" y="238"/>
                  <a:pt x="989" y="239"/>
                </a:cubicBezTo>
                <a:cubicBezTo>
                  <a:pt x="979" y="260"/>
                  <a:pt x="979" y="260"/>
                  <a:pt x="979" y="260"/>
                </a:cubicBezTo>
                <a:cubicBezTo>
                  <a:pt x="996" y="273"/>
                  <a:pt x="996" y="273"/>
                  <a:pt x="996" y="273"/>
                </a:cubicBezTo>
                <a:cubicBezTo>
                  <a:pt x="1000" y="277"/>
                  <a:pt x="1001" y="283"/>
                  <a:pt x="998" y="288"/>
                </a:cubicBezTo>
                <a:cubicBezTo>
                  <a:pt x="985" y="305"/>
                  <a:pt x="985" y="305"/>
                  <a:pt x="985" y="305"/>
                </a:cubicBezTo>
                <a:cubicBezTo>
                  <a:pt x="983" y="308"/>
                  <a:pt x="980" y="309"/>
                  <a:pt x="977" y="309"/>
                </a:cubicBezTo>
                <a:cubicBezTo>
                  <a:pt x="974" y="309"/>
                  <a:pt x="971" y="308"/>
                  <a:pt x="969" y="306"/>
                </a:cubicBezTo>
                <a:cubicBezTo>
                  <a:pt x="943" y="280"/>
                  <a:pt x="943" y="280"/>
                  <a:pt x="943" y="280"/>
                </a:cubicBezTo>
                <a:cubicBezTo>
                  <a:pt x="942" y="280"/>
                  <a:pt x="942" y="279"/>
                  <a:pt x="942" y="279"/>
                </a:cubicBezTo>
                <a:cubicBezTo>
                  <a:pt x="934" y="269"/>
                  <a:pt x="934" y="269"/>
                  <a:pt x="934" y="269"/>
                </a:cubicBezTo>
                <a:cubicBezTo>
                  <a:pt x="913" y="268"/>
                  <a:pt x="913" y="268"/>
                  <a:pt x="913" y="268"/>
                </a:cubicBezTo>
                <a:cubicBezTo>
                  <a:pt x="911" y="270"/>
                  <a:pt x="911" y="270"/>
                  <a:pt x="911" y="270"/>
                </a:cubicBezTo>
                <a:cubicBezTo>
                  <a:pt x="929" y="274"/>
                  <a:pt x="929" y="274"/>
                  <a:pt x="929" y="274"/>
                </a:cubicBezTo>
                <a:cubicBezTo>
                  <a:pt x="932" y="275"/>
                  <a:pt x="934" y="277"/>
                  <a:pt x="935" y="279"/>
                </a:cubicBezTo>
                <a:cubicBezTo>
                  <a:pt x="937" y="282"/>
                  <a:pt x="937" y="284"/>
                  <a:pt x="936" y="287"/>
                </a:cubicBezTo>
                <a:cubicBezTo>
                  <a:pt x="933" y="298"/>
                  <a:pt x="933" y="298"/>
                  <a:pt x="933" y="298"/>
                </a:cubicBezTo>
                <a:cubicBezTo>
                  <a:pt x="956" y="326"/>
                  <a:pt x="956" y="326"/>
                  <a:pt x="956" y="326"/>
                </a:cubicBezTo>
                <a:cubicBezTo>
                  <a:pt x="958" y="329"/>
                  <a:pt x="959" y="332"/>
                  <a:pt x="959" y="334"/>
                </a:cubicBezTo>
                <a:cubicBezTo>
                  <a:pt x="951" y="377"/>
                  <a:pt x="951" y="377"/>
                  <a:pt x="951" y="377"/>
                </a:cubicBezTo>
                <a:cubicBezTo>
                  <a:pt x="951" y="380"/>
                  <a:pt x="949" y="383"/>
                  <a:pt x="946" y="385"/>
                </a:cubicBezTo>
                <a:cubicBezTo>
                  <a:pt x="887" y="412"/>
                  <a:pt x="887" y="412"/>
                  <a:pt x="887" y="412"/>
                </a:cubicBezTo>
                <a:cubicBezTo>
                  <a:pt x="886" y="413"/>
                  <a:pt x="885" y="413"/>
                  <a:pt x="883" y="413"/>
                </a:cubicBezTo>
                <a:cubicBezTo>
                  <a:pt x="865" y="415"/>
                  <a:pt x="865" y="415"/>
                  <a:pt x="865" y="415"/>
                </a:cubicBezTo>
                <a:cubicBezTo>
                  <a:pt x="865" y="422"/>
                  <a:pt x="865" y="422"/>
                  <a:pt x="865" y="422"/>
                </a:cubicBezTo>
                <a:cubicBezTo>
                  <a:pt x="882" y="433"/>
                  <a:pt x="882" y="433"/>
                  <a:pt x="882" y="433"/>
                </a:cubicBezTo>
                <a:cubicBezTo>
                  <a:pt x="884" y="434"/>
                  <a:pt x="886" y="436"/>
                  <a:pt x="887" y="439"/>
                </a:cubicBezTo>
                <a:cubicBezTo>
                  <a:pt x="887" y="442"/>
                  <a:pt x="891" y="460"/>
                  <a:pt x="891" y="468"/>
                </a:cubicBezTo>
                <a:cubicBezTo>
                  <a:pt x="891" y="480"/>
                  <a:pt x="876" y="488"/>
                  <a:pt x="867" y="492"/>
                </a:cubicBezTo>
                <a:cubicBezTo>
                  <a:pt x="864" y="493"/>
                  <a:pt x="860" y="493"/>
                  <a:pt x="858" y="491"/>
                </a:cubicBezTo>
                <a:cubicBezTo>
                  <a:pt x="843" y="481"/>
                  <a:pt x="843" y="481"/>
                  <a:pt x="843" y="481"/>
                </a:cubicBezTo>
                <a:cubicBezTo>
                  <a:pt x="848" y="506"/>
                  <a:pt x="848" y="506"/>
                  <a:pt x="848" y="506"/>
                </a:cubicBezTo>
                <a:cubicBezTo>
                  <a:pt x="859" y="537"/>
                  <a:pt x="859" y="537"/>
                  <a:pt x="859" y="537"/>
                </a:cubicBezTo>
                <a:cubicBezTo>
                  <a:pt x="860" y="538"/>
                  <a:pt x="860" y="540"/>
                  <a:pt x="860" y="541"/>
                </a:cubicBezTo>
                <a:cubicBezTo>
                  <a:pt x="860" y="547"/>
                  <a:pt x="855" y="551"/>
                  <a:pt x="850" y="551"/>
                </a:cubicBezTo>
                <a:cubicBezTo>
                  <a:pt x="850" y="551"/>
                  <a:pt x="850" y="551"/>
                  <a:pt x="850" y="551"/>
                </a:cubicBezTo>
                <a:cubicBezTo>
                  <a:pt x="847" y="551"/>
                  <a:pt x="844" y="550"/>
                  <a:pt x="842" y="548"/>
                </a:cubicBezTo>
                <a:cubicBezTo>
                  <a:pt x="814" y="518"/>
                  <a:pt x="814" y="518"/>
                  <a:pt x="814" y="518"/>
                </a:cubicBezTo>
                <a:cubicBezTo>
                  <a:pt x="812" y="517"/>
                  <a:pt x="811" y="515"/>
                  <a:pt x="811" y="513"/>
                </a:cubicBezTo>
                <a:cubicBezTo>
                  <a:pt x="805" y="485"/>
                  <a:pt x="805" y="485"/>
                  <a:pt x="805" y="485"/>
                </a:cubicBezTo>
                <a:cubicBezTo>
                  <a:pt x="792" y="445"/>
                  <a:pt x="792" y="445"/>
                  <a:pt x="792" y="445"/>
                </a:cubicBezTo>
                <a:cubicBezTo>
                  <a:pt x="790" y="445"/>
                  <a:pt x="790" y="445"/>
                  <a:pt x="790" y="445"/>
                </a:cubicBezTo>
                <a:cubicBezTo>
                  <a:pt x="785" y="447"/>
                  <a:pt x="780" y="445"/>
                  <a:pt x="778" y="441"/>
                </a:cubicBezTo>
                <a:cubicBezTo>
                  <a:pt x="768" y="423"/>
                  <a:pt x="768" y="423"/>
                  <a:pt x="768" y="423"/>
                </a:cubicBezTo>
                <a:cubicBezTo>
                  <a:pt x="768" y="423"/>
                  <a:pt x="768" y="423"/>
                  <a:pt x="768" y="422"/>
                </a:cubicBezTo>
                <a:cubicBezTo>
                  <a:pt x="759" y="405"/>
                  <a:pt x="759" y="405"/>
                  <a:pt x="759" y="405"/>
                </a:cubicBezTo>
                <a:cubicBezTo>
                  <a:pt x="736" y="405"/>
                  <a:pt x="736" y="405"/>
                  <a:pt x="736" y="405"/>
                </a:cubicBezTo>
                <a:cubicBezTo>
                  <a:pt x="709" y="440"/>
                  <a:pt x="709" y="440"/>
                  <a:pt x="709" y="440"/>
                </a:cubicBezTo>
                <a:cubicBezTo>
                  <a:pt x="708" y="441"/>
                  <a:pt x="707" y="442"/>
                  <a:pt x="706" y="443"/>
                </a:cubicBezTo>
                <a:cubicBezTo>
                  <a:pt x="697" y="448"/>
                  <a:pt x="697" y="448"/>
                  <a:pt x="697" y="448"/>
                </a:cubicBezTo>
                <a:cubicBezTo>
                  <a:pt x="699" y="452"/>
                  <a:pt x="699" y="452"/>
                  <a:pt x="699" y="452"/>
                </a:cubicBezTo>
                <a:cubicBezTo>
                  <a:pt x="701" y="455"/>
                  <a:pt x="701" y="458"/>
                  <a:pt x="700" y="461"/>
                </a:cubicBezTo>
                <a:cubicBezTo>
                  <a:pt x="685" y="503"/>
                  <a:pt x="685" y="503"/>
                  <a:pt x="685" y="503"/>
                </a:cubicBezTo>
                <a:cubicBezTo>
                  <a:pt x="684" y="506"/>
                  <a:pt x="682" y="509"/>
                  <a:pt x="679" y="510"/>
                </a:cubicBezTo>
                <a:cubicBezTo>
                  <a:pt x="676" y="511"/>
                  <a:pt x="673" y="510"/>
                  <a:pt x="670" y="509"/>
                </a:cubicBezTo>
                <a:cubicBezTo>
                  <a:pt x="653" y="499"/>
                  <a:pt x="653" y="499"/>
                  <a:pt x="653" y="499"/>
                </a:cubicBezTo>
                <a:cubicBezTo>
                  <a:pt x="651" y="497"/>
                  <a:pt x="649" y="495"/>
                  <a:pt x="648" y="493"/>
                </a:cubicBezTo>
                <a:cubicBezTo>
                  <a:pt x="635" y="450"/>
                  <a:pt x="635" y="450"/>
                  <a:pt x="635" y="450"/>
                </a:cubicBezTo>
                <a:cubicBezTo>
                  <a:pt x="623" y="427"/>
                  <a:pt x="623" y="427"/>
                  <a:pt x="623" y="427"/>
                </a:cubicBezTo>
                <a:cubicBezTo>
                  <a:pt x="603" y="408"/>
                  <a:pt x="603" y="408"/>
                  <a:pt x="603" y="408"/>
                </a:cubicBezTo>
                <a:cubicBezTo>
                  <a:pt x="602" y="407"/>
                  <a:pt x="602" y="407"/>
                  <a:pt x="601" y="406"/>
                </a:cubicBezTo>
                <a:cubicBezTo>
                  <a:pt x="584" y="383"/>
                  <a:pt x="584" y="383"/>
                  <a:pt x="584" y="383"/>
                </a:cubicBezTo>
                <a:cubicBezTo>
                  <a:pt x="534" y="359"/>
                  <a:pt x="534" y="359"/>
                  <a:pt x="534" y="359"/>
                </a:cubicBezTo>
                <a:cubicBezTo>
                  <a:pt x="469" y="345"/>
                  <a:pt x="469" y="345"/>
                  <a:pt x="469" y="345"/>
                </a:cubicBezTo>
                <a:cubicBezTo>
                  <a:pt x="464" y="349"/>
                  <a:pt x="464" y="349"/>
                  <a:pt x="464" y="349"/>
                </a:cubicBezTo>
                <a:cubicBezTo>
                  <a:pt x="484" y="372"/>
                  <a:pt x="484" y="372"/>
                  <a:pt x="484" y="372"/>
                </a:cubicBezTo>
                <a:cubicBezTo>
                  <a:pt x="508" y="371"/>
                  <a:pt x="508" y="371"/>
                  <a:pt x="508" y="371"/>
                </a:cubicBezTo>
                <a:cubicBezTo>
                  <a:pt x="510" y="371"/>
                  <a:pt x="511" y="371"/>
                  <a:pt x="513" y="372"/>
                </a:cubicBezTo>
                <a:cubicBezTo>
                  <a:pt x="542" y="385"/>
                  <a:pt x="542" y="385"/>
                  <a:pt x="542" y="385"/>
                </a:cubicBezTo>
                <a:cubicBezTo>
                  <a:pt x="545" y="386"/>
                  <a:pt x="547" y="389"/>
                  <a:pt x="548" y="392"/>
                </a:cubicBezTo>
                <a:cubicBezTo>
                  <a:pt x="548" y="395"/>
                  <a:pt x="547" y="399"/>
                  <a:pt x="545" y="401"/>
                </a:cubicBezTo>
                <a:cubicBezTo>
                  <a:pt x="510" y="441"/>
                  <a:pt x="510" y="441"/>
                  <a:pt x="510" y="441"/>
                </a:cubicBezTo>
                <a:cubicBezTo>
                  <a:pt x="509" y="442"/>
                  <a:pt x="507" y="443"/>
                  <a:pt x="505" y="444"/>
                </a:cubicBezTo>
                <a:cubicBezTo>
                  <a:pt x="440" y="460"/>
                  <a:pt x="440" y="460"/>
                  <a:pt x="440" y="460"/>
                </a:cubicBezTo>
                <a:cubicBezTo>
                  <a:pt x="436" y="462"/>
                  <a:pt x="431" y="460"/>
                  <a:pt x="429" y="455"/>
                </a:cubicBezTo>
                <a:cubicBezTo>
                  <a:pt x="379" y="362"/>
                  <a:pt x="379" y="362"/>
                  <a:pt x="379" y="362"/>
                </a:cubicBezTo>
                <a:cubicBezTo>
                  <a:pt x="366" y="369"/>
                  <a:pt x="366" y="369"/>
                  <a:pt x="366" y="369"/>
                </a:cubicBezTo>
                <a:cubicBezTo>
                  <a:pt x="433" y="475"/>
                  <a:pt x="433" y="475"/>
                  <a:pt x="433" y="475"/>
                </a:cubicBezTo>
                <a:cubicBezTo>
                  <a:pt x="488" y="458"/>
                  <a:pt x="488" y="458"/>
                  <a:pt x="488" y="458"/>
                </a:cubicBezTo>
                <a:cubicBezTo>
                  <a:pt x="491" y="457"/>
                  <a:pt x="494" y="458"/>
                  <a:pt x="497" y="459"/>
                </a:cubicBezTo>
                <a:cubicBezTo>
                  <a:pt x="499" y="461"/>
                  <a:pt x="501" y="464"/>
                  <a:pt x="501" y="468"/>
                </a:cubicBezTo>
                <a:cubicBezTo>
                  <a:pt x="501" y="477"/>
                  <a:pt x="501" y="477"/>
                  <a:pt x="501" y="477"/>
                </a:cubicBezTo>
                <a:cubicBezTo>
                  <a:pt x="501" y="478"/>
                  <a:pt x="501" y="479"/>
                  <a:pt x="500" y="480"/>
                </a:cubicBezTo>
                <a:cubicBezTo>
                  <a:pt x="480" y="539"/>
                  <a:pt x="480" y="539"/>
                  <a:pt x="480" y="539"/>
                </a:cubicBezTo>
                <a:cubicBezTo>
                  <a:pt x="479" y="541"/>
                  <a:pt x="477" y="543"/>
                  <a:pt x="475" y="544"/>
                </a:cubicBezTo>
                <a:cubicBezTo>
                  <a:pt x="443" y="562"/>
                  <a:pt x="443" y="562"/>
                  <a:pt x="443" y="562"/>
                </a:cubicBezTo>
                <a:cubicBezTo>
                  <a:pt x="418" y="609"/>
                  <a:pt x="418" y="609"/>
                  <a:pt x="418" y="609"/>
                </a:cubicBezTo>
                <a:cubicBezTo>
                  <a:pt x="420" y="630"/>
                  <a:pt x="420" y="630"/>
                  <a:pt x="420" y="630"/>
                </a:cubicBezTo>
                <a:cubicBezTo>
                  <a:pt x="429" y="676"/>
                  <a:pt x="429" y="676"/>
                  <a:pt x="429" y="676"/>
                </a:cubicBezTo>
                <a:cubicBezTo>
                  <a:pt x="430" y="679"/>
                  <a:pt x="428" y="683"/>
                  <a:pt x="426" y="685"/>
                </a:cubicBezTo>
                <a:cubicBezTo>
                  <a:pt x="389" y="719"/>
                  <a:pt x="389" y="719"/>
                  <a:pt x="389" y="719"/>
                </a:cubicBezTo>
                <a:cubicBezTo>
                  <a:pt x="394" y="728"/>
                  <a:pt x="394" y="728"/>
                  <a:pt x="394" y="728"/>
                </a:cubicBezTo>
                <a:cubicBezTo>
                  <a:pt x="396" y="732"/>
                  <a:pt x="396" y="737"/>
                  <a:pt x="393" y="740"/>
                </a:cubicBezTo>
                <a:cubicBezTo>
                  <a:pt x="313" y="825"/>
                  <a:pt x="313" y="825"/>
                  <a:pt x="313" y="825"/>
                </a:cubicBezTo>
                <a:cubicBezTo>
                  <a:pt x="311" y="827"/>
                  <a:pt x="309" y="829"/>
                  <a:pt x="306" y="829"/>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87"/>
          <p:cNvSpPr>
            <a:spLocks/>
          </p:cNvSpPr>
          <p:nvPr userDrawn="1"/>
        </p:nvSpPr>
        <p:spPr bwMode="auto">
          <a:xfrm>
            <a:off x="11275813" y="4347762"/>
            <a:ext cx="139516" cy="110980"/>
          </a:xfrm>
          <a:custGeom>
            <a:avLst/>
            <a:gdLst>
              <a:gd name="T0" fmla="*/ 18 w 53"/>
              <a:gd name="T1" fmla="*/ 42 h 42"/>
              <a:gd name="T2" fmla="*/ 14 w 53"/>
              <a:gd name="T3" fmla="*/ 41 h 42"/>
              <a:gd name="T4" fmla="*/ 8 w 53"/>
              <a:gd name="T5" fmla="*/ 35 h 42"/>
              <a:gd name="T6" fmla="*/ 2 w 53"/>
              <a:gd name="T7" fmla="*/ 14 h 42"/>
              <a:gd name="T8" fmla="*/ 4 w 53"/>
              <a:gd name="T9" fmla="*/ 3 h 42"/>
              <a:gd name="T10" fmla="*/ 15 w 53"/>
              <a:gd name="T11" fmla="*/ 1 h 42"/>
              <a:gd name="T12" fmla="*/ 46 w 53"/>
              <a:gd name="T13" fmla="*/ 11 h 42"/>
              <a:gd name="T14" fmla="*/ 53 w 53"/>
              <a:gd name="T15" fmla="*/ 21 h 42"/>
              <a:gd name="T16" fmla="*/ 47 w 53"/>
              <a:gd name="T17" fmla="*/ 30 h 42"/>
              <a:gd name="T18" fmla="*/ 22 w 53"/>
              <a:gd name="T19" fmla="*/ 41 h 42"/>
              <a:gd name="T20" fmla="*/ 18 w 53"/>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2">
                <a:moveTo>
                  <a:pt x="18" y="42"/>
                </a:moveTo>
                <a:cubicBezTo>
                  <a:pt x="17" y="42"/>
                  <a:pt x="15" y="41"/>
                  <a:pt x="14" y="41"/>
                </a:cubicBezTo>
                <a:cubicBezTo>
                  <a:pt x="11" y="40"/>
                  <a:pt x="9" y="37"/>
                  <a:pt x="8" y="35"/>
                </a:cubicBezTo>
                <a:cubicBezTo>
                  <a:pt x="2" y="14"/>
                  <a:pt x="2" y="14"/>
                  <a:pt x="2" y="14"/>
                </a:cubicBezTo>
                <a:cubicBezTo>
                  <a:pt x="0" y="10"/>
                  <a:pt x="1" y="6"/>
                  <a:pt x="4" y="3"/>
                </a:cubicBezTo>
                <a:cubicBezTo>
                  <a:pt x="7" y="0"/>
                  <a:pt x="11" y="0"/>
                  <a:pt x="15" y="1"/>
                </a:cubicBezTo>
                <a:cubicBezTo>
                  <a:pt x="46" y="11"/>
                  <a:pt x="46" y="11"/>
                  <a:pt x="46" y="11"/>
                </a:cubicBezTo>
                <a:cubicBezTo>
                  <a:pt x="50" y="13"/>
                  <a:pt x="53" y="16"/>
                  <a:pt x="53" y="21"/>
                </a:cubicBezTo>
                <a:cubicBezTo>
                  <a:pt x="53" y="25"/>
                  <a:pt x="51" y="29"/>
                  <a:pt x="47" y="30"/>
                </a:cubicBezTo>
                <a:cubicBezTo>
                  <a:pt x="22" y="41"/>
                  <a:pt x="22" y="41"/>
                  <a:pt x="22" y="41"/>
                </a:cubicBezTo>
                <a:cubicBezTo>
                  <a:pt x="21" y="42"/>
                  <a:pt x="20" y="42"/>
                  <a:pt x="18" y="42"/>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88"/>
          <p:cNvSpPr>
            <a:spLocks/>
          </p:cNvSpPr>
          <p:nvPr userDrawn="1"/>
        </p:nvSpPr>
        <p:spPr bwMode="auto">
          <a:xfrm>
            <a:off x="11231422" y="4461911"/>
            <a:ext cx="190249" cy="206104"/>
          </a:xfrm>
          <a:custGeom>
            <a:avLst/>
            <a:gdLst>
              <a:gd name="T0" fmla="*/ 11 w 72"/>
              <a:gd name="T1" fmla="*/ 78 h 78"/>
              <a:gd name="T2" fmla="*/ 3 w 72"/>
              <a:gd name="T3" fmla="*/ 73 h 78"/>
              <a:gd name="T4" fmla="*/ 3 w 72"/>
              <a:gd name="T5" fmla="*/ 61 h 78"/>
              <a:gd name="T6" fmla="*/ 22 w 72"/>
              <a:gd name="T7" fmla="*/ 38 h 78"/>
              <a:gd name="T8" fmla="*/ 42 w 72"/>
              <a:gd name="T9" fmla="*/ 5 h 78"/>
              <a:gd name="T10" fmla="*/ 51 w 72"/>
              <a:gd name="T11" fmla="*/ 0 h 78"/>
              <a:gd name="T12" fmla="*/ 60 w 72"/>
              <a:gd name="T13" fmla="*/ 6 h 78"/>
              <a:gd name="T14" fmla="*/ 71 w 72"/>
              <a:gd name="T15" fmla="*/ 28 h 78"/>
              <a:gd name="T16" fmla="*/ 72 w 72"/>
              <a:gd name="T17" fmla="*/ 33 h 78"/>
              <a:gd name="T18" fmla="*/ 55 w 72"/>
              <a:gd name="T19" fmla="*/ 64 h 78"/>
              <a:gd name="T20" fmla="*/ 14 w 72"/>
              <a:gd name="T21" fmla="*/ 77 h 78"/>
              <a:gd name="T22" fmla="*/ 11 w 72"/>
              <a:gd name="T2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8">
                <a:moveTo>
                  <a:pt x="11" y="78"/>
                </a:moveTo>
                <a:cubicBezTo>
                  <a:pt x="8" y="78"/>
                  <a:pt x="5" y="76"/>
                  <a:pt x="3" y="73"/>
                </a:cubicBezTo>
                <a:cubicBezTo>
                  <a:pt x="0" y="69"/>
                  <a:pt x="1" y="64"/>
                  <a:pt x="3" y="61"/>
                </a:cubicBezTo>
                <a:cubicBezTo>
                  <a:pt x="22" y="38"/>
                  <a:pt x="22" y="38"/>
                  <a:pt x="22" y="38"/>
                </a:cubicBezTo>
                <a:cubicBezTo>
                  <a:pt x="42" y="5"/>
                  <a:pt x="42" y="5"/>
                  <a:pt x="42" y="5"/>
                </a:cubicBezTo>
                <a:cubicBezTo>
                  <a:pt x="44" y="2"/>
                  <a:pt x="47" y="0"/>
                  <a:pt x="51" y="0"/>
                </a:cubicBezTo>
                <a:cubicBezTo>
                  <a:pt x="55" y="0"/>
                  <a:pt x="58" y="3"/>
                  <a:pt x="60" y="6"/>
                </a:cubicBezTo>
                <a:cubicBezTo>
                  <a:pt x="71" y="28"/>
                  <a:pt x="71" y="28"/>
                  <a:pt x="71" y="28"/>
                </a:cubicBezTo>
                <a:cubicBezTo>
                  <a:pt x="72" y="29"/>
                  <a:pt x="72" y="31"/>
                  <a:pt x="72" y="33"/>
                </a:cubicBezTo>
                <a:cubicBezTo>
                  <a:pt x="72" y="35"/>
                  <a:pt x="71" y="56"/>
                  <a:pt x="55" y="64"/>
                </a:cubicBezTo>
                <a:cubicBezTo>
                  <a:pt x="43" y="69"/>
                  <a:pt x="15" y="77"/>
                  <a:pt x="14" y="77"/>
                </a:cubicBezTo>
                <a:cubicBezTo>
                  <a:pt x="13" y="77"/>
                  <a:pt x="12" y="78"/>
                  <a:pt x="11" y="7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89"/>
          <p:cNvSpPr>
            <a:spLocks/>
          </p:cNvSpPr>
          <p:nvPr userDrawn="1"/>
        </p:nvSpPr>
        <p:spPr bwMode="auto">
          <a:xfrm>
            <a:off x="10914340" y="5083391"/>
            <a:ext cx="228299" cy="247324"/>
          </a:xfrm>
          <a:custGeom>
            <a:avLst/>
            <a:gdLst>
              <a:gd name="T0" fmla="*/ 58 w 87"/>
              <a:gd name="T1" fmla="*/ 94 h 94"/>
              <a:gd name="T2" fmla="*/ 55 w 87"/>
              <a:gd name="T3" fmla="*/ 94 h 94"/>
              <a:gd name="T4" fmla="*/ 16 w 87"/>
              <a:gd name="T5" fmla="*/ 84 h 94"/>
              <a:gd name="T6" fmla="*/ 9 w 87"/>
              <a:gd name="T7" fmla="*/ 77 h 94"/>
              <a:gd name="T8" fmla="*/ 1 w 87"/>
              <a:gd name="T9" fmla="*/ 56 h 94"/>
              <a:gd name="T10" fmla="*/ 1 w 87"/>
              <a:gd name="T11" fmla="*/ 48 h 94"/>
              <a:gd name="T12" fmla="*/ 7 w 87"/>
              <a:gd name="T13" fmla="*/ 43 h 94"/>
              <a:gd name="T14" fmla="*/ 23 w 87"/>
              <a:gd name="T15" fmla="*/ 37 h 94"/>
              <a:gd name="T16" fmla="*/ 37 w 87"/>
              <a:gd name="T17" fmla="*/ 20 h 94"/>
              <a:gd name="T18" fmla="*/ 61 w 87"/>
              <a:gd name="T19" fmla="*/ 0 h 94"/>
              <a:gd name="T20" fmla="*/ 85 w 87"/>
              <a:gd name="T21" fmla="*/ 22 h 94"/>
              <a:gd name="T22" fmla="*/ 86 w 87"/>
              <a:gd name="T23" fmla="*/ 31 h 94"/>
              <a:gd name="T24" fmla="*/ 67 w 87"/>
              <a:gd name="T25" fmla="*/ 87 h 94"/>
              <a:gd name="T26" fmla="*/ 58 w 8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94">
                <a:moveTo>
                  <a:pt x="58" y="94"/>
                </a:moveTo>
                <a:cubicBezTo>
                  <a:pt x="57" y="94"/>
                  <a:pt x="56" y="94"/>
                  <a:pt x="55" y="94"/>
                </a:cubicBezTo>
                <a:cubicBezTo>
                  <a:pt x="16" y="84"/>
                  <a:pt x="16" y="84"/>
                  <a:pt x="16" y="84"/>
                </a:cubicBezTo>
                <a:cubicBezTo>
                  <a:pt x="13" y="83"/>
                  <a:pt x="10" y="80"/>
                  <a:pt x="9" y="77"/>
                </a:cubicBezTo>
                <a:cubicBezTo>
                  <a:pt x="1" y="56"/>
                  <a:pt x="1" y="56"/>
                  <a:pt x="1" y="56"/>
                </a:cubicBezTo>
                <a:cubicBezTo>
                  <a:pt x="0" y="53"/>
                  <a:pt x="0" y="50"/>
                  <a:pt x="1" y="48"/>
                </a:cubicBezTo>
                <a:cubicBezTo>
                  <a:pt x="3" y="45"/>
                  <a:pt x="5" y="44"/>
                  <a:pt x="7" y="43"/>
                </a:cubicBezTo>
                <a:cubicBezTo>
                  <a:pt x="13" y="41"/>
                  <a:pt x="20" y="38"/>
                  <a:pt x="23" y="37"/>
                </a:cubicBezTo>
                <a:cubicBezTo>
                  <a:pt x="26" y="33"/>
                  <a:pt x="33" y="24"/>
                  <a:pt x="37" y="20"/>
                </a:cubicBezTo>
                <a:cubicBezTo>
                  <a:pt x="53" y="2"/>
                  <a:pt x="56" y="0"/>
                  <a:pt x="61" y="0"/>
                </a:cubicBezTo>
                <a:cubicBezTo>
                  <a:pt x="66" y="0"/>
                  <a:pt x="70" y="1"/>
                  <a:pt x="85" y="22"/>
                </a:cubicBezTo>
                <a:cubicBezTo>
                  <a:pt x="86" y="25"/>
                  <a:pt x="87" y="28"/>
                  <a:pt x="86" y="31"/>
                </a:cubicBezTo>
                <a:cubicBezTo>
                  <a:pt x="67" y="87"/>
                  <a:pt x="67" y="87"/>
                  <a:pt x="67" y="87"/>
                </a:cubicBezTo>
                <a:cubicBezTo>
                  <a:pt x="66" y="92"/>
                  <a:pt x="62" y="94"/>
                  <a:pt x="58" y="94"/>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90"/>
          <p:cNvSpPr>
            <a:spLocks/>
          </p:cNvSpPr>
          <p:nvPr userDrawn="1"/>
        </p:nvSpPr>
        <p:spPr bwMode="auto">
          <a:xfrm>
            <a:off x="10866777" y="5346570"/>
            <a:ext cx="171224" cy="85613"/>
          </a:xfrm>
          <a:custGeom>
            <a:avLst/>
            <a:gdLst>
              <a:gd name="T0" fmla="*/ 54 w 65"/>
              <a:gd name="T1" fmla="*/ 32 h 32"/>
              <a:gd name="T2" fmla="*/ 52 w 65"/>
              <a:gd name="T3" fmla="*/ 31 h 32"/>
              <a:gd name="T4" fmla="*/ 9 w 65"/>
              <a:gd name="T5" fmla="*/ 21 h 32"/>
              <a:gd name="T6" fmla="*/ 2 w 65"/>
              <a:gd name="T7" fmla="*/ 9 h 32"/>
              <a:gd name="T8" fmla="*/ 14 w 65"/>
              <a:gd name="T9" fmla="*/ 1 h 32"/>
              <a:gd name="T10" fmla="*/ 57 w 65"/>
              <a:gd name="T11" fmla="*/ 11 h 32"/>
              <a:gd name="T12" fmla="*/ 64 w 65"/>
              <a:gd name="T13" fmla="*/ 24 h 32"/>
              <a:gd name="T14" fmla="*/ 54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4" y="32"/>
                </a:moveTo>
                <a:cubicBezTo>
                  <a:pt x="53" y="32"/>
                  <a:pt x="53" y="31"/>
                  <a:pt x="52" y="31"/>
                </a:cubicBezTo>
                <a:cubicBezTo>
                  <a:pt x="9" y="21"/>
                  <a:pt x="9" y="21"/>
                  <a:pt x="9" y="21"/>
                </a:cubicBezTo>
                <a:cubicBezTo>
                  <a:pt x="4" y="20"/>
                  <a:pt x="0" y="14"/>
                  <a:pt x="2" y="9"/>
                </a:cubicBezTo>
                <a:cubicBezTo>
                  <a:pt x="3" y="3"/>
                  <a:pt x="8" y="0"/>
                  <a:pt x="14" y="1"/>
                </a:cubicBezTo>
                <a:cubicBezTo>
                  <a:pt x="57" y="11"/>
                  <a:pt x="57" y="11"/>
                  <a:pt x="57" y="11"/>
                </a:cubicBezTo>
                <a:cubicBezTo>
                  <a:pt x="62" y="13"/>
                  <a:pt x="65" y="18"/>
                  <a:pt x="64" y="24"/>
                </a:cubicBezTo>
                <a:cubicBezTo>
                  <a:pt x="63" y="28"/>
                  <a:pt x="59" y="32"/>
                  <a:pt x="54" y="32"/>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91"/>
          <p:cNvSpPr>
            <a:spLocks/>
          </p:cNvSpPr>
          <p:nvPr userDrawn="1"/>
        </p:nvSpPr>
        <p:spPr bwMode="auto">
          <a:xfrm>
            <a:off x="11038001" y="5384620"/>
            <a:ext cx="95125" cy="60247"/>
          </a:xfrm>
          <a:custGeom>
            <a:avLst/>
            <a:gdLst>
              <a:gd name="T0" fmla="*/ 25 w 36"/>
              <a:gd name="T1" fmla="*/ 23 h 23"/>
              <a:gd name="T2" fmla="*/ 24 w 36"/>
              <a:gd name="T3" fmla="*/ 23 h 23"/>
              <a:gd name="T4" fmla="*/ 9 w 36"/>
              <a:gd name="T5" fmla="*/ 21 h 23"/>
              <a:gd name="T6" fmla="*/ 0 w 36"/>
              <a:gd name="T7" fmla="*/ 10 h 23"/>
              <a:gd name="T8" fmla="*/ 12 w 36"/>
              <a:gd name="T9" fmla="*/ 1 h 23"/>
              <a:gd name="T10" fmla="*/ 27 w 36"/>
              <a:gd name="T11" fmla="*/ 3 h 23"/>
              <a:gd name="T12" fmla="*/ 36 w 36"/>
              <a:gd name="T13" fmla="*/ 14 h 23"/>
              <a:gd name="T14" fmla="*/ 25 w 3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25" y="23"/>
                </a:moveTo>
                <a:cubicBezTo>
                  <a:pt x="25" y="23"/>
                  <a:pt x="24" y="23"/>
                  <a:pt x="24" y="23"/>
                </a:cubicBezTo>
                <a:cubicBezTo>
                  <a:pt x="9" y="21"/>
                  <a:pt x="9" y="21"/>
                  <a:pt x="9" y="21"/>
                </a:cubicBezTo>
                <a:cubicBezTo>
                  <a:pt x="4" y="21"/>
                  <a:pt x="0" y="15"/>
                  <a:pt x="0" y="10"/>
                </a:cubicBezTo>
                <a:cubicBezTo>
                  <a:pt x="1" y="4"/>
                  <a:pt x="6" y="0"/>
                  <a:pt x="12" y="1"/>
                </a:cubicBezTo>
                <a:cubicBezTo>
                  <a:pt x="27" y="3"/>
                  <a:pt x="27" y="3"/>
                  <a:pt x="27" y="3"/>
                </a:cubicBezTo>
                <a:cubicBezTo>
                  <a:pt x="32" y="4"/>
                  <a:pt x="36" y="9"/>
                  <a:pt x="36" y="14"/>
                </a:cubicBezTo>
                <a:cubicBezTo>
                  <a:pt x="35" y="20"/>
                  <a:pt x="30" y="23"/>
                  <a:pt x="25" y="23"/>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92"/>
          <p:cNvSpPr>
            <a:spLocks/>
          </p:cNvSpPr>
          <p:nvPr userDrawn="1"/>
        </p:nvSpPr>
        <p:spPr bwMode="auto">
          <a:xfrm>
            <a:off x="11377280" y="5048513"/>
            <a:ext cx="53905" cy="72930"/>
          </a:xfrm>
          <a:custGeom>
            <a:avLst/>
            <a:gdLst>
              <a:gd name="T0" fmla="*/ 10 w 20"/>
              <a:gd name="T1" fmla="*/ 27 h 27"/>
              <a:gd name="T2" fmla="*/ 0 w 20"/>
              <a:gd name="T3" fmla="*/ 16 h 27"/>
              <a:gd name="T4" fmla="*/ 0 w 20"/>
              <a:gd name="T5" fmla="*/ 11 h 27"/>
              <a:gd name="T6" fmla="*/ 10 w 20"/>
              <a:gd name="T7" fmla="*/ 0 h 27"/>
              <a:gd name="T8" fmla="*/ 20 w 20"/>
              <a:gd name="T9" fmla="*/ 11 h 27"/>
              <a:gd name="T10" fmla="*/ 20 w 20"/>
              <a:gd name="T11" fmla="*/ 16 h 27"/>
              <a:gd name="T12" fmla="*/ 10 w 20"/>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0" h="27">
                <a:moveTo>
                  <a:pt x="10" y="27"/>
                </a:moveTo>
                <a:cubicBezTo>
                  <a:pt x="4" y="27"/>
                  <a:pt x="0" y="22"/>
                  <a:pt x="0" y="16"/>
                </a:cubicBezTo>
                <a:cubicBezTo>
                  <a:pt x="0" y="11"/>
                  <a:pt x="0" y="11"/>
                  <a:pt x="0" y="11"/>
                </a:cubicBezTo>
                <a:cubicBezTo>
                  <a:pt x="0" y="5"/>
                  <a:pt x="4" y="0"/>
                  <a:pt x="10" y="0"/>
                </a:cubicBezTo>
                <a:cubicBezTo>
                  <a:pt x="15" y="0"/>
                  <a:pt x="20" y="5"/>
                  <a:pt x="20" y="11"/>
                </a:cubicBezTo>
                <a:cubicBezTo>
                  <a:pt x="20" y="16"/>
                  <a:pt x="20" y="16"/>
                  <a:pt x="20" y="16"/>
                </a:cubicBezTo>
                <a:cubicBezTo>
                  <a:pt x="20" y="22"/>
                  <a:pt x="15" y="27"/>
                  <a:pt x="10" y="27"/>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93"/>
          <p:cNvSpPr>
            <a:spLocks/>
          </p:cNvSpPr>
          <p:nvPr userDrawn="1"/>
        </p:nvSpPr>
        <p:spPr bwMode="auto">
          <a:xfrm>
            <a:off x="11155322" y="5026317"/>
            <a:ext cx="117321" cy="133174"/>
          </a:xfrm>
          <a:custGeom>
            <a:avLst/>
            <a:gdLst>
              <a:gd name="T0" fmla="*/ 24 w 44"/>
              <a:gd name="T1" fmla="*/ 51 h 51"/>
              <a:gd name="T2" fmla="*/ 17 w 44"/>
              <a:gd name="T3" fmla="*/ 48 h 51"/>
              <a:gd name="T4" fmla="*/ 3 w 44"/>
              <a:gd name="T5" fmla="*/ 33 h 51"/>
              <a:gd name="T6" fmla="*/ 0 w 44"/>
              <a:gd name="T7" fmla="*/ 25 h 51"/>
              <a:gd name="T8" fmla="*/ 5 w 44"/>
              <a:gd name="T9" fmla="*/ 18 h 51"/>
              <a:gd name="T10" fmla="*/ 27 w 44"/>
              <a:gd name="T11" fmla="*/ 3 h 51"/>
              <a:gd name="T12" fmla="*/ 39 w 44"/>
              <a:gd name="T13" fmla="*/ 3 h 51"/>
              <a:gd name="T14" fmla="*/ 43 w 44"/>
              <a:gd name="T15" fmla="*/ 14 h 51"/>
              <a:gd name="T16" fmla="*/ 34 w 44"/>
              <a:gd name="T17" fmla="*/ 44 h 51"/>
              <a:gd name="T18" fmla="*/ 27 w 44"/>
              <a:gd name="T19" fmla="*/ 51 h 51"/>
              <a:gd name="T20" fmla="*/ 24 w 44"/>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1">
                <a:moveTo>
                  <a:pt x="24" y="51"/>
                </a:moveTo>
                <a:cubicBezTo>
                  <a:pt x="21" y="51"/>
                  <a:pt x="19" y="50"/>
                  <a:pt x="17" y="48"/>
                </a:cubicBezTo>
                <a:cubicBezTo>
                  <a:pt x="3" y="33"/>
                  <a:pt x="3" y="33"/>
                  <a:pt x="3" y="33"/>
                </a:cubicBezTo>
                <a:cubicBezTo>
                  <a:pt x="1" y="31"/>
                  <a:pt x="0" y="28"/>
                  <a:pt x="0" y="25"/>
                </a:cubicBezTo>
                <a:cubicBezTo>
                  <a:pt x="1" y="22"/>
                  <a:pt x="2" y="19"/>
                  <a:pt x="5" y="18"/>
                </a:cubicBezTo>
                <a:cubicBezTo>
                  <a:pt x="27" y="3"/>
                  <a:pt x="27" y="3"/>
                  <a:pt x="27" y="3"/>
                </a:cubicBezTo>
                <a:cubicBezTo>
                  <a:pt x="31" y="0"/>
                  <a:pt x="36" y="0"/>
                  <a:pt x="39" y="3"/>
                </a:cubicBezTo>
                <a:cubicBezTo>
                  <a:pt x="43" y="6"/>
                  <a:pt x="44" y="10"/>
                  <a:pt x="43" y="14"/>
                </a:cubicBezTo>
                <a:cubicBezTo>
                  <a:pt x="34" y="44"/>
                  <a:pt x="34" y="44"/>
                  <a:pt x="34" y="44"/>
                </a:cubicBezTo>
                <a:cubicBezTo>
                  <a:pt x="33" y="48"/>
                  <a:pt x="30" y="50"/>
                  <a:pt x="27" y="51"/>
                </a:cubicBezTo>
                <a:cubicBezTo>
                  <a:pt x="26" y="51"/>
                  <a:pt x="25" y="51"/>
                  <a:pt x="24" y="51"/>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94"/>
          <p:cNvSpPr>
            <a:spLocks/>
          </p:cNvSpPr>
          <p:nvPr userDrawn="1"/>
        </p:nvSpPr>
        <p:spPr bwMode="auto">
          <a:xfrm>
            <a:off x="11085564" y="5004122"/>
            <a:ext cx="82441" cy="85613"/>
          </a:xfrm>
          <a:custGeom>
            <a:avLst/>
            <a:gdLst>
              <a:gd name="T0" fmla="*/ 11 w 31"/>
              <a:gd name="T1" fmla="*/ 32 h 32"/>
              <a:gd name="T2" fmla="*/ 5 w 31"/>
              <a:gd name="T3" fmla="*/ 30 h 32"/>
              <a:gd name="T4" fmla="*/ 3 w 31"/>
              <a:gd name="T5" fmla="*/ 15 h 32"/>
              <a:gd name="T6" fmla="*/ 12 w 31"/>
              <a:gd name="T7" fmla="*/ 5 h 32"/>
              <a:gd name="T8" fmla="*/ 26 w 31"/>
              <a:gd name="T9" fmla="*/ 3 h 32"/>
              <a:gd name="T10" fmla="*/ 28 w 31"/>
              <a:gd name="T11" fmla="*/ 18 h 32"/>
              <a:gd name="T12" fmla="*/ 19 w 31"/>
              <a:gd name="T13" fmla="*/ 28 h 32"/>
              <a:gd name="T14" fmla="*/ 11 w 3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2">
                <a:moveTo>
                  <a:pt x="11" y="32"/>
                </a:moveTo>
                <a:cubicBezTo>
                  <a:pt x="9" y="32"/>
                  <a:pt x="7" y="31"/>
                  <a:pt x="5" y="30"/>
                </a:cubicBezTo>
                <a:cubicBezTo>
                  <a:pt x="0" y="26"/>
                  <a:pt x="0" y="20"/>
                  <a:pt x="3" y="15"/>
                </a:cubicBezTo>
                <a:cubicBezTo>
                  <a:pt x="12" y="5"/>
                  <a:pt x="12" y="5"/>
                  <a:pt x="12" y="5"/>
                </a:cubicBezTo>
                <a:cubicBezTo>
                  <a:pt x="15" y="0"/>
                  <a:pt x="22" y="0"/>
                  <a:pt x="26" y="3"/>
                </a:cubicBezTo>
                <a:cubicBezTo>
                  <a:pt x="30" y="7"/>
                  <a:pt x="31" y="13"/>
                  <a:pt x="28" y="18"/>
                </a:cubicBezTo>
                <a:cubicBezTo>
                  <a:pt x="19" y="28"/>
                  <a:pt x="19" y="28"/>
                  <a:pt x="19" y="28"/>
                </a:cubicBezTo>
                <a:cubicBezTo>
                  <a:pt x="17" y="31"/>
                  <a:pt x="14" y="32"/>
                  <a:pt x="11" y="32"/>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95"/>
          <p:cNvSpPr>
            <a:spLocks noEditPoints="1"/>
          </p:cNvSpPr>
          <p:nvPr userDrawn="1"/>
        </p:nvSpPr>
        <p:spPr bwMode="auto">
          <a:xfrm>
            <a:off x="11107759" y="4826556"/>
            <a:ext cx="139516" cy="174396"/>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43 w 53"/>
              <a:gd name="T23" fmla="*/ 67 h 67"/>
              <a:gd name="T24" fmla="*/ 22 w 53"/>
              <a:gd name="T25" fmla="*/ 45 h 67"/>
              <a:gd name="T26" fmla="*/ 23 w 53"/>
              <a:gd name="T27" fmla="*/ 45 h 67"/>
              <a:gd name="T28" fmla="*/ 22 w 53"/>
              <a:gd name="T29" fmla="*/ 42 h 67"/>
              <a:gd name="T30" fmla="*/ 22 w 53"/>
              <a:gd name="T31"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7">
                <a:moveTo>
                  <a:pt x="43" y="67"/>
                </a:moveTo>
                <a:cubicBezTo>
                  <a:pt x="43"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5" y="6"/>
                  <a:pt x="8" y="2"/>
                  <a:pt x="12" y="1"/>
                </a:cubicBezTo>
                <a:cubicBezTo>
                  <a:pt x="16" y="0"/>
                  <a:pt x="21" y="2"/>
                  <a:pt x="23" y="6"/>
                </a:cubicBezTo>
                <a:cubicBezTo>
                  <a:pt x="51" y="50"/>
                  <a:pt x="51" y="50"/>
                  <a:pt x="51" y="50"/>
                </a:cubicBezTo>
                <a:cubicBezTo>
                  <a:pt x="52" y="52"/>
                  <a:pt x="53" y="54"/>
                  <a:pt x="53" y="56"/>
                </a:cubicBezTo>
                <a:cubicBezTo>
                  <a:pt x="53" y="62"/>
                  <a:pt x="49" y="67"/>
                  <a:pt x="43" y="67"/>
                </a:cubicBezTo>
                <a:cubicBezTo>
                  <a:pt x="43" y="67"/>
                  <a:pt x="43" y="67"/>
                  <a:pt x="43" y="67"/>
                </a:cubicBezTo>
                <a:close/>
                <a:moveTo>
                  <a:pt x="22" y="45"/>
                </a:moveTo>
                <a:cubicBezTo>
                  <a:pt x="23" y="45"/>
                  <a:pt x="23" y="45"/>
                  <a:pt x="23" y="45"/>
                </a:cubicBezTo>
                <a:cubicBezTo>
                  <a:pt x="22" y="42"/>
                  <a:pt x="22" y="42"/>
                  <a:pt x="22" y="42"/>
                </a:cubicBezTo>
                <a:lnTo>
                  <a:pt x="22" y="45"/>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96"/>
          <p:cNvSpPr>
            <a:spLocks/>
          </p:cNvSpPr>
          <p:nvPr userDrawn="1"/>
        </p:nvSpPr>
        <p:spPr bwMode="auto">
          <a:xfrm>
            <a:off x="11104589" y="5210224"/>
            <a:ext cx="136346" cy="142688"/>
          </a:xfrm>
          <a:custGeom>
            <a:avLst/>
            <a:gdLst>
              <a:gd name="T0" fmla="*/ 12 w 51"/>
              <a:gd name="T1" fmla="*/ 54 h 54"/>
              <a:gd name="T2" fmla="*/ 8 w 51"/>
              <a:gd name="T3" fmla="*/ 53 h 54"/>
              <a:gd name="T4" fmla="*/ 2 w 51"/>
              <a:gd name="T5" fmla="*/ 40 h 54"/>
              <a:gd name="T6" fmla="*/ 16 w 51"/>
              <a:gd name="T7" fmla="*/ 7 h 54"/>
              <a:gd name="T8" fmla="*/ 25 w 51"/>
              <a:gd name="T9" fmla="*/ 0 h 54"/>
              <a:gd name="T10" fmla="*/ 41 w 51"/>
              <a:gd name="T11" fmla="*/ 0 h 54"/>
              <a:gd name="T12" fmla="*/ 51 w 51"/>
              <a:gd name="T13" fmla="*/ 11 h 54"/>
              <a:gd name="T14" fmla="*/ 41 w 51"/>
              <a:gd name="T15" fmla="*/ 21 h 54"/>
              <a:gd name="T16" fmla="*/ 32 w 51"/>
              <a:gd name="T17" fmla="*/ 21 h 54"/>
              <a:gd name="T18" fmla="*/ 21 w 51"/>
              <a:gd name="T19" fmla="*/ 48 h 54"/>
              <a:gd name="T20" fmla="*/ 12 w 51"/>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4">
                <a:moveTo>
                  <a:pt x="12" y="54"/>
                </a:moveTo>
                <a:cubicBezTo>
                  <a:pt x="10" y="54"/>
                  <a:pt x="9" y="54"/>
                  <a:pt x="8" y="53"/>
                </a:cubicBezTo>
                <a:cubicBezTo>
                  <a:pt x="2" y="51"/>
                  <a:pt x="0" y="45"/>
                  <a:pt x="2" y="40"/>
                </a:cubicBezTo>
                <a:cubicBezTo>
                  <a:pt x="16" y="7"/>
                  <a:pt x="16" y="7"/>
                  <a:pt x="16" y="7"/>
                </a:cubicBezTo>
                <a:cubicBezTo>
                  <a:pt x="17" y="3"/>
                  <a:pt x="21" y="0"/>
                  <a:pt x="25" y="0"/>
                </a:cubicBezTo>
                <a:cubicBezTo>
                  <a:pt x="41" y="0"/>
                  <a:pt x="41" y="0"/>
                  <a:pt x="41" y="0"/>
                </a:cubicBezTo>
                <a:cubicBezTo>
                  <a:pt x="47" y="0"/>
                  <a:pt x="51" y="5"/>
                  <a:pt x="51" y="11"/>
                </a:cubicBezTo>
                <a:cubicBezTo>
                  <a:pt x="51" y="16"/>
                  <a:pt x="47" y="21"/>
                  <a:pt x="41" y="21"/>
                </a:cubicBezTo>
                <a:cubicBezTo>
                  <a:pt x="32" y="21"/>
                  <a:pt x="32" y="21"/>
                  <a:pt x="32" y="21"/>
                </a:cubicBezTo>
                <a:cubicBezTo>
                  <a:pt x="21" y="48"/>
                  <a:pt x="21" y="48"/>
                  <a:pt x="21" y="48"/>
                </a:cubicBezTo>
                <a:cubicBezTo>
                  <a:pt x="19" y="52"/>
                  <a:pt x="16" y="54"/>
                  <a:pt x="12" y="54"/>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97"/>
          <p:cNvSpPr>
            <a:spLocks/>
          </p:cNvSpPr>
          <p:nvPr userDrawn="1"/>
        </p:nvSpPr>
        <p:spPr bwMode="auto">
          <a:xfrm>
            <a:off x="11282155" y="5235590"/>
            <a:ext cx="380498" cy="260007"/>
          </a:xfrm>
          <a:custGeom>
            <a:avLst/>
            <a:gdLst>
              <a:gd name="T0" fmla="*/ 133 w 144"/>
              <a:gd name="T1" fmla="*/ 98 h 98"/>
              <a:gd name="T2" fmla="*/ 127 w 144"/>
              <a:gd name="T3" fmla="*/ 97 h 98"/>
              <a:gd name="T4" fmla="*/ 89 w 144"/>
              <a:gd name="T5" fmla="*/ 71 h 98"/>
              <a:gd name="T6" fmla="*/ 81 w 144"/>
              <a:gd name="T7" fmla="*/ 79 h 98"/>
              <a:gd name="T8" fmla="*/ 69 w 144"/>
              <a:gd name="T9" fmla="*/ 81 h 98"/>
              <a:gd name="T10" fmla="*/ 41 w 144"/>
              <a:gd name="T11" fmla="*/ 67 h 98"/>
              <a:gd name="T12" fmla="*/ 36 w 144"/>
              <a:gd name="T13" fmla="*/ 56 h 98"/>
              <a:gd name="T14" fmla="*/ 36 w 144"/>
              <a:gd name="T15" fmla="*/ 53 h 98"/>
              <a:gd name="T16" fmla="*/ 7 w 144"/>
              <a:gd name="T17" fmla="*/ 41 h 98"/>
              <a:gd name="T18" fmla="*/ 1 w 144"/>
              <a:gd name="T19" fmla="*/ 29 h 98"/>
              <a:gd name="T20" fmla="*/ 5 w 144"/>
              <a:gd name="T21" fmla="*/ 9 h 98"/>
              <a:gd name="T22" fmla="*/ 13 w 144"/>
              <a:gd name="T23" fmla="*/ 1 h 98"/>
              <a:gd name="T24" fmla="*/ 23 w 144"/>
              <a:gd name="T25" fmla="*/ 5 h 98"/>
              <a:gd name="T26" fmla="*/ 32 w 144"/>
              <a:gd name="T27" fmla="*/ 15 h 98"/>
              <a:gd name="T28" fmla="*/ 42 w 144"/>
              <a:gd name="T29" fmla="*/ 10 h 98"/>
              <a:gd name="T30" fmla="*/ 51 w 144"/>
              <a:gd name="T31" fmla="*/ 10 h 98"/>
              <a:gd name="T32" fmla="*/ 107 w 144"/>
              <a:gd name="T33" fmla="*/ 39 h 98"/>
              <a:gd name="T34" fmla="*/ 111 w 144"/>
              <a:gd name="T35" fmla="*/ 42 h 98"/>
              <a:gd name="T36" fmla="*/ 141 w 144"/>
              <a:gd name="T37" fmla="*/ 82 h 98"/>
              <a:gd name="T38" fmla="*/ 140 w 144"/>
              <a:gd name="T39" fmla="*/ 95 h 98"/>
              <a:gd name="T40" fmla="*/ 133 w 144"/>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8">
                <a:moveTo>
                  <a:pt x="133" y="98"/>
                </a:moveTo>
                <a:cubicBezTo>
                  <a:pt x="131" y="98"/>
                  <a:pt x="129" y="98"/>
                  <a:pt x="127" y="97"/>
                </a:cubicBezTo>
                <a:cubicBezTo>
                  <a:pt x="89" y="71"/>
                  <a:pt x="89" y="71"/>
                  <a:pt x="89" y="71"/>
                </a:cubicBezTo>
                <a:cubicBezTo>
                  <a:pt x="81" y="79"/>
                  <a:pt x="81" y="79"/>
                  <a:pt x="81" y="79"/>
                </a:cubicBezTo>
                <a:cubicBezTo>
                  <a:pt x="78" y="82"/>
                  <a:pt x="73" y="83"/>
                  <a:pt x="69" y="81"/>
                </a:cubicBezTo>
                <a:cubicBezTo>
                  <a:pt x="41" y="67"/>
                  <a:pt x="41" y="67"/>
                  <a:pt x="41" y="67"/>
                </a:cubicBezTo>
                <a:cubicBezTo>
                  <a:pt x="37" y="65"/>
                  <a:pt x="35" y="61"/>
                  <a:pt x="36" y="56"/>
                </a:cubicBezTo>
                <a:cubicBezTo>
                  <a:pt x="36" y="53"/>
                  <a:pt x="36" y="53"/>
                  <a:pt x="36" y="53"/>
                </a:cubicBezTo>
                <a:cubicBezTo>
                  <a:pt x="7" y="41"/>
                  <a:pt x="7" y="41"/>
                  <a:pt x="7" y="41"/>
                </a:cubicBezTo>
                <a:cubicBezTo>
                  <a:pt x="2" y="39"/>
                  <a:pt x="0" y="34"/>
                  <a:pt x="1" y="29"/>
                </a:cubicBezTo>
                <a:cubicBezTo>
                  <a:pt x="5" y="9"/>
                  <a:pt x="5" y="9"/>
                  <a:pt x="5" y="9"/>
                </a:cubicBezTo>
                <a:cubicBezTo>
                  <a:pt x="6" y="5"/>
                  <a:pt x="9" y="2"/>
                  <a:pt x="13" y="1"/>
                </a:cubicBezTo>
                <a:cubicBezTo>
                  <a:pt x="17" y="0"/>
                  <a:pt x="21" y="1"/>
                  <a:pt x="23" y="5"/>
                </a:cubicBezTo>
                <a:cubicBezTo>
                  <a:pt x="32" y="15"/>
                  <a:pt x="32" y="15"/>
                  <a:pt x="32" y="15"/>
                </a:cubicBezTo>
                <a:cubicBezTo>
                  <a:pt x="42" y="10"/>
                  <a:pt x="42" y="10"/>
                  <a:pt x="42" y="10"/>
                </a:cubicBezTo>
                <a:cubicBezTo>
                  <a:pt x="45" y="9"/>
                  <a:pt x="48" y="9"/>
                  <a:pt x="51" y="10"/>
                </a:cubicBezTo>
                <a:cubicBezTo>
                  <a:pt x="107" y="39"/>
                  <a:pt x="107" y="39"/>
                  <a:pt x="107" y="39"/>
                </a:cubicBezTo>
                <a:cubicBezTo>
                  <a:pt x="108" y="40"/>
                  <a:pt x="110" y="41"/>
                  <a:pt x="111" y="42"/>
                </a:cubicBezTo>
                <a:cubicBezTo>
                  <a:pt x="141" y="82"/>
                  <a:pt x="141" y="82"/>
                  <a:pt x="141" y="82"/>
                </a:cubicBezTo>
                <a:cubicBezTo>
                  <a:pt x="144" y="86"/>
                  <a:pt x="144" y="92"/>
                  <a:pt x="140" y="95"/>
                </a:cubicBezTo>
                <a:cubicBezTo>
                  <a:pt x="138" y="97"/>
                  <a:pt x="135" y="98"/>
                  <a:pt x="133" y="9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198"/>
          <p:cNvSpPr>
            <a:spLocks/>
          </p:cNvSpPr>
          <p:nvPr userDrawn="1"/>
        </p:nvSpPr>
        <p:spPr bwMode="auto">
          <a:xfrm>
            <a:off x="11602407" y="5270470"/>
            <a:ext cx="88783" cy="114149"/>
          </a:xfrm>
          <a:custGeom>
            <a:avLst/>
            <a:gdLst>
              <a:gd name="T0" fmla="*/ 16 w 34"/>
              <a:gd name="T1" fmla="*/ 43 h 43"/>
              <a:gd name="T2" fmla="*/ 11 w 34"/>
              <a:gd name="T3" fmla="*/ 42 h 43"/>
              <a:gd name="T4" fmla="*/ 7 w 34"/>
              <a:gd name="T5" fmla="*/ 28 h 43"/>
              <a:gd name="T6" fmla="*/ 10 w 34"/>
              <a:gd name="T7" fmla="*/ 23 h 43"/>
              <a:gd name="T8" fmla="*/ 5 w 34"/>
              <a:gd name="T9" fmla="*/ 19 h 43"/>
              <a:gd name="T10" fmla="*/ 4 w 34"/>
              <a:gd name="T11" fmla="*/ 5 h 43"/>
              <a:gd name="T12" fmla="*/ 18 w 34"/>
              <a:gd name="T13" fmla="*/ 4 h 43"/>
              <a:gd name="T14" fmla="*/ 29 w 34"/>
              <a:gd name="T15" fmla="*/ 13 h 43"/>
              <a:gd name="T16" fmla="*/ 32 w 34"/>
              <a:gd name="T17" fmla="*/ 26 h 43"/>
              <a:gd name="T18" fmla="*/ 25 w 34"/>
              <a:gd name="T19" fmla="*/ 38 h 43"/>
              <a:gd name="T20" fmla="*/ 16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16" y="43"/>
                </a:moveTo>
                <a:cubicBezTo>
                  <a:pt x="14" y="43"/>
                  <a:pt x="13" y="43"/>
                  <a:pt x="11" y="42"/>
                </a:cubicBezTo>
                <a:cubicBezTo>
                  <a:pt x="6" y="39"/>
                  <a:pt x="4" y="33"/>
                  <a:pt x="7" y="28"/>
                </a:cubicBezTo>
                <a:cubicBezTo>
                  <a:pt x="10" y="23"/>
                  <a:pt x="10" y="23"/>
                  <a:pt x="10" y="23"/>
                </a:cubicBezTo>
                <a:cubicBezTo>
                  <a:pt x="5" y="19"/>
                  <a:pt x="5" y="19"/>
                  <a:pt x="5" y="19"/>
                </a:cubicBezTo>
                <a:cubicBezTo>
                  <a:pt x="1" y="16"/>
                  <a:pt x="0" y="9"/>
                  <a:pt x="4" y="5"/>
                </a:cubicBezTo>
                <a:cubicBezTo>
                  <a:pt x="8" y="1"/>
                  <a:pt x="14" y="0"/>
                  <a:pt x="18" y="4"/>
                </a:cubicBezTo>
                <a:cubicBezTo>
                  <a:pt x="29" y="13"/>
                  <a:pt x="29" y="13"/>
                  <a:pt x="29" y="13"/>
                </a:cubicBezTo>
                <a:cubicBezTo>
                  <a:pt x="33" y="16"/>
                  <a:pt x="34" y="22"/>
                  <a:pt x="32" y="26"/>
                </a:cubicBezTo>
                <a:cubicBezTo>
                  <a:pt x="25" y="38"/>
                  <a:pt x="25" y="38"/>
                  <a:pt x="25" y="38"/>
                </a:cubicBezTo>
                <a:cubicBezTo>
                  <a:pt x="23" y="41"/>
                  <a:pt x="20" y="43"/>
                  <a:pt x="16" y="43"/>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199"/>
          <p:cNvSpPr>
            <a:spLocks/>
          </p:cNvSpPr>
          <p:nvPr userDrawn="1"/>
        </p:nvSpPr>
        <p:spPr bwMode="auto">
          <a:xfrm>
            <a:off x="11672165" y="5337057"/>
            <a:ext cx="152199" cy="126833"/>
          </a:xfrm>
          <a:custGeom>
            <a:avLst/>
            <a:gdLst>
              <a:gd name="T0" fmla="*/ 46 w 58"/>
              <a:gd name="T1" fmla="*/ 49 h 49"/>
              <a:gd name="T2" fmla="*/ 40 w 58"/>
              <a:gd name="T3" fmla="*/ 47 h 49"/>
              <a:gd name="T4" fmla="*/ 5 w 58"/>
              <a:gd name="T5" fmla="*/ 20 h 49"/>
              <a:gd name="T6" fmla="*/ 4 w 58"/>
              <a:gd name="T7" fmla="*/ 5 h 49"/>
              <a:gd name="T8" fmla="*/ 18 w 58"/>
              <a:gd name="T9" fmla="*/ 4 h 49"/>
              <a:gd name="T10" fmla="*/ 53 w 58"/>
              <a:gd name="T11" fmla="*/ 31 h 49"/>
              <a:gd name="T12" fmla="*/ 54 w 58"/>
              <a:gd name="T13" fmla="*/ 45 h 49"/>
              <a:gd name="T14" fmla="*/ 46 w 58"/>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46" y="49"/>
                </a:moveTo>
                <a:cubicBezTo>
                  <a:pt x="44" y="49"/>
                  <a:pt x="42" y="49"/>
                  <a:pt x="40" y="47"/>
                </a:cubicBezTo>
                <a:cubicBezTo>
                  <a:pt x="5" y="20"/>
                  <a:pt x="5" y="20"/>
                  <a:pt x="5" y="20"/>
                </a:cubicBezTo>
                <a:cubicBezTo>
                  <a:pt x="1" y="16"/>
                  <a:pt x="0" y="10"/>
                  <a:pt x="4" y="5"/>
                </a:cubicBezTo>
                <a:cubicBezTo>
                  <a:pt x="7" y="1"/>
                  <a:pt x="14" y="0"/>
                  <a:pt x="18" y="4"/>
                </a:cubicBezTo>
                <a:cubicBezTo>
                  <a:pt x="53" y="31"/>
                  <a:pt x="53" y="31"/>
                  <a:pt x="53" y="31"/>
                </a:cubicBezTo>
                <a:cubicBezTo>
                  <a:pt x="57" y="34"/>
                  <a:pt x="58" y="41"/>
                  <a:pt x="54" y="45"/>
                </a:cubicBezTo>
                <a:cubicBezTo>
                  <a:pt x="52" y="48"/>
                  <a:pt x="49" y="49"/>
                  <a:pt x="46" y="49"/>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200"/>
          <p:cNvSpPr>
            <a:spLocks/>
          </p:cNvSpPr>
          <p:nvPr userDrawn="1"/>
        </p:nvSpPr>
        <p:spPr bwMode="auto">
          <a:xfrm>
            <a:off x="10686041" y="5140466"/>
            <a:ext cx="171224" cy="244154"/>
          </a:xfrm>
          <a:custGeom>
            <a:avLst/>
            <a:gdLst>
              <a:gd name="T0" fmla="*/ 49 w 65"/>
              <a:gd name="T1" fmla="*/ 92 h 92"/>
              <a:gd name="T2" fmla="*/ 41 w 65"/>
              <a:gd name="T3" fmla="*/ 89 h 92"/>
              <a:gd name="T4" fmla="*/ 29 w 65"/>
              <a:gd name="T5" fmla="*/ 77 h 92"/>
              <a:gd name="T6" fmla="*/ 27 w 65"/>
              <a:gd name="T7" fmla="*/ 72 h 92"/>
              <a:gd name="T8" fmla="*/ 17 w 65"/>
              <a:gd name="T9" fmla="*/ 40 h 92"/>
              <a:gd name="T10" fmla="*/ 3 w 65"/>
              <a:gd name="T11" fmla="*/ 17 h 92"/>
              <a:gd name="T12" fmla="*/ 5 w 65"/>
              <a:gd name="T13" fmla="*/ 4 h 92"/>
              <a:gd name="T14" fmla="*/ 19 w 65"/>
              <a:gd name="T15" fmla="*/ 5 h 92"/>
              <a:gd name="T16" fmla="*/ 61 w 65"/>
              <a:gd name="T17" fmla="*/ 49 h 92"/>
              <a:gd name="T18" fmla="*/ 64 w 65"/>
              <a:gd name="T19" fmla="*/ 58 h 92"/>
              <a:gd name="T20" fmla="*/ 59 w 65"/>
              <a:gd name="T21" fmla="*/ 84 h 92"/>
              <a:gd name="T22" fmla="*/ 52 w 65"/>
              <a:gd name="T23" fmla="*/ 92 h 92"/>
              <a:gd name="T24" fmla="*/ 49 w 65"/>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92">
                <a:moveTo>
                  <a:pt x="49" y="92"/>
                </a:moveTo>
                <a:cubicBezTo>
                  <a:pt x="46" y="92"/>
                  <a:pt x="43" y="91"/>
                  <a:pt x="41" y="89"/>
                </a:cubicBezTo>
                <a:cubicBezTo>
                  <a:pt x="29" y="77"/>
                  <a:pt x="29" y="77"/>
                  <a:pt x="29" y="77"/>
                </a:cubicBezTo>
                <a:cubicBezTo>
                  <a:pt x="28" y="75"/>
                  <a:pt x="27" y="74"/>
                  <a:pt x="27" y="72"/>
                </a:cubicBezTo>
                <a:cubicBezTo>
                  <a:pt x="24" y="61"/>
                  <a:pt x="19" y="44"/>
                  <a:pt x="17" y="40"/>
                </a:cubicBezTo>
                <a:cubicBezTo>
                  <a:pt x="16" y="37"/>
                  <a:pt x="9" y="27"/>
                  <a:pt x="3" y="17"/>
                </a:cubicBezTo>
                <a:cubicBezTo>
                  <a:pt x="0" y="13"/>
                  <a:pt x="1" y="7"/>
                  <a:pt x="5" y="4"/>
                </a:cubicBezTo>
                <a:cubicBezTo>
                  <a:pt x="9" y="0"/>
                  <a:pt x="15" y="1"/>
                  <a:pt x="19" y="5"/>
                </a:cubicBezTo>
                <a:cubicBezTo>
                  <a:pt x="61" y="49"/>
                  <a:pt x="61" y="49"/>
                  <a:pt x="61" y="49"/>
                </a:cubicBezTo>
                <a:cubicBezTo>
                  <a:pt x="64" y="52"/>
                  <a:pt x="65" y="55"/>
                  <a:pt x="64" y="58"/>
                </a:cubicBezTo>
                <a:cubicBezTo>
                  <a:pt x="59" y="84"/>
                  <a:pt x="59" y="84"/>
                  <a:pt x="59" y="84"/>
                </a:cubicBezTo>
                <a:cubicBezTo>
                  <a:pt x="58" y="88"/>
                  <a:pt x="55" y="91"/>
                  <a:pt x="52" y="92"/>
                </a:cubicBezTo>
                <a:cubicBezTo>
                  <a:pt x="51" y="92"/>
                  <a:pt x="50" y="92"/>
                  <a:pt x="49" y="92"/>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201"/>
          <p:cNvSpPr>
            <a:spLocks/>
          </p:cNvSpPr>
          <p:nvPr userDrawn="1"/>
        </p:nvSpPr>
        <p:spPr bwMode="auto">
          <a:xfrm>
            <a:off x="10787507" y="5498769"/>
            <a:ext cx="783193" cy="570747"/>
          </a:xfrm>
          <a:custGeom>
            <a:avLst/>
            <a:gdLst>
              <a:gd name="T0" fmla="*/ 186 w 297"/>
              <a:gd name="T1" fmla="*/ 217 h 217"/>
              <a:gd name="T2" fmla="*/ 182 w 297"/>
              <a:gd name="T3" fmla="*/ 217 h 217"/>
              <a:gd name="T4" fmla="*/ 153 w 297"/>
              <a:gd name="T5" fmla="*/ 196 h 217"/>
              <a:gd name="T6" fmla="*/ 141 w 297"/>
              <a:gd name="T7" fmla="*/ 176 h 217"/>
              <a:gd name="T8" fmla="*/ 116 w 297"/>
              <a:gd name="T9" fmla="*/ 157 h 217"/>
              <a:gd name="T10" fmla="*/ 66 w 297"/>
              <a:gd name="T11" fmla="*/ 182 h 217"/>
              <a:gd name="T12" fmla="*/ 61 w 297"/>
              <a:gd name="T13" fmla="*/ 184 h 217"/>
              <a:gd name="T14" fmla="*/ 11 w 297"/>
              <a:gd name="T15" fmla="*/ 186 h 217"/>
              <a:gd name="T16" fmla="*/ 2 w 297"/>
              <a:gd name="T17" fmla="*/ 181 h 217"/>
              <a:gd name="T18" fmla="*/ 2 w 297"/>
              <a:gd name="T19" fmla="*/ 171 h 217"/>
              <a:gd name="T20" fmla="*/ 8 w 297"/>
              <a:gd name="T21" fmla="*/ 158 h 217"/>
              <a:gd name="T22" fmla="*/ 13 w 297"/>
              <a:gd name="T23" fmla="*/ 81 h 217"/>
              <a:gd name="T24" fmla="*/ 21 w 297"/>
              <a:gd name="T25" fmla="*/ 72 h 217"/>
              <a:gd name="T26" fmla="*/ 63 w 297"/>
              <a:gd name="T27" fmla="*/ 61 h 217"/>
              <a:gd name="T28" fmla="*/ 75 w 297"/>
              <a:gd name="T29" fmla="*/ 48 h 217"/>
              <a:gd name="T30" fmla="*/ 76 w 297"/>
              <a:gd name="T31" fmla="*/ 46 h 217"/>
              <a:gd name="T32" fmla="*/ 115 w 297"/>
              <a:gd name="T33" fmla="*/ 17 h 217"/>
              <a:gd name="T34" fmla="*/ 126 w 297"/>
              <a:gd name="T35" fmla="*/ 16 h 217"/>
              <a:gd name="T36" fmla="*/ 135 w 297"/>
              <a:gd name="T37" fmla="*/ 22 h 217"/>
              <a:gd name="T38" fmla="*/ 142 w 297"/>
              <a:gd name="T39" fmla="*/ 7 h 217"/>
              <a:gd name="T40" fmla="*/ 152 w 297"/>
              <a:gd name="T41" fmla="*/ 0 h 217"/>
              <a:gd name="T42" fmla="*/ 190 w 297"/>
              <a:gd name="T43" fmla="*/ 4 h 217"/>
              <a:gd name="T44" fmla="*/ 198 w 297"/>
              <a:gd name="T45" fmla="*/ 8 h 217"/>
              <a:gd name="T46" fmla="*/ 199 w 297"/>
              <a:gd name="T47" fmla="*/ 17 h 217"/>
              <a:gd name="T48" fmla="*/ 197 w 297"/>
              <a:gd name="T49" fmla="*/ 24 h 217"/>
              <a:gd name="T50" fmla="*/ 210 w 297"/>
              <a:gd name="T51" fmla="*/ 29 h 217"/>
              <a:gd name="T52" fmla="*/ 224 w 297"/>
              <a:gd name="T53" fmla="*/ 5 h 217"/>
              <a:gd name="T54" fmla="*/ 231 w 297"/>
              <a:gd name="T55" fmla="*/ 0 h 217"/>
              <a:gd name="T56" fmla="*/ 239 w 297"/>
              <a:gd name="T57" fmla="*/ 3 h 217"/>
              <a:gd name="T58" fmla="*/ 257 w 297"/>
              <a:gd name="T59" fmla="*/ 18 h 217"/>
              <a:gd name="T60" fmla="*/ 260 w 297"/>
              <a:gd name="T61" fmla="*/ 24 h 217"/>
              <a:gd name="T62" fmla="*/ 267 w 297"/>
              <a:gd name="T63" fmla="*/ 60 h 217"/>
              <a:gd name="T64" fmla="*/ 295 w 297"/>
              <a:gd name="T65" fmla="*/ 103 h 217"/>
              <a:gd name="T66" fmla="*/ 295 w 297"/>
              <a:gd name="T67" fmla="*/ 113 h 217"/>
              <a:gd name="T68" fmla="*/ 266 w 297"/>
              <a:gd name="T69" fmla="*/ 170 h 217"/>
              <a:gd name="T70" fmla="*/ 264 w 297"/>
              <a:gd name="T71" fmla="*/ 173 h 217"/>
              <a:gd name="T72" fmla="*/ 227 w 297"/>
              <a:gd name="T73" fmla="*/ 204 h 217"/>
              <a:gd name="T74" fmla="*/ 224 w 297"/>
              <a:gd name="T75" fmla="*/ 206 h 217"/>
              <a:gd name="T76" fmla="*/ 189 w 297"/>
              <a:gd name="T77" fmla="*/ 217 h 217"/>
              <a:gd name="T78" fmla="*/ 186 w 297"/>
              <a:gd name="T7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217">
                <a:moveTo>
                  <a:pt x="186" y="217"/>
                </a:moveTo>
                <a:cubicBezTo>
                  <a:pt x="185" y="217"/>
                  <a:pt x="183" y="217"/>
                  <a:pt x="182" y="217"/>
                </a:cubicBezTo>
                <a:cubicBezTo>
                  <a:pt x="162" y="208"/>
                  <a:pt x="154" y="203"/>
                  <a:pt x="153" y="196"/>
                </a:cubicBezTo>
                <a:cubicBezTo>
                  <a:pt x="152" y="193"/>
                  <a:pt x="146" y="184"/>
                  <a:pt x="141" y="176"/>
                </a:cubicBezTo>
                <a:cubicBezTo>
                  <a:pt x="116" y="157"/>
                  <a:pt x="116" y="157"/>
                  <a:pt x="116" y="157"/>
                </a:cubicBezTo>
                <a:cubicBezTo>
                  <a:pt x="66" y="182"/>
                  <a:pt x="66" y="182"/>
                  <a:pt x="66" y="182"/>
                </a:cubicBezTo>
                <a:cubicBezTo>
                  <a:pt x="64" y="183"/>
                  <a:pt x="63" y="184"/>
                  <a:pt x="61" y="184"/>
                </a:cubicBezTo>
                <a:cubicBezTo>
                  <a:pt x="11" y="186"/>
                  <a:pt x="11" y="186"/>
                  <a:pt x="11" y="186"/>
                </a:cubicBezTo>
                <a:cubicBezTo>
                  <a:pt x="8" y="186"/>
                  <a:pt x="4" y="184"/>
                  <a:pt x="2" y="181"/>
                </a:cubicBezTo>
                <a:cubicBezTo>
                  <a:pt x="0" y="178"/>
                  <a:pt x="0" y="175"/>
                  <a:pt x="2" y="171"/>
                </a:cubicBezTo>
                <a:cubicBezTo>
                  <a:pt x="8" y="158"/>
                  <a:pt x="8" y="158"/>
                  <a:pt x="8" y="158"/>
                </a:cubicBezTo>
                <a:cubicBezTo>
                  <a:pt x="13" y="81"/>
                  <a:pt x="13" y="81"/>
                  <a:pt x="13" y="81"/>
                </a:cubicBezTo>
                <a:cubicBezTo>
                  <a:pt x="13" y="77"/>
                  <a:pt x="17" y="73"/>
                  <a:pt x="21" y="72"/>
                </a:cubicBezTo>
                <a:cubicBezTo>
                  <a:pt x="63" y="61"/>
                  <a:pt x="63" y="61"/>
                  <a:pt x="63" y="61"/>
                </a:cubicBezTo>
                <a:cubicBezTo>
                  <a:pt x="75" y="48"/>
                  <a:pt x="75" y="48"/>
                  <a:pt x="75" y="48"/>
                </a:cubicBezTo>
                <a:cubicBezTo>
                  <a:pt x="75" y="47"/>
                  <a:pt x="76" y="47"/>
                  <a:pt x="76" y="46"/>
                </a:cubicBezTo>
                <a:cubicBezTo>
                  <a:pt x="115" y="17"/>
                  <a:pt x="115" y="17"/>
                  <a:pt x="115" y="17"/>
                </a:cubicBezTo>
                <a:cubicBezTo>
                  <a:pt x="118" y="14"/>
                  <a:pt x="123" y="14"/>
                  <a:pt x="126" y="16"/>
                </a:cubicBezTo>
                <a:cubicBezTo>
                  <a:pt x="135" y="22"/>
                  <a:pt x="135" y="22"/>
                  <a:pt x="135" y="22"/>
                </a:cubicBezTo>
                <a:cubicBezTo>
                  <a:pt x="142" y="7"/>
                  <a:pt x="142" y="7"/>
                  <a:pt x="142" y="7"/>
                </a:cubicBezTo>
                <a:cubicBezTo>
                  <a:pt x="143" y="2"/>
                  <a:pt x="147" y="0"/>
                  <a:pt x="152" y="0"/>
                </a:cubicBezTo>
                <a:cubicBezTo>
                  <a:pt x="190" y="4"/>
                  <a:pt x="190" y="4"/>
                  <a:pt x="190" y="4"/>
                </a:cubicBezTo>
                <a:cubicBezTo>
                  <a:pt x="193" y="4"/>
                  <a:pt x="196" y="6"/>
                  <a:pt x="198" y="8"/>
                </a:cubicBezTo>
                <a:cubicBezTo>
                  <a:pt x="199" y="11"/>
                  <a:pt x="200" y="14"/>
                  <a:pt x="199" y="17"/>
                </a:cubicBezTo>
                <a:cubicBezTo>
                  <a:pt x="197" y="24"/>
                  <a:pt x="197" y="24"/>
                  <a:pt x="197" y="24"/>
                </a:cubicBezTo>
                <a:cubicBezTo>
                  <a:pt x="210" y="29"/>
                  <a:pt x="210" y="29"/>
                  <a:pt x="210" y="29"/>
                </a:cubicBezTo>
                <a:cubicBezTo>
                  <a:pt x="224" y="5"/>
                  <a:pt x="224" y="5"/>
                  <a:pt x="224" y="5"/>
                </a:cubicBezTo>
                <a:cubicBezTo>
                  <a:pt x="225" y="3"/>
                  <a:pt x="228" y="1"/>
                  <a:pt x="231" y="0"/>
                </a:cubicBezTo>
                <a:cubicBezTo>
                  <a:pt x="234" y="0"/>
                  <a:pt x="237" y="1"/>
                  <a:pt x="239" y="3"/>
                </a:cubicBezTo>
                <a:cubicBezTo>
                  <a:pt x="257" y="18"/>
                  <a:pt x="257" y="18"/>
                  <a:pt x="257" y="18"/>
                </a:cubicBezTo>
                <a:cubicBezTo>
                  <a:pt x="258" y="19"/>
                  <a:pt x="259" y="21"/>
                  <a:pt x="260" y="24"/>
                </a:cubicBezTo>
                <a:cubicBezTo>
                  <a:pt x="267" y="60"/>
                  <a:pt x="267" y="60"/>
                  <a:pt x="267" y="60"/>
                </a:cubicBezTo>
                <a:cubicBezTo>
                  <a:pt x="295" y="103"/>
                  <a:pt x="295" y="103"/>
                  <a:pt x="295" y="103"/>
                </a:cubicBezTo>
                <a:cubicBezTo>
                  <a:pt x="297" y="106"/>
                  <a:pt x="297" y="110"/>
                  <a:pt x="295" y="113"/>
                </a:cubicBezTo>
                <a:cubicBezTo>
                  <a:pt x="266" y="170"/>
                  <a:pt x="266" y="170"/>
                  <a:pt x="266" y="170"/>
                </a:cubicBezTo>
                <a:cubicBezTo>
                  <a:pt x="266" y="171"/>
                  <a:pt x="265" y="172"/>
                  <a:pt x="264" y="173"/>
                </a:cubicBezTo>
                <a:cubicBezTo>
                  <a:pt x="227" y="204"/>
                  <a:pt x="227" y="204"/>
                  <a:pt x="227" y="204"/>
                </a:cubicBezTo>
                <a:cubicBezTo>
                  <a:pt x="226" y="205"/>
                  <a:pt x="225" y="206"/>
                  <a:pt x="224" y="206"/>
                </a:cubicBezTo>
                <a:cubicBezTo>
                  <a:pt x="189" y="217"/>
                  <a:pt x="189" y="217"/>
                  <a:pt x="189" y="217"/>
                </a:cubicBezTo>
                <a:cubicBezTo>
                  <a:pt x="188" y="217"/>
                  <a:pt x="187" y="217"/>
                  <a:pt x="186" y="217"/>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202"/>
          <p:cNvSpPr>
            <a:spLocks/>
          </p:cNvSpPr>
          <p:nvPr userDrawn="1"/>
        </p:nvSpPr>
        <p:spPr bwMode="auto">
          <a:xfrm>
            <a:off x="11228250" y="6091711"/>
            <a:ext cx="107808" cy="101466"/>
          </a:xfrm>
          <a:custGeom>
            <a:avLst/>
            <a:gdLst>
              <a:gd name="T0" fmla="*/ 14 w 40"/>
              <a:gd name="T1" fmla="*/ 39 h 39"/>
              <a:gd name="T2" fmla="*/ 11 w 40"/>
              <a:gd name="T3" fmla="*/ 38 h 39"/>
              <a:gd name="T4" fmla="*/ 4 w 40"/>
              <a:gd name="T5" fmla="*/ 30 h 39"/>
              <a:gd name="T6" fmla="*/ 1 w 40"/>
              <a:gd name="T7" fmla="*/ 13 h 39"/>
              <a:gd name="T8" fmla="*/ 4 w 40"/>
              <a:gd name="T9" fmla="*/ 3 h 39"/>
              <a:gd name="T10" fmla="*/ 14 w 40"/>
              <a:gd name="T11" fmla="*/ 1 h 39"/>
              <a:gd name="T12" fmla="*/ 30 w 40"/>
              <a:gd name="T13" fmla="*/ 3 h 39"/>
              <a:gd name="T14" fmla="*/ 39 w 40"/>
              <a:gd name="T15" fmla="*/ 10 h 39"/>
              <a:gd name="T16" fmla="*/ 36 w 40"/>
              <a:gd name="T17" fmla="*/ 21 h 39"/>
              <a:gd name="T18" fmla="*/ 21 w 40"/>
              <a:gd name="T19" fmla="*/ 36 h 39"/>
              <a:gd name="T20" fmla="*/ 14 w 40"/>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9">
                <a:moveTo>
                  <a:pt x="14" y="39"/>
                </a:moveTo>
                <a:cubicBezTo>
                  <a:pt x="13" y="39"/>
                  <a:pt x="12" y="39"/>
                  <a:pt x="11" y="38"/>
                </a:cubicBezTo>
                <a:cubicBezTo>
                  <a:pt x="7" y="37"/>
                  <a:pt x="4" y="34"/>
                  <a:pt x="4" y="30"/>
                </a:cubicBezTo>
                <a:cubicBezTo>
                  <a:pt x="1" y="13"/>
                  <a:pt x="1" y="13"/>
                  <a:pt x="1" y="13"/>
                </a:cubicBezTo>
                <a:cubicBezTo>
                  <a:pt x="0" y="9"/>
                  <a:pt x="2" y="5"/>
                  <a:pt x="4" y="3"/>
                </a:cubicBezTo>
                <a:cubicBezTo>
                  <a:pt x="7" y="1"/>
                  <a:pt x="11" y="0"/>
                  <a:pt x="14" y="1"/>
                </a:cubicBezTo>
                <a:cubicBezTo>
                  <a:pt x="16" y="2"/>
                  <a:pt x="24" y="3"/>
                  <a:pt x="30" y="3"/>
                </a:cubicBezTo>
                <a:cubicBezTo>
                  <a:pt x="34" y="4"/>
                  <a:pt x="37" y="6"/>
                  <a:pt x="39" y="10"/>
                </a:cubicBezTo>
                <a:cubicBezTo>
                  <a:pt x="40" y="14"/>
                  <a:pt x="39" y="18"/>
                  <a:pt x="36" y="21"/>
                </a:cubicBezTo>
                <a:cubicBezTo>
                  <a:pt x="21" y="36"/>
                  <a:pt x="21" y="36"/>
                  <a:pt x="21" y="36"/>
                </a:cubicBezTo>
                <a:cubicBezTo>
                  <a:pt x="19" y="38"/>
                  <a:pt x="16" y="39"/>
                  <a:pt x="14" y="39"/>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203"/>
          <p:cNvSpPr>
            <a:spLocks/>
          </p:cNvSpPr>
          <p:nvPr userDrawn="1"/>
        </p:nvSpPr>
        <p:spPr bwMode="auto">
          <a:xfrm>
            <a:off x="11665823" y="5961709"/>
            <a:ext cx="145858" cy="164882"/>
          </a:xfrm>
          <a:custGeom>
            <a:avLst/>
            <a:gdLst>
              <a:gd name="T0" fmla="*/ 12 w 55"/>
              <a:gd name="T1" fmla="*/ 63 h 63"/>
              <a:gd name="T2" fmla="*/ 5 w 55"/>
              <a:gd name="T3" fmla="*/ 61 h 63"/>
              <a:gd name="T4" fmla="*/ 2 w 55"/>
              <a:gd name="T5" fmla="*/ 49 h 63"/>
              <a:gd name="T6" fmla="*/ 23 w 55"/>
              <a:gd name="T7" fmla="*/ 7 h 63"/>
              <a:gd name="T8" fmla="*/ 33 w 55"/>
              <a:gd name="T9" fmla="*/ 1 h 63"/>
              <a:gd name="T10" fmla="*/ 42 w 55"/>
              <a:gd name="T11" fmla="*/ 8 h 63"/>
              <a:gd name="T12" fmla="*/ 45 w 55"/>
              <a:gd name="T13" fmla="*/ 19 h 63"/>
              <a:gd name="T14" fmla="*/ 54 w 55"/>
              <a:gd name="T15" fmla="*/ 26 h 63"/>
              <a:gd name="T16" fmla="*/ 50 w 55"/>
              <a:gd name="T17" fmla="*/ 38 h 63"/>
              <a:gd name="T18" fmla="*/ 17 w 55"/>
              <a:gd name="T19" fmla="*/ 61 h 63"/>
              <a:gd name="T20" fmla="*/ 12 w 55"/>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3">
                <a:moveTo>
                  <a:pt x="12" y="63"/>
                </a:moveTo>
                <a:cubicBezTo>
                  <a:pt x="9" y="63"/>
                  <a:pt x="7" y="63"/>
                  <a:pt x="5" y="61"/>
                </a:cubicBezTo>
                <a:cubicBezTo>
                  <a:pt x="1" y="58"/>
                  <a:pt x="0" y="53"/>
                  <a:pt x="2" y="49"/>
                </a:cubicBezTo>
                <a:cubicBezTo>
                  <a:pt x="23" y="7"/>
                  <a:pt x="23" y="7"/>
                  <a:pt x="23" y="7"/>
                </a:cubicBezTo>
                <a:cubicBezTo>
                  <a:pt x="25" y="3"/>
                  <a:pt x="29" y="0"/>
                  <a:pt x="33" y="1"/>
                </a:cubicBezTo>
                <a:cubicBezTo>
                  <a:pt x="37" y="1"/>
                  <a:pt x="41" y="4"/>
                  <a:pt x="42" y="8"/>
                </a:cubicBezTo>
                <a:cubicBezTo>
                  <a:pt x="45" y="19"/>
                  <a:pt x="45" y="19"/>
                  <a:pt x="45" y="19"/>
                </a:cubicBezTo>
                <a:cubicBezTo>
                  <a:pt x="49" y="20"/>
                  <a:pt x="53" y="22"/>
                  <a:pt x="54" y="26"/>
                </a:cubicBezTo>
                <a:cubicBezTo>
                  <a:pt x="55" y="31"/>
                  <a:pt x="54" y="35"/>
                  <a:pt x="50" y="38"/>
                </a:cubicBezTo>
                <a:cubicBezTo>
                  <a:pt x="17" y="61"/>
                  <a:pt x="17" y="61"/>
                  <a:pt x="17" y="61"/>
                </a:cubicBezTo>
                <a:cubicBezTo>
                  <a:pt x="16" y="63"/>
                  <a:pt x="14" y="63"/>
                  <a:pt x="12" y="63"/>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204"/>
          <p:cNvSpPr>
            <a:spLocks/>
          </p:cNvSpPr>
          <p:nvPr userDrawn="1"/>
        </p:nvSpPr>
        <p:spPr bwMode="auto">
          <a:xfrm>
            <a:off x="11418499" y="6082200"/>
            <a:ext cx="240982" cy="164882"/>
          </a:xfrm>
          <a:custGeom>
            <a:avLst/>
            <a:gdLst>
              <a:gd name="T0" fmla="*/ 11 w 91"/>
              <a:gd name="T1" fmla="*/ 63 h 63"/>
              <a:gd name="T2" fmla="*/ 2 w 91"/>
              <a:gd name="T3" fmla="*/ 58 h 63"/>
              <a:gd name="T4" fmla="*/ 6 w 91"/>
              <a:gd name="T5" fmla="*/ 44 h 63"/>
              <a:gd name="T6" fmla="*/ 71 w 91"/>
              <a:gd name="T7" fmla="*/ 2 h 63"/>
              <a:gd name="T8" fmla="*/ 80 w 91"/>
              <a:gd name="T9" fmla="*/ 1 h 63"/>
              <a:gd name="T10" fmla="*/ 86 w 91"/>
              <a:gd name="T11" fmla="*/ 8 h 63"/>
              <a:gd name="T12" fmla="*/ 90 w 91"/>
              <a:gd name="T13" fmla="*/ 19 h 63"/>
              <a:gd name="T14" fmla="*/ 84 w 91"/>
              <a:gd name="T15" fmla="*/ 31 h 63"/>
              <a:gd name="T16" fmla="*/ 15 w 91"/>
              <a:gd name="T17" fmla="*/ 62 h 63"/>
              <a:gd name="T18" fmla="*/ 11 w 91"/>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63">
                <a:moveTo>
                  <a:pt x="11" y="63"/>
                </a:moveTo>
                <a:cubicBezTo>
                  <a:pt x="7" y="63"/>
                  <a:pt x="4" y="61"/>
                  <a:pt x="2" y="58"/>
                </a:cubicBezTo>
                <a:cubicBezTo>
                  <a:pt x="0" y="53"/>
                  <a:pt x="1" y="47"/>
                  <a:pt x="6" y="44"/>
                </a:cubicBezTo>
                <a:cubicBezTo>
                  <a:pt x="71" y="2"/>
                  <a:pt x="71" y="2"/>
                  <a:pt x="71" y="2"/>
                </a:cubicBezTo>
                <a:cubicBezTo>
                  <a:pt x="74" y="0"/>
                  <a:pt x="77" y="0"/>
                  <a:pt x="80" y="1"/>
                </a:cubicBezTo>
                <a:cubicBezTo>
                  <a:pt x="83" y="2"/>
                  <a:pt x="85" y="5"/>
                  <a:pt x="86" y="8"/>
                </a:cubicBezTo>
                <a:cubicBezTo>
                  <a:pt x="90" y="19"/>
                  <a:pt x="90" y="19"/>
                  <a:pt x="90" y="19"/>
                </a:cubicBezTo>
                <a:cubicBezTo>
                  <a:pt x="91" y="24"/>
                  <a:pt x="89" y="29"/>
                  <a:pt x="84" y="31"/>
                </a:cubicBezTo>
                <a:cubicBezTo>
                  <a:pt x="15" y="62"/>
                  <a:pt x="15" y="62"/>
                  <a:pt x="15" y="62"/>
                </a:cubicBezTo>
                <a:cubicBezTo>
                  <a:pt x="14" y="63"/>
                  <a:pt x="13" y="63"/>
                  <a:pt x="11" y="63"/>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205"/>
          <p:cNvSpPr>
            <a:spLocks/>
          </p:cNvSpPr>
          <p:nvPr userDrawn="1"/>
        </p:nvSpPr>
        <p:spPr bwMode="auto">
          <a:xfrm>
            <a:off x="9690404" y="5470231"/>
            <a:ext cx="183907" cy="317082"/>
          </a:xfrm>
          <a:custGeom>
            <a:avLst/>
            <a:gdLst>
              <a:gd name="T0" fmla="*/ 33 w 69"/>
              <a:gd name="T1" fmla="*/ 120 h 120"/>
              <a:gd name="T2" fmla="*/ 28 w 69"/>
              <a:gd name="T3" fmla="*/ 119 h 120"/>
              <a:gd name="T4" fmla="*/ 7 w 69"/>
              <a:gd name="T5" fmla="*/ 106 h 120"/>
              <a:gd name="T6" fmla="*/ 3 w 69"/>
              <a:gd name="T7" fmla="*/ 92 h 120"/>
              <a:gd name="T8" fmla="*/ 8 w 69"/>
              <a:gd name="T9" fmla="*/ 82 h 120"/>
              <a:gd name="T10" fmla="*/ 11 w 69"/>
              <a:gd name="T11" fmla="*/ 53 h 120"/>
              <a:gd name="T12" fmla="*/ 13 w 69"/>
              <a:gd name="T13" fmla="*/ 48 h 120"/>
              <a:gd name="T14" fmla="*/ 23 w 69"/>
              <a:gd name="T15" fmla="*/ 33 h 120"/>
              <a:gd name="T16" fmla="*/ 24 w 69"/>
              <a:gd name="T17" fmla="*/ 32 h 120"/>
              <a:gd name="T18" fmla="*/ 48 w 69"/>
              <a:gd name="T19" fmla="*/ 4 h 120"/>
              <a:gd name="T20" fmla="*/ 58 w 69"/>
              <a:gd name="T21" fmla="*/ 1 h 120"/>
              <a:gd name="T22" fmla="*/ 65 w 69"/>
              <a:gd name="T23" fmla="*/ 9 h 120"/>
              <a:gd name="T24" fmla="*/ 69 w 69"/>
              <a:gd name="T25" fmla="*/ 29 h 120"/>
              <a:gd name="T26" fmla="*/ 69 w 69"/>
              <a:gd name="T27" fmla="*/ 34 h 120"/>
              <a:gd name="T28" fmla="*/ 43 w 69"/>
              <a:gd name="T29" fmla="*/ 113 h 120"/>
              <a:gd name="T30" fmla="*/ 37 w 69"/>
              <a:gd name="T31" fmla="*/ 120 h 120"/>
              <a:gd name="T32" fmla="*/ 33 w 69"/>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20">
                <a:moveTo>
                  <a:pt x="33" y="120"/>
                </a:moveTo>
                <a:cubicBezTo>
                  <a:pt x="31" y="120"/>
                  <a:pt x="30" y="120"/>
                  <a:pt x="28" y="119"/>
                </a:cubicBezTo>
                <a:cubicBezTo>
                  <a:pt x="7" y="106"/>
                  <a:pt x="7" y="106"/>
                  <a:pt x="7" y="106"/>
                </a:cubicBezTo>
                <a:cubicBezTo>
                  <a:pt x="2" y="103"/>
                  <a:pt x="0" y="97"/>
                  <a:pt x="3" y="92"/>
                </a:cubicBezTo>
                <a:cubicBezTo>
                  <a:pt x="8" y="82"/>
                  <a:pt x="8" y="82"/>
                  <a:pt x="8" y="82"/>
                </a:cubicBezTo>
                <a:cubicBezTo>
                  <a:pt x="11" y="53"/>
                  <a:pt x="11" y="53"/>
                  <a:pt x="11" y="53"/>
                </a:cubicBezTo>
                <a:cubicBezTo>
                  <a:pt x="12" y="51"/>
                  <a:pt x="12" y="49"/>
                  <a:pt x="13" y="48"/>
                </a:cubicBezTo>
                <a:cubicBezTo>
                  <a:pt x="23" y="33"/>
                  <a:pt x="23" y="33"/>
                  <a:pt x="23" y="33"/>
                </a:cubicBezTo>
                <a:cubicBezTo>
                  <a:pt x="24" y="32"/>
                  <a:pt x="24" y="32"/>
                  <a:pt x="24" y="32"/>
                </a:cubicBezTo>
                <a:cubicBezTo>
                  <a:pt x="48" y="4"/>
                  <a:pt x="48" y="4"/>
                  <a:pt x="48" y="4"/>
                </a:cubicBezTo>
                <a:cubicBezTo>
                  <a:pt x="50" y="1"/>
                  <a:pt x="54" y="0"/>
                  <a:pt x="58" y="1"/>
                </a:cubicBezTo>
                <a:cubicBezTo>
                  <a:pt x="62" y="2"/>
                  <a:pt x="65" y="5"/>
                  <a:pt x="65" y="9"/>
                </a:cubicBezTo>
                <a:cubicBezTo>
                  <a:pt x="69" y="29"/>
                  <a:pt x="69" y="29"/>
                  <a:pt x="69" y="29"/>
                </a:cubicBezTo>
                <a:cubicBezTo>
                  <a:pt x="69" y="31"/>
                  <a:pt x="69" y="33"/>
                  <a:pt x="69" y="34"/>
                </a:cubicBezTo>
                <a:cubicBezTo>
                  <a:pt x="43" y="113"/>
                  <a:pt x="43" y="113"/>
                  <a:pt x="43" y="113"/>
                </a:cubicBezTo>
                <a:cubicBezTo>
                  <a:pt x="42" y="116"/>
                  <a:pt x="40" y="119"/>
                  <a:pt x="37" y="120"/>
                </a:cubicBezTo>
                <a:cubicBezTo>
                  <a:pt x="36" y="120"/>
                  <a:pt x="35" y="120"/>
                  <a:pt x="33" y="120"/>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206"/>
          <p:cNvSpPr>
            <a:spLocks/>
          </p:cNvSpPr>
          <p:nvPr userDrawn="1"/>
        </p:nvSpPr>
        <p:spPr bwMode="auto">
          <a:xfrm>
            <a:off x="7439123" y="4791676"/>
            <a:ext cx="231471" cy="110980"/>
          </a:xfrm>
          <a:custGeom>
            <a:avLst/>
            <a:gdLst>
              <a:gd name="T0" fmla="*/ 38 w 88"/>
              <a:gd name="T1" fmla="*/ 42 h 42"/>
              <a:gd name="T2" fmla="*/ 28 w 88"/>
              <a:gd name="T3" fmla="*/ 33 h 42"/>
              <a:gd name="T4" fmla="*/ 37 w 88"/>
              <a:gd name="T5" fmla="*/ 21 h 42"/>
              <a:gd name="T6" fmla="*/ 39 w 88"/>
              <a:gd name="T7" fmla="*/ 21 h 42"/>
              <a:gd name="T8" fmla="*/ 38 w 88"/>
              <a:gd name="T9" fmla="*/ 20 h 42"/>
              <a:gd name="T10" fmla="*/ 10 w 88"/>
              <a:gd name="T11" fmla="*/ 20 h 42"/>
              <a:gd name="T12" fmla="*/ 0 w 88"/>
              <a:gd name="T13" fmla="*/ 10 h 42"/>
              <a:gd name="T14" fmla="*/ 10 w 88"/>
              <a:gd name="T15" fmla="*/ 0 h 42"/>
              <a:gd name="T16" fmla="*/ 41 w 88"/>
              <a:gd name="T17" fmla="*/ 0 h 42"/>
              <a:gd name="T18" fmla="*/ 46 w 88"/>
              <a:gd name="T19" fmla="*/ 1 h 42"/>
              <a:gd name="T20" fmla="*/ 60 w 88"/>
              <a:gd name="T21" fmla="*/ 9 h 42"/>
              <a:gd name="T22" fmla="*/ 81 w 88"/>
              <a:gd name="T23" fmla="*/ 18 h 42"/>
              <a:gd name="T24" fmla="*/ 87 w 88"/>
              <a:gd name="T25" fmla="*/ 29 h 42"/>
              <a:gd name="T26" fmla="*/ 78 w 88"/>
              <a:gd name="T27" fmla="*/ 37 h 42"/>
              <a:gd name="T28" fmla="*/ 39 w 88"/>
              <a:gd name="T29" fmla="*/ 42 h 42"/>
              <a:gd name="T30" fmla="*/ 38 w 88"/>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42">
                <a:moveTo>
                  <a:pt x="38" y="42"/>
                </a:moveTo>
                <a:cubicBezTo>
                  <a:pt x="33" y="42"/>
                  <a:pt x="28" y="38"/>
                  <a:pt x="28" y="33"/>
                </a:cubicBezTo>
                <a:cubicBezTo>
                  <a:pt x="27" y="27"/>
                  <a:pt x="31" y="22"/>
                  <a:pt x="37" y="21"/>
                </a:cubicBezTo>
                <a:cubicBezTo>
                  <a:pt x="39" y="21"/>
                  <a:pt x="39" y="21"/>
                  <a:pt x="39" y="21"/>
                </a:cubicBezTo>
                <a:cubicBezTo>
                  <a:pt x="38" y="20"/>
                  <a:pt x="38" y="20"/>
                  <a:pt x="38" y="20"/>
                </a:cubicBezTo>
                <a:cubicBezTo>
                  <a:pt x="10" y="20"/>
                  <a:pt x="10" y="20"/>
                  <a:pt x="10" y="20"/>
                </a:cubicBezTo>
                <a:cubicBezTo>
                  <a:pt x="5" y="20"/>
                  <a:pt x="0" y="16"/>
                  <a:pt x="0" y="10"/>
                </a:cubicBezTo>
                <a:cubicBezTo>
                  <a:pt x="0" y="5"/>
                  <a:pt x="5" y="0"/>
                  <a:pt x="10" y="0"/>
                </a:cubicBezTo>
                <a:cubicBezTo>
                  <a:pt x="41" y="0"/>
                  <a:pt x="41" y="0"/>
                  <a:pt x="41" y="0"/>
                </a:cubicBezTo>
                <a:cubicBezTo>
                  <a:pt x="43" y="0"/>
                  <a:pt x="44" y="0"/>
                  <a:pt x="46" y="1"/>
                </a:cubicBezTo>
                <a:cubicBezTo>
                  <a:pt x="60" y="9"/>
                  <a:pt x="60" y="9"/>
                  <a:pt x="60" y="9"/>
                </a:cubicBezTo>
                <a:cubicBezTo>
                  <a:pt x="81" y="18"/>
                  <a:pt x="81" y="18"/>
                  <a:pt x="81" y="18"/>
                </a:cubicBezTo>
                <a:cubicBezTo>
                  <a:pt x="85" y="19"/>
                  <a:pt x="88" y="24"/>
                  <a:pt x="87" y="29"/>
                </a:cubicBezTo>
                <a:cubicBezTo>
                  <a:pt x="86" y="33"/>
                  <a:pt x="83" y="37"/>
                  <a:pt x="78" y="37"/>
                </a:cubicBezTo>
                <a:cubicBezTo>
                  <a:pt x="39" y="42"/>
                  <a:pt x="39" y="42"/>
                  <a:pt x="39" y="42"/>
                </a:cubicBezTo>
                <a:cubicBezTo>
                  <a:pt x="39" y="42"/>
                  <a:pt x="38" y="42"/>
                  <a:pt x="38" y="42"/>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207"/>
          <p:cNvSpPr>
            <a:spLocks/>
          </p:cNvSpPr>
          <p:nvPr userDrawn="1"/>
        </p:nvSpPr>
        <p:spPr bwMode="auto">
          <a:xfrm>
            <a:off x="7718155" y="4845581"/>
            <a:ext cx="152199" cy="69758"/>
          </a:xfrm>
          <a:custGeom>
            <a:avLst/>
            <a:gdLst>
              <a:gd name="T0" fmla="*/ 47 w 58"/>
              <a:gd name="T1" fmla="*/ 26 h 26"/>
              <a:gd name="T2" fmla="*/ 45 w 58"/>
              <a:gd name="T3" fmla="*/ 26 h 26"/>
              <a:gd name="T4" fmla="*/ 9 w 58"/>
              <a:gd name="T5" fmla="*/ 21 h 26"/>
              <a:gd name="T6" fmla="*/ 0 w 58"/>
              <a:gd name="T7" fmla="*/ 9 h 26"/>
              <a:gd name="T8" fmla="*/ 12 w 58"/>
              <a:gd name="T9" fmla="*/ 0 h 26"/>
              <a:gd name="T10" fmla="*/ 48 w 58"/>
              <a:gd name="T11" fmla="*/ 5 h 26"/>
              <a:gd name="T12" fmla="*/ 57 w 58"/>
              <a:gd name="T13" fmla="*/ 17 h 26"/>
              <a:gd name="T14" fmla="*/ 47 w 5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6">
                <a:moveTo>
                  <a:pt x="47" y="26"/>
                </a:moveTo>
                <a:cubicBezTo>
                  <a:pt x="46" y="26"/>
                  <a:pt x="46" y="26"/>
                  <a:pt x="45" y="26"/>
                </a:cubicBezTo>
                <a:cubicBezTo>
                  <a:pt x="9" y="21"/>
                  <a:pt x="9" y="21"/>
                  <a:pt x="9" y="21"/>
                </a:cubicBezTo>
                <a:cubicBezTo>
                  <a:pt x="4" y="20"/>
                  <a:pt x="0" y="15"/>
                  <a:pt x="0" y="9"/>
                </a:cubicBezTo>
                <a:cubicBezTo>
                  <a:pt x="1" y="3"/>
                  <a:pt x="6" y="0"/>
                  <a:pt x="12" y="0"/>
                </a:cubicBezTo>
                <a:cubicBezTo>
                  <a:pt x="48" y="5"/>
                  <a:pt x="48" y="5"/>
                  <a:pt x="48" y="5"/>
                </a:cubicBezTo>
                <a:cubicBezTo>
                  <a:pt x="54" y="6"/>
                  <a:pt x="58" y="11"/>
                  <a:pt x="57" y="17"/>
                </a:cubicBezTo>
                <a:cubicBezTo>
                  <a:pt x="56" y="22"/>
                  <a:pt x="52" y="26"/>
                  <a:pt x="47" y="26"/>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208"/>
          <p:cNvSpPr>
            <a:spLocks/>
          </p:cNvSpPr>
          <p:nvPr userDrawn="1"/>
        </p:nvSpPr>
        <p:spPr bwMode="auto">
          <a:xfrm>
            <a:off x="7851330" y="4912167"/>
            <a:ext cx="76100" cy="91955"/>
          </a:xfrm>
          <a:custGeom>
            <a:avLst/>
            <a:gdLst>
              <a:gd name="T0" fmla="*/ 16 w 28"/>
              <a:gd name="T1" fmla="*/ 35 h 35"/>
              <a:gd name="T2" fmla="*/ 6 w 28"/>
              <a:gd name="T3" fmla="*/ 28 h 35"/>
              <a:gd name="T4" fmla="*/ 2 w 28"/>
              <a:gd name="T5" fmla="*/ 14 h 35"/>
              <a:gd name="T6" fmla="*/ 8 w 28"/>
              <a:gd name="T7" fmla="*/ 1 h 35"/>
              <a:gd name="T8" fmla="*/ 21 w 28"/>
              <a:gd name="T9" fmla="*/ 8 h 35"/>
              <a:gd name="T10" fmla="*/ 26 w 28"/>
              <a:gd name="T11" fmla="*/ 21 h 35"/>
              <a:gd name="T12" fmla="*/ 19 w 28"/>
              <a:gd name="T13" fmla="*/ 34 h 35"/>
              <a:gd name="T14" fmla="*/ 16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16" y="35"/>
                </a:moveTo>
                <a:cubicBezTo>
                  <a:pt x="12" y="35"/>
                  <a:pt x="8" y="32"/>
                  <a:pt x="6" y="28"/>
                </a:cubicBezTo>
                <a:cubicBezTo>
                  <a:pt x="2" y="14"/>
                  <a:pt x="2" y="14"/>
                  <a:pt x="2" y="14"/>
                </a:cubicBezTo>
                <a:cubicBezTo>
                  <a:pt x="0" y="9"/>
                  <a:pt x="3" y="3"/>
                  <a:pt x="8" y="1"/>
                </a:cubicBezTo>
                <a:cubicBezTo>
                  <a:pt x="14" y="0"/>
                  <a:pt x="20" y="3"/>
                  <a:pt x="21" y="8"/>
                </a:cubicBezTo>
                <a:cubicBezTo>
                  <a:pt x="26" y="21"/>
                  <a:pt x="26" y="21"/>
                  <a:pt x="26" y="21"/>
                </a:cubicBezTo>
                <a:cubicBezTo>
                  <a:pt x="28" y="27"/>
                  <a:pt x="25" y="32"/>
                  <a:pt x="19" y="34"/>
                </a:cubicBezTo>
                <a:cubicBezTo>
                  <a:pt x="18" y="34"/>
                  <a:pt x="17" y="35"/>
                  <a:pt x="16" y="3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Rectangle: Rounded Corners 514"/>
          <p:cNvSpPr/>
          <p:nvPr userDrawn="1"/>
        </p:nvSpPr>
        <p:spPr bwMode="auto">
          <a:xfrm>
            <a:off x="7870354" y="3997715"/>
            <a:ext cx="2445138" cy="274317"/>
          </a:xfrm>
          <a:prstGeom prst="roundRect">
            <a:avLst>
              <a:gd name="adj" fmla="val 500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16" name="Group 115"/>
          <p:cNvGrpSpPr/>
          <p:nvPr userDrawn="1"/>
        </p:nvGrpSpPr>
        <p:grpSpPr>
          <a:xfrm>
            <a:off x="7816030" y="1721318"/>
            <a:ext cx="2505788" cy="2437038"/>
            <a:chOff x="8799474" y="3579943"/>
            <a:chExt cx="3013485" cy="2930806"/>
          </a:xfrm>
        </p:grpSpPr>
        <p:sp>
          <p:nvSpPr>
            <p:cNvPr id="117" name="Freeform 5"/>
            <p:cNvSpPr>
              <a:spLocks/>
            </p:cNvSpPr>
            <p:nvPr userDrawn="1"/>
          </p:nvSpPr>
          <p:spPr bwMode="auto">
            <a:xfrm>
              <a:off x="9785112" y="3971587"/>
              <a:ext cx="1100956" cy="2539161"/>
            </a:xfrm>
            <a:custGeom>
              <a:avLst/>
              <a:gdLst>
                <a:gd name="T0" fmla="*/ 189 w 241"/>
                <a:gd name="T1" fmla="*/ 98 h 545"/>
                <a:gd name="T2" fmla="*/ 189 w 241"/>
                <a:gd name="T3" fmla="*/ 98 h 545"/>
                <a:gd name="T4" fmla="*/ 189 w 241"/>
                <a:gd name="T5" fmla="*/ 98 h 545"/>
                <a:gd name="T6" fmla="*/ 137 w 241"/>
                <a:gd name="T7" fmla="*/ 94 h 545"/>
                <a:gd name="T8" fmla="*/ 137 w 241"/>
                <a:gd name="T9" fmla="*/ 86 h 545"/>
                <a:gd name="T10" fmla="*/ 148 w 241"/>
                <a:gd name="T11" fmla="*/ 72 h 545"/>
                <a:gd name="T12" fmla="*/ 148 w 241"/>
                <a:gd name="T13" fmla="*/ 61 h 545"/>
                <a:gd name="T14" fmla="*/ 153 w 241"/>
                <a:gd name="T15" fmla="*/ 56 h 545"/>
                <a:gd name="T16" fmla="*/ 153 w 241"/>
                <a:gd name="T17" fmla="*/ 45 h 545"/>
                <a:gd name="T18" fmla="*/ 150 w 241"/>
                <a:gd name="T19" fmla="*/ 41 h 545"/>
                <a:gd name="T20" fmla="*/ 156 w 241"/>
                <a:gd name="T21" fmla="*/ 27 h 545"/>
                <a:gd name="T22" fmla="*/ 137 w 241"/>
                <a:gd name="T23" fmla="*/ 7 h 545"/>
                <a:gd name="T24" fmla="*/ 136 w 241"/>
                <a:gd name="T25" fmla="*/ 7 h 545"/>
                <a:gd name="T26" fmla="*/ 115 w 241"/>
                <a:gd name="T27" fmla="*/ 0 h 545"/>
                <a:gd name="T28" fmla="*/ 84 w 241"/>
                <a:gd name="T29" fmla="*/ 25 h 545"/>
                <a:gd name="T30" fmla="*/ 90 w 241"/>
                <a:gd name="T31" fmla="*/ 41 h 545"/>
                <a:gd name="T32" fmla="*/ 86 w 241"/>
                <a:gd name="T33" fmla="*/ 45 h 545"/>
                <a:gd name="T34" fmla="*/ 86 w 241"/>
                <a:gd name="T35" fmla="*/ 56 h 545"/>
                <a:gd name="T36" fmla="*/ 91 w 241"/>
                <a:gd name="T37" fmla="*/ 61 h 545"/>
                <a:gd name="T38" fmla="*/ 91 w 241"/>
                <a:gd name="T39" fmla="*/ 72 h 545"/>
                <a:gd name="T40" fmla="*/ 103 w 241"/>
                <a:gd name="T41" fmla="*/ 86 h 545"/>
                <a:gd name="T42" fmla="*/ 103 w 241"/>
                <a:gd name="T43" fmla="*/ 94 h 545"/>
                <a:gd name="T44" fmla="*/ 51 w 241"/>
                <a:gd name="T45" fmla="*/ 98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30 w 241"/>
                <a:gd name="T61" fmla="*/ 286 h 545"/>
                <a:gd name="T62" fmla="*/ 51 w 241"/>
                <a:gd name="T63" fmla="*/ 182 h 545"/>
                <a:gd name="T64" fmla="*/ 51 w 241"/>
                <a:gd name="T65" fmla="*/ 330 h 545"/>
                <a:gd name="T66" fmla="*/ 69 w 241"/>
                <a:gd name="T67" fmla="*/ 330 h 545"/>
                <a:gd name="T68" fmla="*/ 76 w 241"/>
                <a:gd name="T69" fmla="*/ 527 h 545"/>
                <a:gd name="T70" fmla="*/ 82 w 241"/>
                <a:gd name="T71" fmla="*/ 527 h 545"/>
                <a:gd name="T72" fmla="*/ 73 w 241"/>
                <a:gd name="T73" fmla="*/ 545 h 545"/>
                <a:gd name="T74" fmla="*/ 115 w 241"/>
                <a:gd name="T75" fmla="*/ 545 h 545"/>
                <a:gd name="T76" fmla="*/ 106 w 241"/>
                <a:gd name="T77" fmla="*/ 527 h 545"/>
                <a:gd name="T78" fmla="*/ 112 w 241"/>
                <a:gd name="T79" fmla="*/ 527 h 545"/>
                <a:gd name="T80" fmla="*/ 119 w 241"/>
                <a:gd name="T81" fmla="*/ 330 h 545"/>
                <a:gd name="T82" fmla="*/ 121 w 241"/>
                <a:gd name="T83" fmla="*/ 330 h 545"/>
                <a:gd name="T84" fmla="*/ 128 w 241"/>
                <a:gd name="T85" fmla="*/ 527 h 545"/>
                <a:gd name="T86" fmla="*/ 134 w 241"/>
                <a:gd name="T87" fmla="*/ 527 h 545"/>
                <a:gd name="T88" fmla="*/ 125 w 241"/>
                <a:gd name="T89" fmla="*/ 545 h 545"/>
                <a:gd name="T90" fmla="*/ 167 w 241"/>
                <a:gd name="T91" fmla="*/ 545 h 545"/>
                <a:gd name="T92" fmla="*/ 158 w 241"/>
                <a:gd name="T93" fmla="*/ 527 h 545"/>
                <a:gd name="T94" fmla="*/ 164 w 241"/>
                <a:gd name="T95" fmla="*/ 527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8 h 545"/>
                <a:gd name="connsiteX0" fmla="*/ 7842 w 9834"/>
                <a:gd name="connsiteY0" fmla="*/ 1798 h 10000"/>
                <a:gd name="connsiteX1" fmla="*/ 7842 w 9834"/>
                <a:gd name="connsiteY1" fmla="*/ 1798 h 10000"/>
                <a:gd name="connsiteX2" fmla="*/ 7842 w 9834"/>
                <a:gd name="connsiteY2" fmla="*/ 1798 h 10000"/>
                <a:gd name="connsiteX3" fmla="*/ 5685 w 9834"/>
                <a:gd name="connsiteY3" fmla="*/ 1725 h 10000"/>
                <a:gd name="connsiteX4" fmla="*/ 5685 w 9834"/>
                <a:gd name="connsiteY4" fmla="*/ 1578 h 10000"/>
                <a:gd name="connsiteX5" fmla="*/ 6141 w 9834"/>
                <a:gd name="connsiteY5" fmla="*/ 1321 h 10000"/>
                <a:gd name="connsiteX6" fmla="*/ 6141 w 9834"/>
                <a:gd name="connsiteY6" fmla="*/ 1119 h 10000"/>
                <a:gd name="connsiteX7" fmla="*/ 6349 w 9834"/>
                <a:gd name="connsiteY7" fmla="*/ 1028 h 10000"/>
                <a:gd name="connsiteX8" fmla="*/ 6349 w 9834"/>
                <a:gd name="connsiteY8" fmla="*/ 826 h 10000"/>
                <a:gd name="connsiteX9" fmla="*/ 6224 w 9834"/>
                <a:gd name="connsiteY9" fmla="*/ 752 h 10000"/>
                <a:gd name="connsiteX10" fmla="*/ 6473 w 9834"/>
                <a:gd name="connsiteY10" fmla="*/ 495 h 10000"/>
                <a:gd name="connsiteX11" fmla="*/ 5685 w 9834"/>
                <a:gd name="connsiteY11" fmla="*/ 128 h 10000"/>
                <a:gd name="connsiteX12" fmla="*/ 5643 w 9834"/>
                <a:gd name="connsiteY12" fmla="*/ 128 h 10000"/>
                <a:gd name="connsiteX13" fmla="*/ 4772 w 9834"/>
                <a:gd name="connsiteY13" fmla="*/ 0 h 10000"/>
                <a:gd name="connsiteX14" fmla="*/ 3485 w 9834"/>
                <a:gd name="connsiteY14" fmla="*/ 459 h 10000"/>
                <a:gd name="connsiteX15" fmla="*/ 3734 w 9834"/>
                <a:gd name="connsiteY15" fmla="*/ 752 h 10000"/>
                <a:gd name="connsiteX16" fmla="*/ 3568 w 9834"/>
                <a:gd name="connsiteY16" fmla="*/ 826 h 10000"/>
                <a:gd name="connsiteX17" fmla="*/ 3568 w 9834"/>
                <a:gd name="connsiteY17" fmla="*/ 1028 h 10000"/>
                <a:gd name="connsiteX18" fmla="*/ 3776 w 9834"/>
                <a:gd name="connsiteY18" fmla="*/ 1119 h 10000"/>
                <a:gd name="connsiteX19" fmla="*/ 3776 w 9834"/>
                <a:gd name="connsiteY19" fmla="*/ 1321 h 10000"/>
                <a:gd name="connsiteX20" fmla="*/ 4274 w 9834"/>
                <a:gd name="connsiteY20" fmla="*/ 1578 h 10000"/>
                <a:gd name="connsiteX21" fmla="*/ 4274 w 9834"/>
                <a:gd name="connsiteY21" fmla="*/ 1725 h 10000"/>
                <a:gd name="connsiteX22" fmla="*/ 2116 w 9834"/>
                <a:gd name="connsiteY22" fmla="*/ 1798 h 10000"/>
                <a:gd name="connsiteX23" fmla="*/ 2116 w 9834"/>
                <a:gd name="connsiteY23" fmla="*/ 1835 h 10000"/>
                <a:gd name="connsiteX24" fmla="*/ 0 w 9834"/>
                <a:gd name="connsiteY24" fmla="*/ 5248 h 10000"/>
                <a:gd name="connsiteX25" fmla="*/ 166 w 9834"/>
                <a:gd name="connsiteY25" fmla="*/ 5248 h 10000"/>
                <a:gd name="connsiteX26" fmla="*/ 166 w 9834"/>
                <a:gd name="connsiteY26" fmla="*/ 5486 h 10000"/>
                <a:gd name="connsiteX27" fmla="*/ 622 w 9834"/>
                <a:gd name="connsiteY27" fmla="*/ 5688 h 10000"/>
                <a:gd name="connsiteX28" fmla="*/ 1079 w 9834"/>
                <a:gd name="connsiteY28" fmla="*/ 5486 h 10000"/>
                <a:gd name="connsiteX29" fmla="*/ 1079 w 9834"/>
                <a:gd name="connsiteY29" fmla="*/ 5248 h 10000"/>
                <a:gd name="connsiteX30" fmla="*/ 1245 w 9834"/>
                <a:gd name="connsiteY30" fmla="*/ 5248 h 10000"/>
                <a:gd name="connsiteX31" fmla="*/ 2116 w 9834"/>
                <a:gd name="connsiteY31" fmla="*/ 3339 h 10000"/>
                <a:gd name="connsiteX32" fmla="*/ 2116 w 9834"/>
                <a:gd name="connsiteY32" fmla="*/ 6055 h 10000"/>
                <a:gd name="connsiteX33" fmla="*/ 2863 w 9834"/>
                <a:gd name="connsiteY33" fmla="*/ 6055 h 10000"/>
                <a:gd name="connsiteX34" fmla="*/ 3154 w 9834"/>
                <a:gd name="connsiteY34" fmla="*/ 9670 h 10000"/>
                <a:gd name="connsiteX35" fmla="*/ 3402 w 9834"/>
                <a:gd name="connsiteY35" fmla="*/ 9670 h 10000"/>
                <a:gd name="connsiteX36" fmla="*/ 3029 w 9834"/>
                <a:gd name="connsiteY36" fmla="*/ 10000 h 10000"/>
                <a:gd name="connsiteX37" fmla="*/ 4772 w 9834"/>
                <a:gd name="connsiteY37" fmla="*/ 10000 h 10000"/>
                <a:gd name="connsiteX38" fmla="*/ 4398 w 9834"/>
                <a:gd name="connsiteY38" fmla="*/ 9670 h 10000"/>
                <a:gd name="connsiteX39" fmla="*/ 4647 w 9834"/>
                <a:gd name="connsiteY39" fmla="*/ 9670 h 10000"/>
                <a:gd name="connsiteX40" fmla="*/ 4938 w 9834"/>
                <a:gd name="connsiteY40" fmla="*/ 6055 h 10000"/>
                <a:gd name="connsiteX41" fmla="*/ 5021 w 9834"/>
                <a:gd name="connsiteY41" fmla="*/ 6055 h 10000"/>
                <a:gd name="connsiteX42" fmla="*/ 5311 w 9834"/>
                <a:gd name="connsiteY42" fmla="*/ 9670 h 10000"/>
                <a:gd name="connsiteX43" fmla="*/ 5560 w 9834"/>
                <a:gd name="connsiteY43" fmla="*/ 9670 h 10000"/>
                <a:gd name="connsiteX44" fmla="*/ 5187 w 9834"/>
                <a:gd name="connsiteY44" fmla="*/ 10000 h 10000"/>
                <a:gd name="connsiteX45" fmla="*/ 6929 w 9834"/>
                <a:gd name="connsiteY45" fmla="*/ 10000 h 10000"/>
                <a:gd name="connsiteX46" fmla="*/ 6556 w 9834"/>
                <a:gd name="connsiteY46" fmla="*/ 9670 h 10000"/>
                <a:gd name="connsiteX47" fmla="*/ 6805 w 9834"/>
                <a:gd name="connsiteY47" fmla="*/ 9670 h 10000"/>
                <a:gd name="connsiteX48" fmla="*/ 7095 w 9834"/>
                <a:gd name="connsiteY48" fmla="*/ 6055 h 10000"/>
                <a:gd name="connsiteX49" fmla="*/ 7842 w 9834"/>
                <a:gd name="connsiteY49" fmla="*/ 6055 h 10000"/>
                <a:gd name="connsiteX50" fmla="*/ 7842 w 9834"/>
                <a:gd name="connsiteY50" fmla="*/ 3284 h 10000"/>
                <a:gd name="connsiteX51" fmla="*/ 8797 w 9834"/>
                <a:gd name="connsiteY51" fmla="*/ 5248 h 10000"/>
                <a:gd name="connsiteX52" fmla="*/ 8921 w 9834"/>
                <a:gd name="connsiteY52" fmla="*/ 5248 h 10000"/>
                <a:gd name="connsiteX53" fmla="*/ 8921 w 9834"/>
                <a:gd name="connsiteY53" fmla="*/ 5486 h 10000"/>
                <a:gd name="connsiteX54" fmla="*/ 9378 w 9834"/>
                <a:gd name="connsiteY54" fmla="*/ 5688 h 10000"/>
                <a:gd name="connsiteX55" fmla="*/ 9834 w 9834"/>
                <a:gd name="connsiteY55" fmla="*/ 5486 h 10000"/>
                <a:gd name="connsiteX56" fmla="*/ 9834 w 9834"/>
                <a:gd name="connsiteY56" fmla="*/ 5248 h 10000"/>
                <a:gd name="connsiteX57" fmla="*/ 7842 w 9834"/>
                <a:gd name="connsiteY57" fmla="*/ 1798 h 10000"/>
                <a:gd name="connsiteX0" fmla="*/ 10000 w 10000"/>
                <a:gd name="connsiteY0" fmla="*/ 5248 h 10000"/>
                <a:gd name="connsiteX1" fmla="*/ 7974 w 10000"/>
                <a:gd name="connsiteY1" fmla="*/ 1798 h 10000"/>
                <a:gd name="connsiteX2" fmla="*/ 7974 w 10000"/>
                <a:gd name="connsiteY2" fmla="*/ 1798 h 10000"/>
                <a:gd name="connsiteX3" fmla="*/ 5781 w 10000"/>
                <a:gd name="connsiteY3" fmla="*/ 1725 h 10000"/>
                <a:gd name="connsiteX4" fmla="*/ 5781 w 10000"/>
                <a:gd name="connsiteY4" fmla="*/ 1578 h 10000"/>
                <a:gd name="connsiteX5" fmla="*/ 6245 w 10000"/>
                <a:gd name="connsiteY5" fmla="*/ 1321 h 10000"/>
                <a:gd name="connsiteX6" fmla="*/ 6245 w 10000"/>
                <a:gd name="connsiteY6" fmla="*/ 1119 h 10000"/>
                <a:gd name="connsiteX7" fmla="*/ 6456 w 10000"/>
                <a:gd name="connsiteY7" fmla="*/ 1028 h 10000"/>
                <a:gd name="connsiteX8" fmla="*/ 6456 w 10000"/>
                <a:gd name="connsiteY8" fmla="*/ 826 h 10000"/>
                <a:gd name="connsiteX9" fmla="*/ 6329 w 10000"/>
                <a:gd name="connsiteY9" fmla="*/ 752 h 10000"/>
                <a:gd name="connsiteX10" fmla="*/ 6582 w 10000"/>
                <a:gd name="connsiteY10" fmla="*/ 495 h 10000"/>
                <a:gd name="connsiteX11" fmla="*/ 5781 w 10000"/>
                <a:gd name="connsiteY11" fmla="*/ 128 h 10000"/>
                <a:gd name="connsiteX12" fmla="*/ 5738 w 10000"/>
                <a:gd name="connsiteY12" fmla="*/ 128 h 10000"/>
                <a:gd name="connsiteX13" fmla="*/ 4853 w 10000"/>
                <a:gd name="connsiteY13" fmla="*/ 0 h 10000"/>
                <a:gd name="connsiteX14" fmla="*/ 3544 w 10000"/>
                <a:gd name="connsiteY14" fmla="*/ 459 h 10000"/>
                <a:gd name="connsiteX15" fmla="*/ 3797 w 10000"/>
                <a:gd name="connsiteY15" fmla="*/ 752 h 10000"/>
                <a:gd name="connsiteX16" fmla="*/ 3628 w 10000"/>
                <a:gd name="connsiteY16" fmla="*/ 826 h 10000"/>
                <a:gd name="connsiteX17" fmla="*/ 3628 w 10000"/>
                <a:gd name="connsiteY17" fmla="*/ 1028 h 10000"/>
                <a:gd name="connsiteX18" fmla="*/ 3840 w 10000"/>
                <a:gd name="connsiteY18" fmla="*/ 1119 h 10000"/>
                <a:gd name="connsiteX19" fmla="*/ 3840 w 10000"/>
                <a:gd name="connsiteY19" fmla="*/ 1321 h 10000"/>
                <a:gd name="connsiteX20" fmla="*/ 4346 w 10000"/>
                <a:gd name="connsiteY20" fmla="*/ 1578 h 10000"/>
                <a:gd name="connsiteX21" fmla="*/ 4346 w 10000"/>
                <a:gd name="connsiteY21" fmla="*/ 1725 h 10000"/>
                <a:gd name="connsiteX22" fmla="*/ 2152 w 10000"/>
                <a:gd name="connsiteY22" fmla="*/ 1798 h 10000"/>
                <a:gd name="connsiteX23" fmla="*/ 2152 w 10000"/>
                <a:gd name="connsiteY23" fmla="*/ 1835 h 10000"/>
                <a:gd name="connsiteX24" fmla="*/ 0 w 10000"/>
                <a:gd name="connsiteY24" fmla="*/ 5248 h 10000"/>
                <a:gd name="connsiteX25" fmla="*/ 169 w 10000"/>
                <a:gd name="connsiteY25" fmla="*/ 5248 h 10000"/>
                <a:gd name="connsiteX26" fmla="*/ 169 w 10000"/>
                <a:gd name="connsiteY26" fmla="*/ 5486 h 10000"/>
                <a:gd name="connsiteX27" fmla="*/ 632 w 10000"/>
                <a:gd name="connsiteY27" fmla="*/ 5688 h 10000"/>
                <a:gd name="connsiteX28" fmla="*/ 1097 w 10000"/>
                <a:gd name="connsiteY28" fmla="*/ 5486 h 10000"/>
                <a:gd name="connsiteX29" fmla="*/ 1097 w 10000"/>
                <a:gd name="connsiteY29" fmla="*/ 5248 h 10000"/>
                <a:gd name="connsiteX30" fmla="*/ 1266 w 10000"/>
                <a:gd name="connsiteY30" fmla="*/ 5248 h 10000"/>
                <a:gd name="connsiteX31" fmla="*/ 2152 w 10000"/>
                <a:gd name="connsiteY31" fmla="*/ 3339 h 10000"/>
                <a:gd name="connsiteX32" fmla="*/ 2152 w 10000"/>
                <a:gd name="connsiteY32" fmla="*/ 6055 h 10000"/>
                <a:gd name="connsiteX33" fmla="*/ 2911 w 10000"/>
                <a:gd name="connsiteY33" fmla="*/ 6055 h 10000"/>
                <a:gd name="connsiteX34" fmla="*/ 3207 w 10000"/>
                <a:gd name="connsiteY34" fmla="*/ 9670 h 10000"/>
                <a:gd name="connsiteX35" fmla="*/ 3459 w 10000"/>
                <a:gd name="connsiteY35" fmla="*/ 9670 h 10000"/>
                <a:gd name="connsiteX36" fmla="*/ 3080 w 10000"/>
                <a:gd name="connsiteY36" fmla="*/ 10000 h 10000"/>
                <a:gd name="connsiteX37" fmla="*/ 4853 w 10000"/>
                <a:gd name="connsiteY37" fmla="*/ 10000 h 10000"/>
                <a:gd name="connsiteX38" fmla="*/ 4472 w 10000"/>
                <a:gd name="connsiteY38" fmla="*/ 9670 h 10000"/>
                <a:gd name="connsiteX39" fmla="*/ 4725 w 10000"/>
                <a:gd name="connsiteY39" fmla="*/ 9670 h 10000"/>
                <a:gd name="connsiteX40" fmla="*/ 5021 w 10000"/>
                <a:gd name="connsiteY40" fmla="*/ 6055 h 10000"/>
                <a:gd name="connsiteX41" fmla="*/ 5106 w 10000"/>
                <a:gd name="connsiteY41" fmla="*/ 6055 h 10000"/>
                <a:gd name="connsiteX42" fmla="*/ 5401 w 10000"/>
                <a:gd name="connsiteY42" fmla="*/ 9670 h 10000"/>
                <a:gd name="connsiteX43" fmla="*/ 5654 w 10000"/>
                <a:gd name="connsiteY43" fmla="*/ 9670 h 10000"/>
                <a:gd name="connsiteX44" fmla="*/ 5275 w 10000"/>
                <a:gd name="connsiteY44" fmla="*/ 10000 h 10000"/>
                <a:gd name="connsiteX45" fmla="*/ 7046 w 10000"/>
                <a:gd name="connsiteY45" fmla="*/ 10000 h 10000"/>
                <a:gd name="connsiteX46" fmla="*/ 6667 w 10000"/>
                <a:gd name="connsiteY46" fmla="*/ 9670 h 10000"/>
                <a:gd name="connsiteX47" fmla="*/ 6920 w 10000"/>
                <a:gd name="connsiteY47" fmla="*/ 9670 h 10000"/>
                <a:gd name="connsiteX48" fmla="*/ 7215 w 10000"/>
                <a:gd name="connsiteY48" fmla="*/ 6055 h 10000"/>
                <a:gd name="connsiteX49" fmla="*/ 7974 w 10000"/>
                <a:gd name="connsiteY49" fmla="*/ 6055 h 10000"/>
                <a:gd name="connsiteX50" fmla="*/ 7974 w 10000"/>
                <a:gd name="connsiteY50" fmla="*/ 3284 h 10000"/>
                <a:gd name="connsiteX51" fmla="*/ 8945 w 10000"/>
                <a:gd name="connsiteY51" fmla="*/ 5248 h 10000"/>
                <a:gd name="connsiteX52" fmla="*/ 9072 w 10000"/>
                <a:gd name="connsiteY52" fmla="*/ 5248 h 10000"/>
                <a:gd name="connsiteX53" fmla="*/ 9072 w 10000"/>
                <a:gd name="connsiteY53" fmla="*/ 5486 h 10000"/>
                <a:gd name="connsiteX54" fmla="*/ 9536 w 10000"/>
                <a:gd name="connsiteY54" fmla="*/ 5688 h 10000"/>
                <a:gd name="connsiteX55" fmla="*/ 10000 w 10000"/>
                <a:gd name="connsiteY55" fmla="*/ 5486 h 10000"/>
                <a:gd name="connsiteX56" fmla="*/ 10000 w 10000"/>
                <a:gd name="connsiteY56" fmla="*/ 5248 h 10000"/>
                <a:gd name="connsiteX0" fmla="*/ 10000 w 10000"/>
                <a:gd name="connsiteY0" fmla="*/ 5248 h 10000"/>
                <a:gd name="connsiteX1" fmla="*/ 7974 w 10000"/>
                <a:gd name="connsiteY1" fmla="*/ 1798 h 10000"/>
                <a:gd name="connsiteX2" fmla="*/ 5781 w 10000"/>
                <a:gd name="connsiteY2" fmla="*/ 1725 h 10000"/>
                <a:gd name="connsiteX3" fmla="*/ 5781 w 10000"/>
                <a:gd name="connsiteY3" fmla="*/ 1578 h 10000"/>
                <a:gd name="connsiteX4" fmla="*/ 6245 w 10000"/>
                <a:gd name="connsiteY4" fmla="*/ 1321 h 10000"/>
                <a:gd name="connsiteX5" fmla="*/ 6245 w 10000"/>
                <a:gd name="connsiteY5" fmla="*/ 1119 h 10000"/>
                <a:gd name="connsiteX6" fmla="*/ 6456 w 10000"/>
                <a:gd name="connsiteY6" fmla="*/ 1028 h 10000"/>
                <a:gd name="connsiteX7" fmla="*/ 6456 w 10000"/>
                <a:gd name="connsiteY7" fmla="*/ 826 h 10000"/>
                <a:gd name="connsiteX8" fmla="*/ 6329 w 10000"/>
                <a:gd name="connsiteY8" fmla="*/ 752 h 10000"/>
                <a:gd name="connsiteX9" fmla="*/ 6582 w 10000"/>
                <a:gd name="connsiteY9" fmla="*/ 495 h 10000"/>
                <a:gd name="connsiteX10" fmla="*/ 5781 w 10000"/>
                <a:gd name="connsiteY10" fmla="*/ 128 h 10000"/>
                <a:gd name="connsiteX11" fmla="*/ 5738 w 10000"/>
                <a:gd name="connsiteY11" fmla="*/ 128 h 10000"/>
                <a:gd name="connsiteX12" fmla="*/ 4853 w 10000"/>
                <a:gd name="connsiteY12" fmla="*/ 0 h 10000"/>
                <a:gd name="connsiteX13" fmla="*/ 3544 w 10000"/>
                <a:gd name="connsiteY13" fmla="*/ 459 h 10000"/>
                <a:gd name="connsiteX14" fmla="*/ 3797 w 10000"/>
                <a:gd name="connsiteY14" fmla="*/ 752 h 10000"/>
                <a:gd name="connsiteX15" fmla="*/ 3628 w 10000"/>
                <a:gd name="connsiteY15" fmla="*/ 826 h 10000"/>
                <a:gd name="connsiteX16" fmla="*/ 3628 w 10000"/>
                <a:gd name="connsiteY16" fmla="*/ 1028 h 10000"/>
                <a:gd name="connsiteX17" fmla="*/ 3840 w 10000"/>
                <a:gd name="connsiteY17" fmla="*/ 1119 h 10000"/>
                <a:gd name="connsiteX18" fmla="*/ 3840 w 10000"/>
                <a:gd name="connsiteY18" fmla="*/ 1321 h 10000"/>
                <a:gd name="connsiteX19" fmla="*/ 4346 w 10000"/>
                <a:gd name="connsiteY19" fmla="*/ 1578 h 10000"/>
                <a:gd name="connsiteX20" fmla="*/ 4346 w 10000"/>
                <a:gd name="connsiteY20" fmla="*/ 1725 h 10000"/>
                <a:gd name="connsiteX21" fmla="*/ 2152 w 10000"/>
                <a:gd name="connsiteY21" fmla="*/ 1798 h 10000"/>
                <a:gd name="connsiteX22" fmla="*/ 2152 w 10000"/>
                <a:gd name="connsiteY22" fmla="*/ 1835 h 10000"/>
                <a:gd name="connsiteX23" fmla="*/ 0 w 10000"/>
                <a:gd name="connsiteY23" fmla="*/ 5248 h 10000"/>
                <a:gd name="connsiteX24" fmla="*/ 169 w 10000"/>
                <a:gd name="connsiteY24" fmla="*/ 5248 h 10000"/>
                <a:gd name="connsiteX25" fmla="*/ 169 w 10000"/>
                <a:gd name="connsiteY25" fmla="*/ 5486 h 10000"/>
                <a:gd name="connsiteX26" fmla="*/ 632 w 10000"/>
                <a:gd name="connsiteY26" fmla="*/ 5688 h 10000"/>
                <a:gd name="connsiteX27" fmla="*/ 1097 w 10000"/>
                <a:gd name="connsiteY27" fmla="*/ 5486 h 10000"/>
                <a:gd name="connsiteX28" fmla="*/ 1097 w 10000"/>
                <a:gd name="connsiteY28" fmla="*/ 5248 h 10000"/>
                <a:gd name="connsiteX29" fmla="*/ 1266 w 10000"/>
                <a:gd name="connsiteY29" fmla="*/ 5248 h 10000"/>
                <a:gd name="connsiteX30" fmla="*/ 2152 w 10000"/>
                <a:gd name="connsiteY30" fmla="*/ 3339 h 10000"/>
                <a:gd name="connsiteX31" fmla="*/ 2152 w 10000"/>
                <a:gd name="connsiteY31" fmla="*/ 6055 h 10000"/>
                <a:gd name="connsiteX32" fmla="*/ 2911 w 10000"/>
                <a:gd name="connsiteY32" fmla="*/ 6055 h 10000"/>
                <a:gd name="connsiteX33" fmla="*/ 3207 w 10000"/>
                <a:gd name="connsiteY33" fmla="*/ 9670 h 10000"/>
                <a:gd name="connsiteX34" fmla="*/ 3459 w 10000"/>
                <a:gd name="connsiteY34" fmla="*/ 9670 h 10000"/>
                <a:gd name="connsiteX35" fmla="*/ 3080 w 10000"/>
                <a:gd name="connsiteY35" fmla="*/ 10000 h 10000"/>
                <a:gd name="connsiteX36" fmla="*/ 4853 w 10000"/>
                <a:gd name="connsiteY36" fmla="*/ 10000 h 10000"/>
                <a:gd name="connsiteX37" fmla="*/ 4472 w 10000"/>
                <a:gd name="connsiteY37" fmla="*/ 9670 h 10000"/>
                <a:gd name="connsiteX38" fmla="*/ 4725 w 10000"/>
                <a:gd name="connsiteY38" fmla="*/ 9670 h 10000"/>
                <a:gd name="connsiteX39" fmla="*/ 5021 w 10000"/>
                <a:gd name="connsiteY39" fmla="*/ 6055 h 10000"/>
                <a:gd name="connsiteX40" fmla="*/ 5106 w 10000"/>
                <a:gd name="connsiteY40" fmla="*/ 6055 h 10000"/>
                <a:gd name="connsiteX41" fmla="*/ 5401 w 10000"/>
                <a:gd name="connsiteY41" fmla="*/ 9670 h 10000"/>
                <a:gd name="connsiteX42" fmla="*/ 5654 w 10000"/>
                <a:gd name="connsiteY42" fmla="*/ 9670 h 10000"/>
                <a:gd name="connsiteX43" fmla="*/ 5275 w 10000"/>
                <a:gd name="connsiteY43" fmla="*/ 10000 h 10000"/>
                <a:gd name="connsiteX44" fmla="*/ 7046 w 10000"/>
                <a:gd name="connsiteY44" fmla="*/ 10000 h 10000"/>
                <a:gd name="connsiteX45" fmla="*/ 6667 w 10000"/>
                <a:gd name="connsiteY45" fmla="*/ 9670 h 10000"/>
                <a:gd name="connsiteX46" fmla="*/ 6920 w 10000"/>
                <a:gd name="connsiteY46" fmla="*/ 9670 h 10000"/>
                <a:gd name="connsiteX47" fmla="*/ 7215 w 10000"/>
                <a:gd name="connsiteY47" fmla="*/ 6055 h 10000"/>
                <a:gd name="connsiteX48" fmla="*/ 7974 w 10000"/>
                <a:gd name="connsiteY48" fmla="*/ 6055 h 10000"/>
                <a:gd name="connsiteX49" fmla="*/ 7974 w 10000"/>
                <a:gd name="connsiteY49" fmla="*/ 3284 h 10000"/>
                <a:gd name="connsiteX50" fmla="*/ 8945 w 10000"/>
                <a:gd name="connsiteY50" fmla="*/ 5248 h 10000"/>
                <a:gd name="connsiteX51" fmla="*/ 9072 w 10000"/>
                <a:gd name="connsiteY51" fmla="*/ 5248 h 10000"/>
                <a:gd name="connsiteX52" fmla="*/ 9072 w 10000"/>
                <a:gd name="connsiteY52" fmla="*/ 5486 h 10000"/>
                <a:gd name="connsiteX53" fmla="*/ 9536 w 10000"/>
                <a:gd name="connsiteY53" fmla="*/ 5688 h 10000"/>
                <a:gd name="connsiteX54" fmla="*/ 10000 w 10000"/>
                <a:gd name="connsiteY54" fmla="*/ 5486 h 10000"/>
                <a:gd name="connsiteX55" fmla="*/ 10000 w 10000"/>
                <a:gd name="connsiteY55" fmla="*/ 5248 h 10000"/>
                <a:gd name="connsiteX0" fmla="*/ 10000 w 10000"/>
                <a:gd name="connsiteY0" fmla="*/ 5248 h 10000"/>
                <a:gd name="connsiteX1" fmla="*/ 5781 w 10000"/>
                <a:gd name="connsiteY1" fmla="*/ 1725 h 10000"/>
                <a:gd name="connsiteX2" fmla="*/ 5781 w 10000"/>
                <a:gd name="connsiteY2" fmla="*/ 1578 h 10000"/>
                <a:gd name="connsiteX3" fmla="*/ 6245 w 10000"/>
                <a:gd name="connsiteY3" fmla="*/ 1321 h 10000"/>
                <a:gd name="connsiteX4" fmla="*/ 6245 w 10000"/>
                <a:gd name="connsiteY4" fmla="*/ 1119 h 10000"/>
                <a:gd name="connsiteX5" fmla="*/ 6456 w 10000"/>
                <a:gd name="connsiteY5" fmla="*/ 1028 h 10000"/>
                <a:gd name="connsiteX6" fmla="*/ 6456 w 10000"/>
                <a:gd name="connsiteY6" fmla="*/ 826 h 10000"/>
                <a:gd name="connsiteX7" fmla="*/ 6329 w 10000"/>
                <a:gd name="connsiteY7" fmla="*/ 752 h 10000"/>
                <a:gd name="connsiteX8" fmla="*/ 6582 w 10000"/>
                <a:gd name="connsiteY8" fmla="*/ 495 h 10000"/>
                <a:gd name="connsiteX9" fmla="*/ 5781 w 10000"/>
                <a:gd name="connsiteY9" fmla="*/ 128 h 10000"/>
                <a:gd name="connsiteX10" fmla="*/ 5738 w 10000"/>
                <a:gd name="connsiteY10" fmla="*/ 128 h 10000"/>
                <a:gd name="connsiteX11" fmla="*/ 4853 w 10000"/>
                <a:gd name="connsiteY11" fmla="*/ 0 h 10000"/>
                <a:gd name="connsiteX12" fmla="*/ 3544 w 10000"/>
                <a:gd name="connsiteY12" fmla="*/ 459 h 10000"/>
                <a:gd name="connsiteX13" fmla="*/ 3797 w 10000"/>
                <a:gd name="connsiteY13" fmla="*/ 752 h 10000"/>
                <a:gd name="connsiteX14" fmla="*/ 3628 w 10000"/>
                <a:gd name="connsiteY14" fmla="*/ 826 h 10000"/>
                <a:gd name="connsiteX15" fmla="*/ 3628 w 10000"/>
                <a:gd name="connsiteY15" fmla="*/ 1028 h 10000"/>
                <a:gd name="connsiteX16" fmla="*/ 3840 w 10000"/>
                <a:gd name="connsiteY16" fmla="*/ 1119 h 10000"/>
                <a:gd name="connsiteX17" fmla="*/ 3840 w 10000"/>
                <a:gd name="connsiteY17" fmla="*/ 1321 h 10000"/>
                <a:gd name="connsiteX18" fmla="*/ 4346 w 10000"/>
                <a:gd name="connsiteY18" fmla="*/ 1578 h 10000"/>
                <a:gd name="connsiteX19" fmla="*/ 4346 w 10000"/>
                <a:gd name="connsiteY19" fmla="*/ 1725 h 10000"/>
                <a:gd name="connsiteX20" fmla="*/ 2152 w 10000"/>
                <a:gd name="connsiteY20" fmla="*/ 1798 h 10000"/>
                <a:gd name="connsiteX21" fmla="*/ 2152 w 10000"/>
                <a:gd name="connsiteY21" fmla="*/ 1835 h 10000"/>
                <a:gd name="connsiteX22" fmla="*/ 0 w 10000"/>
                <a:gd name="connsiteY22" fmla="*/ 5248 h 10000"/>
                <a:gd name="connsiteX23" fmla="*/ 169 w 10000"/>
                <a:gd name="connsiteY23" fmla="*/ 5248 h 10000"/>
                <a:gd name="connsiteX24" fmla="*/ 169 w 10000"/>
                <a:gd name="connsiteY24" fmla="*/ 5486 h 10000"/>
                <a:gd name="connsiteX25" fmla="*/ 632 w 10000"/>
                <a:gd name="connsiteY25" fmla="*/ 5688 h 10000"/>
                <a:gd name="connsiteX26" fmla="*/ 1097 w 10000"/>
                <a:gd name="connsiteY26" fmla="*/ 5486 h 10000"/>
                <a:gd name="connsiteX27" fmla="*/ 1097 w 10000"/>
                <a:gd name="connsiteY27" fmla="*/ 5248 h 10000"/>
                <a:gd name="connsiteX28" fmla="*/ 1266 w 10000"/>
                <a:gd name="connsiteY28" fmla="*/ 5248 h 10000"/>
                <a:gd name="connsiteX29" fmla="*/ 2152 w 10000"/>
                <a:gd name="connsiteY29" fmla="*/ 3339 h 10000"/>
                <a:gd name="connsiteX30" fmla="*/ 2152 w 10000"/>
                <a:gd name="connsiteY30" fmla="*/ 6055 h 10000"/>
                <a:gd name="connsiteX31" fmla="*/ 2911 w 10000"/>
                <a:gd name="connsiteY31" fmla="*/ 6055 h 10000"/>
                <a:gd name="connsiteX32" fmla="*/ 3207 w 10000"/>
                <a:gd name="connsiteY32" fmla="*/ 9670 h 10000"/>
                <a:gd name="connsiteX33" fmla="*/ 3459 w 10000"/>
                <a:gd name="connsiteY33" fmla="*/ 9670 h 10000"/>
                <a:gd name="connsiteX34" fmla="*/ 3080 w 10000"/>
                <a:gd name="connsiteY34" fmla="*/ 10000 h 10000"/>
                <a:gd name="connsiteX35" fmla="*/ 4853 w 10000"/>
                <a:gd name="connsiteY35" fmla="*/ 10000 h 10000"/>
                <a:gd name="connsiteX36" fmla="*/ 4472 w 10000"/>
                <a:gd name="connsiteY36" fmla="*/ 9670 h 10000"/>
                <a:gd name="connsiteX37" fmla="*/ 4725 w 10000"/>
                <a:gd name="connsiteY37" fmla="*/ 9670 h 10000"/>
                <a:gd name="connsiteX38" fmla="*/ 5021 w 10000"/>
                <a:gd name="connsiteY38" fmla="*/ 6055 h 10000"/>
                <a:gd name="connsiteX39" fmla="*/ 5106 w 10000"/>
                <a:gd name="connsiteY39" fmla="*/ 6055 h 10000"/>
                <a:gd name="connsiteX40" fmla="*/ 5401 w 10000"/>
                <a:gd name="connsiteY40" fmla="*/ 9670 h 10000"/>
                <a:gd name="connsiteX41" fmla="*/ 5654 w 10000"/>
                <a:gd name="connsiteY41" fmla="*/ 9670 h 10000"/>
                <a:gd name="connsiteX42" fmla="*/ 5275 w 10000"/>
                <a:gd name="connsiteY42" fmla="*/ 10000 h 10000"/>
                <a:gd name="connsiteX43" fmla="*/ 7046 w 10000"/>
                <a:gd name="connsiteY43" fmla="*/ 10000 h 10000"/>
                <a:gd name="connsiteX44" fmla="*/ 6667 w 10000"/>
                <a:gd name="connsiteY44" fmla="*/ 9670 h 10000"/>
                <a:gd name="connsiteX45" fmla="*/ 6920 w 10000"/>
                <a:gd name="connsiteY45" fmla="*/ 9670 h 10000"/>
                <a:gd name="connsiteX46" fmla="*/ 7215 w 10000"/>
                <a:gd name="connsiteY46" fmla="*/ 6055 h 10000"/>
                <a:gd name="connsiteX47" fmla="*/ 7974 w 10000"/>
                <a:gd name="connsiteY47" fmla="*/ 6055 h 10000"/>
                <a:gd name="connsiteX48" fmla="*/ 7974 w 10000"/>
                <a:gd name="connsiteY48" fmla="*/ 3284 h 10000"/>
                <a:gd name="connsiteX49" fmla="*/ 8945 w 10000"/>
                <a:gd name="connsiteY49" fmla="*/ 5248 h 10000"/>
                <a:gd name="connsiteX50" fmla="*/ 9072 w 10000"/>
                <a:gd name="connsiteY50" fmla="*/ 5248 h 10000"/>
                <a:gd name="connsiteX51" fmla="*/ 9072 w 10000"/>
                <a:gd name="connsiteY51" fmla="*/ 5486 h 10000"/>
                <a:gd name="connsiteX52" fmla="*/ 9536 w 10000"/>
                <a:gd name="connsiteY52" fmla="*/ 5688 h 10000"/>
                <a:gd name="connsiteX53" fmla="*/ 10000 w 10000"/>
                <a:gd name="connsiteY53" fmla="*/ 5486 h 10000"/>
                <a:gd name="connsiteX54" fmla="*/ 10000 w 10000"/>
                <a:gd name="connsiteY54" fmla="*/ 524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000" h="10000">
                  <a:moveTo>
                    <a:pt x="10000" y="5248"/>
                  </a:moveTo>
                  <a:lnTo>
                    <a:pt x="5781" y="1725"/>
                  </a:lnTo>
                  <a:lnTo>
                    <a:pt x="5781" y="1578"/>
                  </a:lnTo>
                  <a:cubicBezTo>
                    <a:pt x="6076" y="1560"/>
                    <a:pt x="6245" y="1450"/>
                    <a:pt x="6245" y="1321"/>
                  </a:cubicBezTo>
                  <a:lnTo>
                    <a:pt x="6245" y="1119"/>
                  </a:lnTo>
                  <a:cubicBezTo>
                    <a:pt x="6372" y="1119"/>
                    <a:pt x="6456" y="1083"/>
                    <a:pt x="6456" y="1028"/>
                  </a:cubicBezTo>
                  <a:lnTo>
                    <a:pt x="6456" y="826"/>
                  </a:lnTo>
                  <a:cubicBezTo>
                    <a:pt x="6456" y="789"/>
                    <a:pt x="6413" y="771"/>
                    <a:pt x="6329" y="752"/>
                  </a:cubicBezTo>
                  <a:cubicBezTo>
                    <a:pt x="6498" y="679"/>
                    <a:pt x="6582" y="587"/>
                    <a:pt x="6582" y="495"/>
                  </a:cubicBezTo>
                  <a:cubicBezTo>
                    <a:pt x="6582" y="294"/>
                    <a:pt x="6245" y="128"/>
                    <a:pt x="5781" y="128"/>
                  </a:cubicBezTo>
                  <a:lnTo>
                    <a:pt x="5738" y="128"/>
                  </a:lnTo>
                  <a:cubicBezTo>
                    <a:pt x="5528" y="55"/>
                    <a:pt x="5190" y="0"/>
                    <a:pt x="4853" y="0"/>
                  </a:cubicBezTo>
                  <a:cubicBezTo>
                    <a:pt x="4135" y="0"/>
                    <a:pt x="3544" y="202"/>
                    <a:pt x="3544" y="459"/>
                  </a:cubicBezTo>
                  <a:cubicBezTo>
                    <a:pt x="3544" y="569"/>
                    <a:pt x="3628" y="661"/>
                    <a:pt x="3797" y="752"/>
                  </a:cubicBezTo>
                  <a:cubicBezTo>
                    <a:pt x="3713" y="752"/>
                    <a:pt x="3628" y="789"/>
                    <a:pt x="3628" y="826"/>
                  </a:cubicBezTo>
                  <a:lnTo>
                    <a:pt x="3628" y="1028"/>
                  </a:lnTo>
                  <a:cubicBezTo>
                    <a:pt x="3628" y="1083"/>
                    <a:pt x="3713" y="1119"/>
                    <a:pt x="3840" y="1119"/>
                  </a:cubicBezTo>
                  <a:lnTo>
                    <a:pt x="3840" y="1321"/>
                  </a:lnTo>
                  <a:cubicBezTo>
                    <a:pt x="3840" y="1450"/>
                    <a:pt x="4050" y="1560"/>
                    <a:pt x="4346" y="1578"/>
                  </a:cubicBezTo>
                  <a:lnTo>
                    <a:pt x="4346" y="1725"/>
                  </a:lnTo>
                  <a:lnTo>
                    <a:pt x="2152" y="1798"/>
                  </a:lnTo>
                  <a:lnTo>
                    <a:pt x="2152" y="1835"/>
                  </a:lnTo>
                  <a:cubicBezTo>
                    <a:pt x="1013" y="2936"/>
                    <a:pt x="253" y="4037"/>
                    <a:pt x="0" y="5248"/>
                  </a:cubicBezTo>
                  <a:lnTo>
                    <a:pt x="169" y="5248"/>
                  </a:lnTo>
                  <a:lnTo>
                    <a:pt x="169" y="5486"/>
                  </a:lnTo>
                  <a:cubicBezTo>
                    <a:pt x="169" y="5596"/>
                    <a:pt x="379" y="5688"/>
                    <a:pt x="632" y="5688"/>
                  </a:cubicBezTo>
                  <a:cubicBezTo>
                    <a:pt x="886" y="5688"/>
                    <a:pt x="1097" y="5596"/>
                    <a:pt x="1097" y="5486"/>
                  </a:cubicBezTo>
                  <a:lnTo>
                    <a:pt x="1097" y="5248"/>
                  </a:lnTo>
                  <a:lnTo>
                    <a:pt x="1266" y="5248"/>
                  </a:lnTo>
                  <a:cubicBezTo>
                    <a:pt x="1392" y="4587"/>
                    <a:pt x="1730" y="3963"/>
                    <a:pt x="2152" y="3339"/>
                  </a:cubicBezTo>
                  <a:lnTo>
                    <a:pt x="2152" y="6055"/>
                  </a:lnTo>
                  <a:lnTo>
                    <a:pt x="2911" y="6055"/>
                  </a:lnTo>
                  <a:cubicBezTo>
                    <a:pt x="3010" y="7260"/>
                    <a:pt x="3108" y="8465"/>
                    <a:pt x="3207" y="9670"/>
                  </a:cubicBezTo>
                  <a:lnTo>
                    <a:pt x="3459" y="9670"/>
                  </a:lnTo>
                  <a:cubicBezTo>
                    <a:pt x="3249" y="9743"/>
                    <a:pt x="3080" y="9872"/>
                    <a:pt x="3080" y="10000"/>
                  </a:cubicBezTo>
                  <a:lnTo>
                    <a:pt x="4853" y="10000"/>
                  </a:lnTo>
                  <a:cubicBezTo>
                    <a:pt x="4853" y="9872"/>
                    <a:pt x="4725" y="9743"/>
                    <a:pt x="4472" y="9670"/>
                  </a:cubicBezTo>
                  <a:lnTo>
                    <a:pt x="4725" y="9670"/>
                  </a:lnTo>
                  <a:cubicBezTo>
                    <a:pt x="4824" y="8465"/>
                    <a:pt x="4922" y="7260"/>
                    <a:pt x="5021" y="6055"/>
                  </a:cubicBezTo>
                  <a:lnTo>
                    <a:pt x="5106" y="6055"/>
                  </a:lnTo>
                  <a:cubicBezTo>
                    <a:pt x="5204" y="7260"/>
                    <a:pt x="5303" y="8465"/>
                    <a:pt x="5401" y="9670"/>
                  </a:cubicBezTo>
                  <a:lnTo>
                    <a:pt x="5654" y="9670"/>
                  </a:lnTo>
                  <a:cubicBezTo>
                    <a:pt x="5443" y="9743"/>
                    <a:pt x="5275" y="9872"/>
                    <a:pt x="5275" y="10000"/>
                  </a:cubicBezTo>
                  <a:lnTo>
                    <a:pt x="7046" y="10000"/>
                  </a:lnTo>
                  <a:cubicBezTo>
                    <a:pt x="7046" y="9872"/>
                    <a:pt x="6920" y="9743"/>
                    <a:pt x="6667" y="9670"/>
                  </a:cubicBezTo>
                  <a:lnTo>
                    <a:pt x="6920" y="9670"/>
                  </a:lnTo>
                  <a:cubicBezTo>
                    <a:pt x="7018" y="8465"/>
                    <a:pt x="7117" y="7260"/>
                    <a:pt x="7215" y="6055"/>
                  </a:cubicBezTo>
                  <a:lnTo>
                    <a:pt x="7974" y="6055"/>
                  </a:lnTo>
                  <a:lnTo>
                    <a:pt x="7974" y="3284"/>
                  </a:lnTo>
                  <a:cubicBezTo>
                    <a:pt x="8439" y="3927"/>
                    <a:pt x="8777" y="4569"/>
                    <a:pt x="8945" y="5248"/>
                  </a:cubicBezTo>
                  <a:lnTo>
                    <a:pt x="9072" y="5248"/>
                  </a:lnTo>
                  <a:lnTo>
                    <a:pt x="9072" y="5486"/>
                  </a:lnTo>
                  <a:cubicBezTo>
                    <a:pt x="9072" y="5596"/>
                    <a:pt x="9283" y="5688"/>
                    <a:pt x="9536" y="5688"/>
                  </a:cubicBezTo>
                  <a:cubicBezTo>
                    <a:pt x="9790" y="5688"/>
                    <a:pt x="10000" y="5596"/>
                    <a:pt x="10000" y="5486"/>
                  </a:cubicBezTo>
                  <a:lnTo>
                    <a:pt x="10000" y="5248"/>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6"/>
            <p:cNvSpPr>
              <a:spLocks/>
            </p:cNvSpPr>
            <p:nvPr userDrawn="1"/>
          </p:nvSpPr>
          <p:spPr bwMode="auto">
            <a:xfrm>
              <a:off x="9460917" y="4106487"/>
              <a:ext cx="802871" cy="2404261"/>
            </a:xfrm>
            <a:custGeom>
              <a:avLst/>
              <a:gdLst>
                <a:gd name="T0" fmla="*/ 142 w 173"/>
                <a:gd name="T1" fmla="*/ 104 h 516"/>
                <a:gd name="T2" fmla="*/ 103 w 173"/>
                <a:gd name="T3" fmla="*/ 100 h 516"/>
                <a:gd name="T4" fmla="*/ 99 w 173"/>
                <a:gd name="T5" fmla="*/ 96 h 516"/>
                <a:gd name="T6" fmla="*/ 129 w 173"/>
                <a:gd name="T7" fmla="*/ 82 h 516"/>
                <a:gd name="T8" fmla="*/ 117 w 173"/>
                <a:gd name="T9" fmla="*/ 76 h 516"/>
                <a:gd name="T10" fmla="*/ 122 w 173"/>
                <a:gd name="T11" fmla="*/ 59 h 516"/>
                <a:gd name="T12" fmla="*/ 122 w 173"/>
                <a:gd name="T13" fmla="*/ 59 h 516"/>
                <a:gd name="T14" fmla="*/ 106 w 173"/>
                <a:gd name="T15" fmla="*/ 14 h 516"/>
                <a:gd name="T16" fmla="*/ 50 w 173"/>
                <a:gd name="T17" fmla="*/ 39 h 516"/>
                <a:gd name="T18" fmla="*/ 54 w 173"/>
                <a:gd name="T19" fmla="*/ 59 h 516"/>
                <a:gd name="T20" fmla="*/ 51 w 173"/>
                <a:gd name="T21" fmla="*/ 76 h 516"/>
                <a:gd name="T22" fmla="*/ 60 w 173"/>
                <a:gd name="T23" fmla="*/ 95 h 516"/>
                <a:gd name="T24" fmla="*/ 75 w 173"/>
                <a:gd name="T25" fmla="*/ 100 h 516"/>
                <a:gd name="T26" fmla="*/ 32 w 173"/>
                <a:gd name="T27" fmla="*/ 104 h 516"/>
                <a:gd name="T28" fmla="*/ 31 w 173"/>
                <a:gd name="T29" fmla="*/ 104 h 516"/>
                <a:gd name="T30" fmla="*/ 3 w 173"/>
                <a:gd name="T31" fmla="*/ 237 h 516"/>
                <a:gd name="T32" fmla="*/ 11 w 173"/>
                <a:gd name="T33" fmla="*/ 254 h 516"/>
                <a:gd name="T34" fmla="*/ 19 w 173"/>
                <a:gd name="T35" fmla="*/ 237 h 516"/>
                <a:gd name="T36" fmla="*/ 34 w 173"/>
                <a:gd name="T37" fmla="*/ 160 h 516"/>
                <a:gd name="T38" fmla="*/ 40 w 173"/>
                <a:gd name="T39" fmla="*/ 390 h 516"/>
                <a:gd name="T40" fmla="*/ 59 w 173"/>
                <a:gd name="T41" fmla="*/ 507 h 516"/>
                <a:gd name="T42" fmla="*/ 60 w 173"/>
                <a:gd name="T43" fmla="*/ 516 h 516"/>
                <a:gd name="T44" fmla="*/ 85 w 173"/>
                <a:gd name="T45" fmla="*/ 516 h 516"/>
                <a:gd name="T46" fmla="*/ 85 w 173"/>
                <a:gd name="T47" fmla="*/ 390 h 516"/>
                <a:gd name="T48" fmla="*/ 95 w 173"/>
                <a:gd name="T49" fmla="*/ 507 h 516"/>
                <a:gd name="T50" fmla="*/ 95 w 173"/>
                <a:gd name="T51" fmla="*/ 516 h 516"/>
                <a:gd name="T52" fmla="*/ 120 w 173"/>
                <a:gd name="T53" fmla="*/ 516 h 516"/>
                <a:gd name="T54" fmla="*/ 121 w 173"/>
                <a:gd name="T55" fmla="*/ 390 h 516"/>
                <a:gd name="T56" fmla="*/ 134 w 173"/>
                <a:gd name="T57" fmla="*/ 271 h 516"/>
                <a:gd name="T58" fmla="*/ 152 w 173"/>
                <a:gd name="T59" fmla="*/ 237 h 516"/>
                <a:gd name="T60" fmla="*/ 154 w 173"/>
                <a:gd name="T61" fmla="*/ 246 h 516"/>
                <a:gd name="T62" fmla="*/ 170 w 173"/>
                <a:gd name="T63" fmla="*/ 246 h 516"/>
                <a:gd name="T64" fmla="*/ 173 w 173"/>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 h="516">
                  <a:moveTo>
                    <a:pt x="142" y="104"/>
                  </a:moveTo>
                  <a:cubicBezTo>
                    <a:pt x="142" y="104"/>
                    <a:pt x="142" y="104"/>
                    <a:pt x="142" y="104"/>
                  </a:cubicBezTo>
                  <a:cubicBezTo>
                    <a:pt x="103" y="100"/>
                    <a:pt x="103" y="100"/>
                    <a:pt x="103" y="100"/>
                  </a:cubicBezTo>
                  <a:cubicBezTo>
                    <a:pt x="103" y="100"/>
                    <a:pt x="103" y="100"/>
                    <a:pt x="103" y="100"/>
                  </a:cubicBezTo>
                  <a:cubicBezTo>
                    <a:pt x="98" y="100"/>
                    <a:pt x="98" y="100"/>
                    <a:pt x="98" y="100"/>
                  </a:cubicBezTo>
                  <a:cubicBezTo>
                    <a:pt x="99" y="96"/>
                    <a:pt x="99" y="96"/>
                    <a:pt x="99" y="96"/>
                  </a:cubicBezTo>
                  <a:cubicBezTo>
                    <a:pt x="104" y="96"/>
                    <a:pt x="109" y="96"/>
                    <a:pt x="116" y="95"/>
                  </a:cubicBezTo>
                  <a:cubicBezTo>
                    <a:pt x="127" y="93"/>
                    <a:pt x="129" y="86"/>
                    <a:pt x="129" y="82"/>
                  </a:cubicBezTo>
                  <a:cubicBezTo>
                    <a:pt x="130" y="77"/>
                    <a:pt x="127" y="70"/>
                    <a:pt x="125" y="76"/>
                  </a:cubicBezTo>
                  <a:cubicBezTo>
                    <a:pt x="123" y="81"/>
                    <a:pt x="118" y="79"/>
                    <a:pt x="117" y="76"/>
                  </a:cubicBezTo>
                  <a:cubicBezTo>
                    <a:pt x="116" y="73"/>
                    <a:pt x="118" y="68"/>
                    <a:pt x="120" y="64"/>
                  </a:cubicBezTo>
                  <a:cubicBezTo>
                    <a:pt x="121" y="62"/>
                    <a:pt x="121" y="61"/>
                    <a:pt x="122" y="59"/>
                  </a:cubicBezTo>
                  <a:cubicBezTo>
                    <a:pt x="122" y="59"/>
                    <a:pt x="122" y="59"/>
                    <a:pt x="122" y="59"/>
                  </a:cubicBezTo>
                  <a:cubicBezTo>
                    <a:pt x="122" y="59"/>
                    <a:pt x="122" y="59"/>
                    <a:pt x="122" y="59"/>
                  </a:cubicBezTo>
                  <a:cubicBezTo>
                    <a:pt x="124" y="55"/>
                    <a:pt x="124" y="50"/>
                    <a:pt x="124" y="45"/>
                  </a:cubicBezTo>
                  <a:cubicBezTo>
                    <a:pt x="124" y="31"/>
                    <a:pt x="117" y="18"/>
                    <a:pt x="106" y="14"/>
                  </a:cubicBezTo>
                  <a:cubicBezTo>
                    <a:pt x="100" y="5"/>
                    <a:pt x="91" y="0"/>
                    <a:pt x="81" y="0"/>
                  </a:cubicBezTo>
                  <a:cubicBezTo>
                    <a:pt x="64" y="0"/>
                    <a:pt x="50" y="17"/>
                    <a:pt x="50" y="39"/>
                  </a:cubicBezTo>
                  <a:cubicBezTo>
                    <a:pt x="50" y="46"/>
                    <a:pt x="51" y="53"/>
                    <a:pt x="54" y="59"/>
                  </a:cubicBezTo>
                  <a:cubicBezTo>
                    <a:pt x="54" y="59"/>
                    <a:pt x="54" y="59"/>
                    <a:pt x="54" y="59"/>
                  </a:cubicBezTo>
                  <a:cubicBezTo>
                    <a:pt x="54" y="59"/>
                    <a:pt x="61" y="72"/>
                    <a:pt x="59" y="76"/>
                  </a:cubicBezTo>
                  <a:cubicBezTo>
                    <a:pt x="58" y="79"/>
                    <a:pt x="53" y="81"/>
                    <a:pt x="51" y="76"/>
                  </a:cubicBezTo>
                  <a:cubicBezTo>
                    <a:pt x="50" y="70"/>
                    <a:pt x="47" y="77"/>
                    <a:pt x="47" y="82"/>
                  </a:cubicBezTo>
                  <a:cubicBezTo>
                    <a:pt x="47" y="86"/>
                    <a:pt x="49" y="93"/>
                    <a:pt x="60" y="95"/>
                  </a:cubicBezTo>
                  <a:cubicBezTo>
                    <a:pt x="66" y="96"/>
                    <a:pt x="71" y="96"/>
                    <a:pt x="75" y="96"/>
                  </a:cubicBezTo>
                  <a:cubicBezTo>
                    <a:pt x="75" y="100"/>
                    <a:pt x="75" y="100"/>
                    <a:pt x="75" y="100"/>
                  </a:cubicBezTo>
                  <a:cubicBezTo>
                    <a:pt x="71" y="100"/>
                    <a:pt x="71" y="100"/>
                    <a:pt x="71" y="100"/>
                  </a:cubicBezTo>
                  <a:cubicBezTo>
                    <a:pt x="32" y="104"/>
                    <a:pt x="32" y="104"/>
                    <a:pt x="32" y="104"/>
                  </a:cubicBezTo>
                  <a:cubicBezTo>
                    <a:pt x="32" y="104"/>
                    <a:pt x="32" y="104"/>
                    <a:pt x="32" y="104"/>
                  </a:cubicBezTo>
                  <a:cubicBezTo>
                    <a:pt x="31" y="104"/>
                    <a:pt x="31" y="104"/>
                    <a:pt x="31" y="104"/>
                  </a:cubicBezTo>
                  <a:cubicBezTo>
                    <a:pt x="11" y="147"/>
                    <a:pt x="5" y="190"/>
                    <a:pt x="0" y="237"/>
                  </a:cubicBezTo>
                  <a:cubicBezTo>
                    <a:pt x="3" y="237"/>
                    <a:pt x="3" y="237"/>
                    <a:pt x="3" y="237"/>
                  </a:cubicBezTo>
                  <a:cubicBezTo>
                    <a:pt x="3" y="246"/>
                    <a:pt x="3" y="246"/>
                    <a:pt x="3" y="246"/>
                  </a:cubicBezTo>
                  <a:cubicBezTo>
                    <a:pt x="3" y="251"/>
                    <a:pt x="7" y="254"/>
                    <a:pt x="11" y="254"/>
                  </a:cubicBezTo>
                  <a:cubicBezTo>
                    <a:pt x="15" y="254"/>
                    <a:pt x="19" y="251"/>
                    <a:pt x="19" y="246"/>
                  </a:cubicBezTo>
                  <a:cubicBezTo>
                    <a:pt x="19" y="237"/>
                    <a:pt x="19" y="237"/>
                    <a:pt x="19" y="237"/>
                  </a:cubicBezTo>
                  <a:cubicBezTo>
                    <a:pt x="22" y="237"/>
                    <a:pt x="22" y="237"/>
                    <a:pt x="22" y="237"/>
                  </a:cubicBezTo>
                  <a:cubicBezTo>
                    <a:pt x="25" y="210"/>
                    <a:pt x="28" y="185"/>
                    <a:pt x="34" y="160"/>
                  </a:cubicBezTo>
                  <a:cubicBezTo>
                    <a:pt x="40" y="271"/>
                    <a:pt x="40" y="271"/>
                    <a:pt x="40" y="271"/>
                  </a:cubicBezTo>
                  <a:cubicBezTo>
                    <a:pt x="40" y="390"/>
                    <a:pt x="40" y="390"/>
                    <a:pt x="40" y="390"/>
                  </a:cubicBezTo>
                  <a:cubicBezTo>
                    <a:pt x="56" y="390"/>
                    <a:pt x="56" y="390"/>
                    <a:pt x="56" y="390"/>
                  </a:cubicBezTo>
                  <a:cubicBezTo>
                    <a:pt x="59" y="507"/>
                    <a:pt x="59" y="507"/>
                    <a:pt x="59" y="507"/>
                  </a:cubicBezTo>
                  <a:cubicBezTo>
                    <a:pt x="58" y="510"/>
                    <a:pt x="57" y="513"/>
                    <a:pt x="57" y="516"/>
                  </a:cubicBezTo>
                  <a:cubicBezTo>
                    <a:pt x="60" y="516"/>
                    <a:pt x="60" y="516"/>
                    <a:pt x="60" y="516"/>
                  </a:cubicBezTo>
                  <a:cubicBezTo>
                    <a:pt x="82" y="516"/>
                    <a:pt x="82" y="516"/>
                    <a:pt x="82" y="516"/>
                  </a:cubicBezTo>
                  <a:cubicBezTo>
                    <a:pt x="85" y="516"/>
                    <a:pt x="85" y="516"/>
                    <a:pt x="85" y="516"/>
                  </a:cubicBezTo>
                  <a:cubicBezTo>
                    <a:pt x="85" y="513"/>
                    <a:pt x="84" y="510"/>
                    <a:pt x="82" y="507"/>
                  </a:cubicBezTo>
                  <a:cubicBezTo>
                    <a:pt x="85" y="390"/>
                    <a:pt x="85" y="390"/>
                    <a:pt x="85" y="390"/>
                  </a:cubicBezTo>
                  <a:cubicBezTo>
                    <a:pt x="92" y="390"/>
                    <a:pt x="92" y="390"/>
                    <a:pt x="92" y="390"/>
                  </a:cubicBezTo>
                  <a:cubicBezTo>
                    <a:pt x="95" y="507"/>
                    <a:pt x="95" y="507"/>
                    <a:pt x="95" y="507"/>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8" y="507"/>
                  </a:cubicBezTo>
                  <a:cubicBezTo>
                    <a:pt x="121" y="390"/>
                    <a:pt x="121" y="390"/>
                    <a:pt x="121" y="390"/>
                  </a:cubicBezTo>
                  <a:cubicBezTo>
                    <a:pt x="134" y="390"/>
                    <a:pt x="134" y="390"/>
                    <a:pt x="134" y="390"/>
                  </a:cubicBezTo>
                  <a:cubicBezTo>
                    <a:pt x="134" y="271"/>
                    <a:pt x="134" y="271"/>
                    <a:pt x="134" y="271"/>
                  </a:cubicBezTo>
                  <a:cubicBezTo>
                    <a:pt x="139" y="160"/>
                    <a:pt x="139" y="160"/>
                    <a:pt x="139" y="160"/>
                  </a:cubicBezTo>
                  <a:cubicBezTo>
                    <a:pt x="145" y="185"/>
                    <a:pt x="149" y="210"/>
                    <a:pt x="152" y="237"/>
                  </a:cubicBezTo>
                  <a:cubicBezTo>
                    <a:pt x="154" y="237"/>
                    <a:pt x="154" y="237"/>
                    <a:pt x="154" y="237"/>
                  </a:cubicBezTo>
                  <a:cubicBezTo>
                    <a:pt x="154" y="246"/>
                    <a:pt x="154" y="246"/>
                    <a:pt x="154" y="246"/>
                  </a:cubicBezTo>
                  <a:cubicBezTo>
                    <a:pt x="154" y="251"/>
                    <a:pt x="158" y="254"/>
                    <a:pt x="162" y="254"/>
                  </a:cubicBezTo>
                  <a:cubicBezTo>
                    <a:pt x="166" y="254"/>
                    <a:pt x="170" y="251"/>
                    <a:pt x="170" y="246"/>
                  </a:cubicBezTo>
                  <a:cubicBezTo>
                    <a:pt x="170" y="237"/>
                    <a:pt x="170" y="237"/>
                    <a:pt x="170" y="237"/>
                  </a:cubicBezTo>
                  <a:cubicBezTo>
                    <a:pt x="173" y="237"/>
                    <a:pt x="173" y="237"/>
                    <a:pt x="173" y="237"/>
                  </a:cubicBezTo>
                  <a:cubicBezTo>
                    <a:pt x="168" y="190"/>
                    <a:pt x="162" y="147"/>
                    <a:pt x="142" y="104"/>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p:cNvSpPr>
              <a:spLocks/>
            </p:cNvSpPr>
            <p:nvPr userDrawn="1"/>
          </p:nvSpPr>
          <p:spPr bwMode="auto">
            <a:xfrm>
              <a:off x="10688070" y="4065147"/>
              <a:ext cx="1124889" cy="2445602"/>
            </a:xfrm>
            <a:custGeom>
              <a:avLst/>
              <a:gdLst>
                <a:gd name="T0" fmla="*/ 190 w 242"/>
                <a:gd name="T1" fmla="*/ 99 h 525"/>
                <a:gd name="T2" fmla="*/ 189 w 242"/>
                <a:gd name="T3" fmla="*/ 99 h 525"/>
                <a:gd name="T4" fmla="*/ 189 w 242"/>
                <a:gd name="T5" fmla="*/ 99 h 525"/>
                <a:gd name="T6" fmla="*/ 137 w 242"/>
                <a:gd name="T7" fmla="*/ 95 h 525"/>
                <a:gd name="T8" fmla="*/ 137 w 242"/>
                <a:gd name="T9" fmla="*/ 95 h 525"/>
                <a:gd name="T10" fmla="*/ 137 w 242"/>
                <a:gd name="T11" fmla="*/ 95 h 525"/>
                <a:gd name="T12" fmla="*/ 137 w 242"/>
                <a:gd name="T13" fmla="*/ 95 h 525"/>
                <a:gd name="T14" fmla="*/ 137 w 242"/>
                <a:gd name="T15" fmla="*/ 87 h 525"/>
                <a:gd name="T16" fmla="*/ 149 w 242"/>
                <a:gd name="T17" fmla="*/ 73 h 525"/>
                <a:gd name="T18" fmla="*/ 149 w 242"/>
                <a:gd name="T19" fmla="*/ 61 h 525"/>
                <a:gd name="T20" fmla="*/ 153 w 242"/>
                <a:gd name="T21" fmla="*/ 57 h 525"/>
                <a:gd name="T22" fmla="*/ 153 w 242"/>
                <a:gd name="T23" fmla="*/ 46 h 525"/>
                <a:gd name="T24" fmla="*/ 150 w 242"/>
                <a:gd name="T25" fmla="*/ 41 h 525"/>
                <a:gd name="T26" fmla="*/ 157 w 242"/>
                <a:gd name="T27" fmla="*/ 27 h 525"/>
                <a:gd name="T28" fmla="*/ 137 w 242"/>
                <a:gd name="T29" fmla="*/ 8 h 525"/>
                <a:gd name="T30" fmla="*/ 136 w 242"/>
                <a:gd name="T31" fmla="*/ 8 h 525"/>
                <a:gd name="T32" fmla="*/ 115 w 242"/>
                <a:gd name="T33" fmla="*/ 0 h 525"/>
                <a:gd name="T34" fmla="*/ 84 w 242"/>
                <a:gd name="T35" fmla="*/ 26 h 525"/>
                <a:gd name="T36" fmla="*/ 90 w 242"/>
                <a:gd name="T37" fmla="*/ 41 h 525"/>
                <a:gd name="T38" fmla="*/ 86 w 242"/>
                <a:gd name="T39" fmla="*/ 46 h 525"/>
                <a:gd name="T40" fmla="*/ 86 w 242"/>
                <a:gd name="T41" fmla="*/ 57 h 525"/>
                <a:gd name="T42" fmla="*/ 91 w 242"/>
                <a:gd name="T43" fmla="*/ 61 h 525"/>
                <a:gd name="T44" fmla="*/ 91 w 242"/>
                <a:gd name="T45" fmla="*/ 73 h 525"/>
                <a:gd name="T46" fmla="*/ 103 w 242"/>
                <a:gd name="T47" fmla="*/ 87 h 525"/>
                <a:gd name="T48" fmla="*/ 103 w 242"/>
                <a:gd name="T49" fmla="*/ 95 h 525"/>
                <a:gd name="T50" fmla="*/ 51 w 242"/>
                <a:gd name="T51" fmla="*/ 99 h 525"/>
                <a:gd name="T52" fmla="*/ 51 w 242"/>
                <a:gd name="T53" fmla="*/ 101 h 525"/>
                <a:gd name="T54" fmla="*/ 0 w 242"/>
                <a:gd name="T55" fmla="*/ 287 h 525"/>
                <a:gd name="T56" fmla="*/ 4 w 242"/>
                <a:gd name="T57" fmla="*/ 287 h 525"/>
                <a:gd name="T58" fmla="*/ 4 w 242"/>
                <a:gd name="T59" fmla="*/ 300 h 525"/>
                <a:gd name="T60" fmla="*/ 15 w 242"/>
                <a:gd name="T61" fmla="*/ 311 h 525"/>
                <a:gd name="T62" fmla="*/ 26 w 242"/>
                <a:gd name="T63" fmla="*/ 300 h 525"/>
                <a:gd name="T64" fmla="*/ 26 w 242"/>
                <a:gd name="T65" fmla="*/ 287 h 525"/>
                <a:gd name="T66" fmla="*/ 30 w 242"/>
                <a:gd name="T67" fmla="*/ 287 h 525"/>
                <a:gd name="T68" fmla="*/ 51 w 242"/>
                <a:gd name="T69" fmla="*/ 183 h 525"/>
                <a:gd name="T70" fmla="*/ 51 w 242"/>
                <a:gd name="T71" fmla="*/ 330 h 525"/>
                <a:gd name="T72" fmla="*/ 70 w 242"/>
                <a:gd name="T73" fmla="*/ 330 h 525"/>
                <a:gd name="T74" fmla="*/ 76 w 242"/>
                <a:gd name="T75" fmla="*/ 507 h 525"/>
                <a:gd name="T76" fmla="*/ 82 w 242"/>
                <a:gd name="T77" fmla="*/ 507 h 525"/>
                <a:gd name="T78" fmla="*/ 73 w 242"/>
                <a:gd name="T79" fmla="*/ 525 h 525"/>
                <a:gd name="T80" fmla="*/ 116 w 242"/>
                <a:gd name="T81" fmla="*/ 525 h 525"/>
                <a:gd name="T82" fmla="*/ 106 w 242"/>
                <a:gd name="T83" fmla="*/ 507 h 525"/>
                <a:gd name="T84" fmla="*/ 113 w 242"/>
                <a:gd name="T85" fmla="*/ 507 h 525"/>
                <a:gd name="T86" fmla="*/ 119 w 242"/>
                <a:gd name="T87" fmla="*/ 330 h 525"/>
                <a:gd name="T88" fmla="*/ 122 w 242"/>
                <a:gd name="T89" fmla="*/ 330 h 525"/>
                <a:gd name="T90" fmla="*/ 128 w 242"/>
                <a:gd name="T91" fmla="*/ 507 h 525"/>
                <a:gd name="T92" fmla="*/ 134 w 242"/>
                <a:gd name="T93" fmla="*/ 507 h 525"/>
                <a:gd name="T94" fmla="*/ 125 w 242"/>
                <a:gd name="T95" fmla="*/ 525 h 525"/>
                <a:gd name="T96" fmla="*/ 168 w 242"/>
                <a:gd name="T97" fmla="*/ 525 h 525"/>
                <a:gd name="T98" fmla="*/ 159 w 242"/>
                <a:gd name="T99" fmla="*/ 507 h 525"/>
                <a:gd name="T100" fmla="*/ 165 w 242"/>
                <a:gd name="T101" fmla="*/ 507 h 525"/>
                <a:gd name="T102" fmla="*/ 171 w 242"/>
                <a:gd name="T103" fmla="*/ 330 h 525"/>
                <a:gd name="T104" fmla="*/ 189 w 242"/>
                <a:gd name="T105" fmla="*/ 330 h 525"/>
                <a:gd name="T106" fmla="*/ 189 w 242"/>
                <a:gd name="T107" fmla="*/ 180 h 525"/>
                <a:gd name="T108" fmla="*/ 212 w 242"/>
                <a:gd name="T109" fmla="*/ 287 h 525"/>
                <a:gd name="T110" fmla="*/ 216 w 242"/>
                <a:gd name="T111" fmla="*/ 287 h 525"/>
                <a:gd name="T112" fmla="*/ 216 w 242"/>
                <a:gd name="T113" fmla="*/ 300 h 525"/>
                <a:gd name="T114" fmla="*/ 227 w 242"/>
                <a:gd name="T115" fmla="*/ 311 h 525"/>
                <a:gd name="T116" fmla="*/ 238 w 242"/>
                <a:gd name="T117" fmla="*/ 300 h 525"/>
                <a:gd name="T118" fmla="*/ 238 w 242"/>
                <a:gd name="T119" fmla="*/ 287 h 525"/>
                <a:gd name="T120" fmla="*/ 242 w 242"/>
                <a:gd name="T121" fmla="*/ 287 h 525"/>
                <a:gd name="T122" fmla="*/ 190 w 242"/>
                <a:gd name="T123" fmla="*/ 99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 h="525">
                  <a:moveTo>
                    <a:pt x="190" y="99"/>
                  </a:moveTo>
                  <a:cubicBezTo>
                    <a:pt x="190" y="99"/>
                    <a:pt x="190" y="99"/>
                    <a:pt x="189" y="99"/>
                  </a:cubicBezTo>
                  <a:cubicBezTo>
                    <a:pt x="189" y="99"/>
                    <a:pt x="189" y="99"/>
                    <a:pt x="189" y="99"/>
                  </a:cubicBezTo>
                  <a:cubicBezTo>
                    <a:pt x="137" y="95"/>
                    <a:pt x="137" y="95"/>
                    <a:pt x="137" y="95"/>
                  </a:cubicBezTo>
                  <a:cubicBezTo>
                    <a:pt x="137" y="95"/>
                    <a:pt x="137" y="95"/>
                    <a:pt x="137" y="95"/>
                  </a:cubicBezTo>
                  <a:cubicBezTo>
                    <a:pt x="137" y="95"/>
                    <a:pt x="137" y="95"/>
                    <a:pt x="137" y="95"/>
                  </a:cubicBezTo>
                  <a:cubicBezTo>
                    <a:pt x="137" y="95"/>
                    <a:pt x="137" y="95"/>
                    <a:pt x="137" y="95"/>
                  </a:cubicBezTo>
                  <a:cubicBezTo>
                    <a:pt x="137" y="87"/>
                    <a:pt x="137" y="87"/>
                    <a:pt x="137" y="87"/>
                  </a:cubicBezTo>
                  <a:cubicBezTo>
                    <a:pt x="144" y="85"/>
                    <a:pt x="149" y="80"/>
                    <a:pt x="149" y="73"/>
                  </a:cubicBezTo>
                  <a:cubicBezTo>
                    <a:pt x="149" y="61"/>
                    <a:pt x="149" y="61"/>
                    <a:pt x="149" y="61"/>
                  </a:cubicBezTo>
                  <a:cubicBezTo>
                    <a:pt x="151" y="61"/>
                    <a:pt x="153" y="59"/>
                    <a:pt x="153" y="57"/>
                  </a:cubicBezTo>
                  <a:cubicBezTo>
                    <a:pt x="153" y="46"/>
                    <a:pt x="153" y="46"/>
                    <a:pt x="153" y="46"/>
                  </a:cubicBezTo>
                  <a:cubicBezTo>
                    <a:pt x="153" y="44"/>
                    <a:pt x="152" y="42"/>
                    <a:pt x="150" y="41"/>
                  </a:cubicBezTo>
                  <a:cubicBezTo>
                    <a:pt x="154" y="38"/>
                    <a:pt x="157" y="33"/>
                    <a:pt x="157" y="27"/>
                  </a:cubicBezTo>
                  <a:cubicBezTo>
                    <a:pt x="157" y="17"/>
                    <a:pt x="148" y="8"/>
                    <a:pt x="137" y="8"/>
                  </a:cubicBezTo>
                  <a:cubicBezTo>
                    <a:pt x="137" y="8"/>
                    <a:pt x="137" y="8"/>
                    <a:pt x="136" y="8"/>
                  </a:cubicBezTo>
                  <a:cubicBezTo>
                    <a:pt x="131" y="3"/>
                    <a:pt x="123" y="0"/>
                    <a:pt x="115" y="0"/>
                  </a:cubicBezTo>
                  <a:cubicBezTo>
                    <a:pt x="98" y="0"/>
                    <a:pt x="84" y="12"/>
                    <a:pt x="84" y="26"/>
                  </a:cubicBezTo>
                  <a:cubicBezTo>
                    <a:pt x="84" y="32"/>
                    <a:pt x="87" y="37"/>
                    <a:pt x="90" y="41"/>
                  </a:cubicBezTo>
                  <a:cubicBezTo>
                    <a:pt x="88" y="42"/>
                    <a:pt x="86" y="44"/>
                    <a:pt x="86" y="46"/>
                  </a:cubicBezTo>
                  <a:cubicBezTo>
                    <a:pt x="86" y="57"/>
                    <a:pt x="86" y="57"/>
                    <a:pt x="86" y="57"/>
                  </a:cubicBezTo>
                  <a:cubicBezTo>
                    <a:pt x="86" y="59"/>
                    <a:pt x="89" y="61"/>
                    <a:pt x="91" y="61"/>
                  </a:cubicBezTo>
                  <a:cubicBezTo>
                    <a:pt x="91" y="73"/>
                    <a:pt x="91" y="73"/>
                    <a:pt x="91" y="73"/>
                  </a:cubicBezTo>
                  <a:cubicBezTo>
                    <a:pt x="91" y="80"/>
                    <a:pt x="97" y="86"/>
                    <a:pt x="103" y="87"/>
                  </a:cubicBezTo>
                  <a:cubicBezTo>
                    <a:pt x="103" y="95"/>
                    <a:pt x="103" y="95"/>
                    <a:pt x="103" y="95"/>
                  </a:cubicBezTo>
                  <a:cubicBezTo>
                    <a:pt x="51" y="99"/>
                    <a:pt x="51" y="99"/>
                    <a:pt x="51" y="99"/>
                  </a:cubicBezTo>
                  <a:cubicBezTo>
                    <a:pt x="51" y="101"/>
                    <a:pt x="51" y="101"/>
                    <a:pt x="51" y="101"/>
                  </a:cubicBezTo>
                  <a:cubicBezTo>
                    <a:pt x="24" y="161"/>
                    <a:pt x="7" y="221"/>
                    <a:pt x="0" y="287"/>
                  </a:cubicBezTo>
                  <a:cubicBezTo>
                    <a:pt x="4" y="287"/>
                    <a:pt x="4" y="287"/>
                    <a:pt x="4" y="287"/>
                  </a:cubicBezTo>
                  <a:cubicBezTo>
                    <a:pt x="4" y="300"/>
                    <a:pt x="4" y="300"/>
                    <a:pt x="4" y="300"/>
                  </a:cubicBezTo>
                  <a:cubicBezTo>
                    <a:pt x="4" y="306"/>
                    <a:pt x="9" y="311"/>
                    <a:pt x="15" y="311"/>
                  </a:cubicBezTo>
                  <a:cubicBezTo>
                    <a:pt x="21" y="311"/>
                    <a:pt x="26" y="306"/>
                    <a:pt x="26" y="300"/>
                  </a:cubicBezTo>
                  <a:cubicBezTo>
                    <a:pt x="26" y="287"/>
                    <a:pt x="26" y="287"/>
                    <a:pt x="26" y="287"/>
                  </a:cubicBezTo>
                  <a:cubicBezTo>
                    <a:pt x="30" y="287"/>
                    <a:pt x="30" y="287"/>
                    <a:pt x="30" y="287"/>
                  </a:cubicBezTo>
                  <a:cubicBezTo>
                    <a:pt x="34" y="251"/>
                    <a:pt x="41" y="216"/>
                    <a:pt x="51" y="183"/>
                  </a:cubicBezTo>
                  <a:cubicBezTo>
                    <a:pt x="51" y="330"/>
                    <a:pt x="51" y="330"/>
                    <a:pt x="51" y="330"/>
                  </a:cubicBezTo>
                  <a:cubicBezTo>
                    <a:pt x="70" y="330"/>
                    <a:pt x="70" y="330"/>
                    <a:pt x="70" y="330"/>
                  </a:cubicBezTo>
                  <a:cubicBezTo>
                    <a:pt x="76" y="507"/>
                    <a:pt x="76" y="507"/>
                    <a:pt x="76" y="507"/>
                  </a:cubicBezTo>
                  <a:cubicBezTo>
                    <a:pt x="82" y="507"/>
                    <a:pt x="82" y="507"/>
                    <a:pt x="82" y="507"/>
                  </a:cubicBezTo>
                  <a:cubicBezTo>
                    <a:pt x="77" y="511"/>
                    <a:pt x="73" y="518"/>
                    <a:pt x="73" y="525"/>
                  </a:cubicBezTo>
                  <a:cubicBezTo>
                    <a:pt x="116" y="525"/>
                    <a:pt x="116" y="525"/>
                    <a:pt x="116" y="525"/>
                  </a:cubicBezTo>
                  <a:cubicBezTo>
                    <a:pt x="116" y="518"/>
                    <a:pt x="112" y="511"/>
                    <a:pt x="106" y="507"/>
                  </a:cubicBezTo>
                  <a:cubicBezTo>
                    <a:pt x="113" y="507"/>
                    <a:pt x="113" y="507"/>
                    <a:pt x="113" y="507"/>
                  </a:cubicBezTo>
                  <a:cubicBezTo>
                    <a:pt x="119" y="330"/>
                    <a:pt x="119" y="330"/>
                    <a:pt x="119" y="330"/>
                  </a:cubicBezTo>
                  <a:cubicBezTo>
                    <a:pt x="122" y="330"/>
                    <a:pt x="122" y="330"/>
                    <a:pt x="122" y="330"/>
                  </a:cubicBezTo>
                  <a:cubicBezTo>
                    <a:pt x="128" y="507"/>
                    <a:pt x="128" y="507"/>
                    <a:pt x="128" y="507"/>
                  </a:cubicBezTo>
                  <a:cubicBezTo>
                    <a:pt x="134" y="507"/>
                    <a:pt x="134" y="507"/>
                    <a:pt x="134" y="507"/>
                  </a:cubicBezTo>
                  <a:cubicBezTo>
                    <a:pt x="129" y="511"/>
                    <a:pt x="125" y="518"/>
                    <a:pt x="125" y="525"/>
                  </a:cubicBezTo>
                  <a:cubicBezTo>
                    <a:pt x="168" y="525"/>
                    <a:pt x="168" y="525"/>
                    <a:pt x="168" y="525"/>
                  </a:cubicBezTo>
                  <a:cubicBezTo>
                    <a:pt x="168" y="518"/>
                    <a:pt x="164" y="511"/>
                    <a:pt x="159" y="507"/>
                  </a:cubicBezTo>
                  <a:cubicBezTo>
                    <a:pt x="165" y="507"/>
                    <a:pt x="165" y="507"/>
                    <a:pt x="165" y="507"/>
                  </a:cubicBezTo>
                  <a:cubicBezTo>
                    <a:pt x="171" y="330"/>
                    <a:pt x="171" y="330"/>
                    <a:pt x="171" y="330"/>
                  </a:cubicBezTo>
                  <a:cubicBezTo>
                    <a:pt x="189" y="330"/>
                    <a:pt x="189" y="330"/>
                    <a:pt x="189" y="330"/>
                  </a:cubicBezTo>
                  <a:cubicBezTo>
                    <a:pt x="189" y="180"/>
                    <a:pt x="189" y="180"/>
                    <a:pt x="189" y="180"/>
                  </a:cubicBezTo>
                  <a:cubicBezTo>
                    <a:pt x="200" y="214"/>
                    <a:pt x="208" y="249"/>
                    <a:pt x="212" y="287"/>
                  </a:cubicBezTo>
                  <a:cubicBezTo>
                    <a:pt x="216" y="287"/>
                    <a:pt x="216" y="287"/>
                    <a:pt x="216" y="287"/>
                  </a:cubicBezTo>
                  <a:cubicBezTo>
                    <a:pt x="216" y="300"/>
                    <a:pt x="216" y="300"/>
                    <a:pt x="216" y="300"/>
                  </a:cubicBezTo>
                  <a:cubicBezTo>
                    <a:pt x="216" y="306"/>
                    <a:pt x="221" y="311"/>
                    <a:pt x="227" y="311"/>
                  </a:cubicBezTo>
                  <a:cubicBezTo>
                    <a:pt x="233" y="311"/>
                    <a:pt x="238" y="306"/>
                    <a:pt x="238" y="300"/>
                  </a:cubicBezTo>
                  <a:cubicBezTo>
                    <a:pt x="238" y="287"/>
                    <a:pt x="238" y="287"/>
                    <a:pt x="238" y="287"/>
                  </a:cubicBezTo>
                  <a:cubicBezTo>
                    <a:pt x="242" y="287"/>
                    <a:pt x="242" y="287"/>
                    <a:pt x="242" y="287"/>
                  </a:cubicBezTo>
                  <a:cubicBezTo>
                    <a:pt x="235" y="220"/>
                    <a:pt x="218" y="159"/>
                    <a:pt x="190" y="99"/>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
            <p:cNvSpPr>
              <a:spLocks/>
            </p:cNvSpPr>
            <p:nvPr userDrawn="1"/>
          </p:nvSpPr>
          <p:spPr bwMode="auto">
            <a:xfrm>
              <a:off x="9289029" y="3579943"/>
              <a:ext cx="372062" cy="311140"/>
            </a:xfrm>
            <a:custGeom>
              <a:avLst/>
              <a:gdLst>
                <a:gd name="T0" fmla="*/ 8 w 80"/>
                <a:gd name="T1" fmla="*/ 59 h 67"/>
                <a:gd name="T2" fmla="*/ 8 w 80"/>
                <a:gd name="T3" fmla="*/ 57 h 67"/>
                <a:gd name="T4" fmla="*/ 8 w 80"/>
                <a:gd name="T5" fmla="*/ 56 h 67"/>
                <a:gd name="T6" fmla="*/ 8 w 80"/>
                <a:gd name="T7" fmla="*/ 55 h 67"/>
                <a:gd name="T8" fmla="*/ 8 w 80"/>
                <a:gd name="T9" fmla="*/ 54 h 67"/>
                <a:gd name="T10" fmla="*/ 8 w 80"/>
                <a:gd name="T11" fmla="*/ 52 h 67"/>
                <a:gd name="T12" fmla="*/ 9 w 80"/>
                <a:gd name="T13" fmla="*/ 52 h 67"/>
                <a:gd name="T14" fmla="*/ 9 w 80"/>
                <a:gd name="T15" fmla="*/ 50 h 67"/>
                <a:gd name="T16" fmla="*/ 9 w 80"/>
                <a:gd name="T17" fmla="*/ 50 h 67"/>
                <a:gd name="T18" fmla="*/ 10 w 80"/>
                <a:gd name="T19" fmla="*/ 48 h 67"/>
                <a:gd name="T20" fmla="*/ 10 w 80"/>
                <a:gd name="T21" fmla="*/ 48 h 67"/>
                <a:gd name="T22" fmla="*/ 13 w 80"/>
                <a:gd name="T23" fmla="*/ 42 h 67"/>
                <a:gd name="T24" fmla="*/ 33 w 80"/>
                <a:gd name="T25" fmla="*/ 47 h 67"/>
                <a:gd name="T26" fmla="*/ 52 w 80"/>
                <a:gd name="T27" fmla="*/ 43 h 67"/>
                <a:gd name="T28" fmla="*/ 63 w 80"/>
                <a:gd name="T29" fmla="*/ 47 h 67"/>
                <a:gd name="T30" fmla="*/ 69 w 80"/>
                <a:gd name="T31" fmla="*/ 46 h 67"/>
                <a:gd name="T32" fmla="*/ 69 w 80"/>
                <a:gd name="T33" fmla="*/ 46 h 67"/>
                <a:gd name="T34" fmla="*/ 69 w 80"/>
                <a:gd name="T35" fmla="*/ 46 h 67"/>
                <a:gd name="T36" fmla="*/ 69 w 80"/>
                <a:gd name="T37" fmla="*/ 47 h 67"/>
                <a:gd name="T38" fmla="*/ 69 w 80"/>
                <a:gd name="T39" fmla="*/ 47 h 67"/>
                <a:gd name="T40" fmla="*/ 70 w 80"/>
                <a:gd name="T41" fmla="*/ 49 h 67"/>
                <a:gd name="T42" fmla="*/ 70 w 80"/>
                <a:gd name="T43" fmla="*/ 49 h 67"/>
                <a:gd name="T44" fmla="*/ 71 w 80"/>
                <a:gd name="T45" fmla="*/ 51 h 67"/>
                <a:gd name="T46" fmla="*/ 71 w 80"/>
                <a:gd name="T47" fmla="*/ 52 h 67"/>
                <a:gd name="T48" fmla="*/ 71 w 80"/>
                <a:gd name="T49" fmla="*/ 53 h 67"/>
                <a:gd name="T50" fmla="*/ 71 w 80"/>
                <a:gd name="T51" fmla="*/ 54 h 67"/>
                <a:gd name="T52" fmla="*/ 71 w 80"/>
                <a:gd name="T53" fmla="*/ 55 h 67"/>
                <a:gd name="T54" fmla="*/ 71 w 80"/>
                <a:gd name="T55" fmla="*/ 56 h 67"/>
                <a:gd name="T56" fmla="*/ 71 w 80"/>
                <a:gd name="T57" fmla="*/ 57 h 67"/>
                <a:gd name="T58" fmla="*/ 71 w 80"/>
                <a:gd name="T59" fmla="*/ 59 h 67"/>
                <a:gd name="T60" fmla="*/ 71 w 80"/>
                <a:gd name="T61" fmla="*/ 66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0 h 67"/>
                <a:gd name="T74" fmla="*/ 7 w 80"/>
                <a:gd name="T75" fmla="*/ 66 h 67"/>
                <a:gd name="T76" fmla="*/ 8 w 80"/>
                <a:gd name="T77" fmla="*/ 66 h 67"/>
                <a:gd name="T78" fmla="*/ 8 w 80"/>
                <a:gd name="T7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59"/>
                  </a:moveTo>
                  <a:cubicBezTo>
                    <a:pt x="8" y="59"/>
                    <a:pt x="8" y="58"/>
                    <a:pt x="8" y="57"/>
                  </a:cubicBezTo>
                  <a:cubicBezTo>
                    <a:pt x="8" y="57"/>
                    <a:pt x="8" y="57"/>
                    <a:pt x="8" y="56"/>
                  </a:cubicBezTo>
                  <a:cubicBezTo>
                    <a:pt x="8" y="56"/>
                    <a:pt x="8" y="55"/>
                    <a:pt x="8" y="55"/>
                  </a:cubicBezTo>
                  <a:cubicBezTo>
                    <a:pt x="8" y="54"/>
                    <a:pt x="8" y="54"/>
                    <a:pt x="8" y="54"/>
                  </a:cubicBezTo>
                  <a:cubicBezTo>
                    <a:pt x="8" y="53"/>
                    <a:pt x="8" y="53"/>
                    <a:pt x="8" y="52"/>
                  </a:cubicBezTo>
                  <a:cubicBezTo>
                    <a:pt x="8" y="52"/>
                    <a:pt x="8" y="52"/>
                    <a:pt x="9" y="52"/>
                  </a:cubicBezTo>
                  <a:cubicBezTo>
                    <a:pt x="9" y="51"/>
                    <a:pt x="9" y="51"/>
                    <a:pt x="9" y="50"/>
                  </a:cubicBezTo>
                  <a:cubicBezTo>
                    <a:pt x="9" y="50"/>
                    <a:pt x="9" y="50"/>
                    <a:pt x="9" y="50"/>
                  </a:cubicBezTo>
                  <a:cubicBezTo>
                    <a:pt x="9" y="49"/>
                    <a:pt x="9" y="48"/>
                    <a:pt x="10" y="48"/>
                  </a:cubicBezTo>
                  <a:cubicBezTo>
                    <a:pt x="10" y="48"/>
                    <a:pt x="10" y="48"/>
                    <a:pt x="10" y="48"/>
                  </a:cubicBezTo>
                  <a:cubicBezTo>
                    <a:pt x="10" y="46"/>
                    <a:pt x="11" y="44"/>
                    <a:pt x="13" y="42"/>
                  </a:cubicBezTo>
                  <a:cubicBezTo>
                    <a:pt x="17" y="45"/>
                    <a:pt x="25" y="47"/>
                    <a:pt x="33" y="47"/>
                  </a:cubicBezTo>
                  <a:cubicBezTo>
                    <a:pt x="41" y="47"/>
                    <a:pt x="47" y="45"/>
                    <a:pt x="52" y="43"/>
                  </a:cubicBezTo>
                  <a:cubicBezTo>
                    <a:pt x="54" y="45"/>
                    <a:pt x="58" y="47"/>
                    <a:pt x="63" y="47"/>
                  </a:cubicBezTo>
                  <a:cubicBezTo>
                    <a:pt x="65" y="47"/>
                    <a:pt x="67" y="46"/>
                    <a:pt x="69" y="46"/>
                  </a:cubicBezTo>
                  <a:cubicBezTo>
                    <a:pt x="69" y="46"/>
                    <a:pt x="69" y="46"/>
                    <a:pt x="69" y="46"/>
                  </a:cubicBezTo>
                  <a:cubicBezTo>
                    <a:pt x="69" y="46"/>
                    <a:pt x="69" y="46"/>
                    <a:pt x="69" y="46"/>
                  </a:cubicBezTo>
                  <a:cubicBezTo>
                    <a:pt x="69" y="46"/>
                    <a:pt x="69" y="47"/>
                    <a:pt x="69" y="47"/>
                  </a:cubicBezTo>
                  <a:cubicBezTo>
                    <a:pt x="69" y="47"/>
                    <a:pt x="69" y="47"/>
                    <a:pt x="69" y="47"/>
                  </a:cubicBezTo>
                  <a:cubicBezTo>
                    <a:pt x="69" y="48"/>
                    <a:pt x="70" y="48"/>
                    <a:pt x="70" y="49"/>
                  </a:cubicBezTo>
                  <a:cubicBezTo>
                    <a:pt x="70" y="49"/>
                    <a:pt x="70" y="49"/>
                    <a:pt x="70" y="49"/>
                  </a:cubicBezTo>
                  <a:cubicBezTo>
                    <a:pt x="70" y="50"/>
                    <a:pt x="70" y="51"/>
                    <a:pt x="71" y="51"/>
                  </a:cubicBezTo>
                  <a:cubicBezTo>
                    <a:pt x="71" y="52"/>
                    <a:pt x="71" y="52"/>
                    <a:pt x="71" y="52"/>
                  </a:cubicBezTo>
                  <a:cubicBezTo>
                    <a:pt x="71" y="52"/>
                    <a:pt x="71" y="53"/>
                    <a:pt x="71" y="53"/>
                  </a:cubicBezTo>
                  <a:cubicBezTo>
                    <a:pt x="71" y="53"/>
                    <a:pt x="71" y="54"/>
                    <a:pt x="71" y="54"/>
                  </a:cubicBezTo>
                  <a:cubicBezTo>
                    <a:pt x="71" y="55"/>
                    <a:pt x="71" y="55"/>
                    <a:pt x="71" y="55"/>
                  </a:cubicBezTo>
                  <a:cubicBezTo>
                    <a:pt x="71" y="56"/>
                    <a:pt x="71" y="56"/>
                    <a:pt x="71" y="56"/>
                  </a:cubicBezTo>
                  <a:cubicBezTo>
                    <a:pt x="71" y="57"/>
                    <a:pt x="71" y="57"/>
                    <a:pt x="71" y="57"/>
                  </a:cubicBezTo>
                  <a:cubicBezTo>
                    <a:pt x="71" y="58"/>
                    <a:pt x="71" y="59"/>
                    <a:pt x="71" y="59"/>
                  </a:cubicBezTo>
                  <a:cubicBezTo>
                    <a:pt x="71" y="66"/>
                    <a:pt x="71" y="66"/>
                    <a:pt x="71" y="66"/>
                  </a:cubicBezTo>
                  <a:cubicBezTo>
                    <a:pt x="72" y="66"/>
                    <a:pt x="73" y="67"/>
                    <a:pt x="73" y="67"/>
                  </a:cubicBezTo>
                  <a:cubicBezTo>
                    <a:pt x="78" y="61"/>
                    <a:pt x="80" y="52"/>
                    <a:pt x="80" y="43"/>
                  </a:cubicBezTo>
                  <a:cubicBezTo>
                    <a:pt x="80" y="25"/>
                    <a:pt x="71" y="10"/>
                    <a:pt x="58" y="10"/>
                  </a:cubicBezTo>
                  <a:cubicBezTo>
                    <a:pt x="58" y="10"/>
                    <a:pt x="58" y="10"/>
                    <a:pt x="58" y="10"/>
                  </a:cubicBezTo>
                  <a:cubicBezTo>
                    <a:pt x="52" y="2"/>
                    <a:pt x="43" y="0"/>
                    <a:pt x="34" y="0"/>
                  </a:cubicBezTo>
                  <a:cubicBezTo>
                    <a:pt x="15" y="0"/>
                    <a:pt x="0" y="17"/>
                    <a:pt x="0" y="40"/>
                  </a:cubicBezTo>
                  <a:cubicBezTo>
                    <a:pt x="0" y="50"/>
                    <a:pt x="2" y="59"/>
                    <a:pt x="7" y="66"/>
                  </a:cubicBezTo>
                  <a:cubicBezTo>
                    <a:pt x="7" y="66"/>
                    <a:pt x="7" y="66"/>
                    <a:pt x="8" y="66"/>
                  </a:cubicBezTo>
                  <a:lnTo>
                    <a:pt x="8" y="5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
            <p:cNvSpPr>
              <a:spLocks/>
            </p:cNvSpPr>
            <p:nvPr userDrawn="1"/>
          </p:nvSpPr>
          <p:spPr bwMode="auto">
            <a:xfrm>
              <a:off x="9380413" y="3943302"/>
              <a:ext cx="191471" cy="200174"/>
            </a:xfrm>
            <a:custGeom>
              <a:avLst/>
              <a:gdLst>
                <a:gd name="T0" fmla="*/ 88 w 88"/>
                <a:gd name="T1" fmla="*/ 71 h 92"/>
                <a:gd name="T2" fmla="*/ 43 w 88"/>
                <a:gd name="T3" fmla="*/ 92 h 92"/>
                <a:gd name="T4" fmla="*/ 0 w 88"/>
                <a:gd name="T5" fmla="*/ 71 h 92"/>
                <a:gd name="T6" fmla="*/ 0 w 88"/>
                <a:gd name="T7" fmla="*/ 0 h 92"/>
                <a:gd name="T8" fmla="*/ 88 w 88"/>
                <a:gd name="T9" fmla="*/ 0 h 92"/>
                <a:gd name="T10" fmla="*/ 88 w 88"/>
                <a:gd name="T11" fmla="*/ 71 h 92"/>
              </a:gdLst>
              <a:ahLst/>
              <a:cxnLst>
                <a:cxn ang="0">
                  <a:pos x="T0" y="T1"/>
                </a:cxn>
                <a:cxn ang="0">
                  <a:pos x="T2" y="T3"/>
                </a:cxn>
                <a:cxn ang="0">
                  <a:pos x="T4" y="T5"/>
                </a:cxn>
                <a:cxn ang="0">
                  <a:pos x="T6" y="T7"/>
                </a:cxn>
                <a:cxn ang="0">
                  <a:pos x="T8" y="T9"/>
                </a:cxn>
                <a:cxn ang="0">
                  <a:pos x="T10" y="T11"/>
                </a:cxn>
              </a:cxnLst>
              <a:rect l="0" t="0" r="r" b="b"/>
              <a:pathLst>
                <a:path w="88" h="92">
                  <a:moveTo>
                    <a:pt x="88" y="71"/>
                  </a:moveTo>
                  <a:lnTo>
                    <a:pt x="43" y="92"/>
                  </a:lnTo>
                  <a:lnTo>
                    <a:pt x="0" y="71"/>
                  </a:lnTo>
                  <a:lnTo>
                    <a:pt x="0" y="0"/>
                  </a:lnTo>
                  <a:lnTo>
                    <a:pt x="88" y="0"/>
                  </a:lnTo>
                  <a:lnTo>
                    <a:pt x="88" y="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0"/>
            <p:cNvSpPr>
              <a:spLocks/>
            </p:cNvSpPr>
            <p:nvPr userDrawn="1"/>
          </p:nvSpPr>
          <p:spPr bwMode="auto">
            <a:xfrm>
              <a:off x="9386940" y="4143476"/>
              <a:ext cx="176240" cy="889903"/>
            </a:xfrm>
            <a:custGeom>
              <a:avLst/>
              <a:gdLst>
                <a:gd name="T0" fmla="*/ 49 w 81"/>
                <a:gd name="T1" fmla="*/ 45 h 409"/>
                <a:gd name="T2" fmla="*/ 74 w 81"/>
                <a:gd name="T3" fmla="*/ 26 h 409"/>
                <a:gd name="T4" fmla="*/ 40 w 81"/>
                <a:gd name="T5" fmla="*/ 0 h 409"/>
                <a:gd name="T6" fmla="*/ 8 w 81"/>
                <a:gd name="T7" fmla="*/ 26 h 409"/>
                <a:gd name="T8" fmla="*/ 32 w 81"/>
                <a:gd name="T9" fmla="*/ 45 h 409"/>
                <a:gd name="T10" fmla="*/ 0 w 81"/>
                <a:gd name="T11" fmla="*/ 377 h 409"/>
                <a:gd name="T12" fmla="*/ 40 w 81"/>
                <a:gd name="T13" fmla="*/ 409 h 409"/>
                <a:gd name="T14" fmla="*/ 81 w 81"/>
                <a:gd name="T15" fmla="*/ 377 h 409"/>
                <a:gd name="T16" fmla="*/ 49 w 81"/>
                <a:gd name="T17" fmla="*/ 4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409">
                  <a:moveTo>
                    <a:pt x="49" y="45"/>
                  </a:moveTo>
                  <a:lnTo>
                    <a:pt x="74" y="26"/>
                  </a:lnTo>
                  <a:lnTo>
                    <a:pt x="40" y="0"/>
                  </a:lnTo>
                  <a:lnTo>
                    <a:pt x="8" y="26"/>
                  </a:lnTo>
                  <a:lnTo>
                    <a:pt x="32" y="45"/>
                  </a:lnTo>
                  <a:lnTo>
                    <a:pt x="0" y="377"/>
                  </a:lnTo>
                  <a:lnTo>
                    <a:pt x="40" y="409"/>
                  </a:lnTo>
                  <a:lnTo>
                    <a:pt x="81" y="377"/>
                  </a:lnTo>
                  <a:lnTo>
                    <a:pt x="49" y="4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
            <p:cNvSpPr>
              <a:spLocks/>
            </p:cNvSpPr>
            <p:nvPr userDrawn="1"/>
          </p:nvSpPr>
          <p:spPr bwMode="auto">
            <a:xfrm>
              <a:off x="8799474" y="4119542"/>
              <a:ext cx="456918" cy="1053088"/>
            </a:xfrm>
            <a:custGeom>
              <a:avLst/>
              <a:gdLst>
                <a:gd name="T0" fmla="*/ 98 w 98"/>
                <a:gd name="T1" fmla="*/ 9 h 226"/>
                <a:gd name="T2" fmla="*/ 63 w 98"/>
                <a:gd name="T3" fmla="*/ 0 h 226"/>
                <a:gd name="T4" fmla="*/ 0 w 98"/>
                <a:gd name="T5" fmla="*/ 226 h 226"/>
                <a:gd name="T6" fmla="*/ 36 w 98"/>
                <a:gd name="T7" fmla="*/ 226 h 226"/>
                <a:gd name="T8" fmla="*/ 98 w 98"/>
                <a:gd name="T9" fmla="*/ 9 h 226"/>
              </a:gdLst>
              <a:ahLst/>
              <a:cxnLst>
                <a:cxn ang="0">
                  <a:pos x="T0" y="T1"/>
                </a:cxn>
                <a:cxn ang="0">
                  <a:pos x="T2" y="T3"/>
                </a:cxn>
                <a:cxn ang="0">
                  <a:pos x="T4" y="T5"/>
                </a:cxn>
                <a:cxn ang="0">
                  <a:pos x="T6" y="T7"/>
                </a:cxn>
                <a:cxn ang="0">
                  <a:pos x="T8" y="T9"/>
                </a:cxn>
              </a:cxnLst>
              <a:rect l="0" t="0" r="r" b="b"/>
              <a:pathLst>
                <a:path w="98" h="226">
                  <a:moveTo>
                    <a:pt x="98" y="9"/>
                  </a:moveTo>
                  <a:cubicBezTo>
                    <a:pt x="86" y="6"/>
                    <a:pt x="75" y="3"/>
                    <a:pt x="63" y="0"/>
                  </a:cubicBezTo>
                  <a:cubicBezTo>
                    <a:pt x="29" y="73"/>
                    <a:pt x="8" y="146"/>
                    <a:pt x="0" y="226"/>
                  </a:cubicBezTo>
                  <a:cubicBezTo>
                    <a:pt x="36" y="226"/>
                    <a:pt x="36" y="226"/>
                    <a:pt x="36" y="226"/>
                  </a:cubicBezTo>
                  <a:cubicBezTo>
                    <a:pt x="44" y="149"/>
                    <a:pt x="65" y="79"/>
                    <a:pt x="98"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
            <p:cNvSpPr>
              <a:spLocks/>
            </p:cNvSpPr>
            <p:nvPr userDrawn="1"/>
          </p:nvSpPr>
          <p:spPr bwMode="auto">
            <a:xfrm>
              <a:off x="9702431" y="4119542"/>
              <a:ext cx="450391" cy="1053088"/>
            </a:xfrm>
            <a:custGeom>
              <a:avLst/>
              <a:gdLst>
                <a:gd name="T0" fmla="*/ 0 w 97"/>
                <a:gd name="T1" fmla="*/ 9 h 226"/>
                <a:gd name="T2" fmla="*/ 34 w 97"/>
                <a:gd name="T3" fmla="*/ 0 h 226"/>
                <a:gd name="T4" fmla="*/ 97 w 97"/>
                <a:gd name="T5" fmla="*/ 226 h 226"/>
                <a:gd name="T6" fmla="*/ 62 w 97"/>
                <a:gd name="T7" fmla="*/ 226 h 226"/>
                <a:gd name="T8" fmla="*/ 0 w 97"/>
                <a:gd name="T9" fmla="*/ 9 h 226"/>
              </a:gdLst>
              <a:ahLst/>
              <a:cxnLst>
                <a:cxn ang="0">
                  <a:pos x="T0" y="T1"/>
                </a:cxn>
                <a:cxn ang="0">
                  <a:pos x="T2" y="T3"/>
                </a:cxn>
                <a:cxn ang="0">
                  <a:pos x="T4" y="T5"/>
                </a:cxn>
                <a:cxn ang="0">
                  <a:pos x="T6" y="T7"/>
                </a:cxn>
                <a:cxn ang="0">
                  <a:pos x="T8" y="T9"/>
                </a:cxn>
              </a:cxnLst>
              <a:rect l="0" t="0" r="r" b="b"/>
              <a:pathLst>
                <a:path w="97" h="226">
                  <a:moveTo>
                    <a:pt x="0" y="9"/>
                  </a:moveTo>
                  <a:cubicBezTo>
                    <a:pt x="11" y="6"/>
                    <a:pt x="23" y="3"/>
                    <a:pt x="34" y="0"/>
                  </a:cubicBezTo>
                  <a:cubicBezTo>
                    <a:pt x="68" y="73"/>
                    <a:pt x="89" y="146"/>
                    <a:pt x="97" y="226"/>
                  </a:cubicBezTo>
                  <a:cubicBezTo>
                    <a:pt x="62" y="226"/>
                    <a:pt x="62" y="226"/>
                    <a:pt x="62" y="226"/>
                  </a:cubicBezTo>
                  <a:cubicBezTo>
                    <a:pt x="53" y="149"/>
                    <a:pt x="32" y="79"/>
                    <a:pt x="0"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3"/>
            <p:cNvSpPr>
              <a:spLocks/>
            </p:cNvSpPr>
            <p:nvPr userDrawn="1"/>
          </p:nvSpPr>
          <p:spPr bwMode="auto">
            <a:xfrm>
              <a:off x="9191118" y="5420672"/>
              <a:ext cx="278503" cy="992166"/>
            </a:xfrm>
            <a:custGeom>
              <a:avLst/>
              <a:gdLst>
                <a:gd name="T0" fmla="*/ 111 w 128"/>
                <a:gd name="T1" fmla="*/ 456 h 456"/>
                <a:gd name="T2" fmla="*/ 17 w 128"/>
                <a:gd name="T3" fmla="*/ 456 h 456"/>
                <a:gd name="T4" fmla="*/ 0 w 128"/>
                <a:gd name="T5" fmla="*/ 0 h 456"/>
                <a:gd name="T6" fmla="*/ 128 w 128"/>
                <a:gd name="T7" fmla="*/ 0 h 456"/>
                <a:gd name="T8" fmla="*/ 111 w 128"/>
                <a:gd name="T9" fmla="*/ 456 h 456"/>
              </a:gdLst>
              <a:ahLst/>
              <a:cxnLst>
                <a:cxn ang="0">
                  <a:pos x="T0" y="T1"/>
                </a:cxn>
                <a:cxn ang="0">
                  <a:pos x="T2" y="T3"/>
                </a:cxn>
                <a:cxn ang="0">
                  <a:pos x="T4" y="T5"/>
                </a:cxn>
                <a:cxn ang="0">
                  <a:pos x="T6" y="T7"/>
                </a:cxn>
                <a:cxn ang="0">
                  <a:pos x="T8" y="T9"/>
                </a:cxn>
              </a:cxnLst>
              <a:rect l="0" t="0" r="r" b="b"/>
              <a:pathLst>
                <a:path w="128" h="456">
                  <a:moveTo>
                    <a:pt x="111" y="456"/>
                  </a:moveTo>
                  <a:lnTo>
                    <a:pt x="17" y="456"/>
                  </a:lnTo>
                  <a:lnTo>
                    <a:pt x="0" y="0"/>
                  </a:lnTo>
                  <a:lnTo>
                    <a:pt x="128" y="0"/>
                  </a:lnTo>
                  <a:lnTo>
                    <a:pt x="111" y="45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4"/>
            <p:cNvSpPr>
              <a:spLocks/>
            </p:cNvSpPr>
            <p:nvPr userDrawn="1"/>
          </p:nvSpPr>
          <p:spPr bwMode="auto">
            <a:xfrm>
              <a:off x="9482675" y="5420672"/>
              <a:ext cx="274151" cy="992166"/>
            </a:xfrm>
            <a:custGeom>
              <a:avLst/>
              <a:gdLst>
                <a:gd name="T0" fmla="*/ 109 w 126"/>
                <a:gd name="T1" fmla="*/ 456 h 456"/>
                <a:gd name="T2" fmla="*/ 17 w 126"/>
                <a:gd name="T3" fmla="*/ 456 h 456"/>
                <a:gd name="T4" fmla="*/ 0 w 126"/>
                <a:gd name="T5" fmla="*/ 0 h 456"/>
                <a:gd name="T6" fmla="*/ 126 w 126"/>
                <a:gd name="T7" fmla="*/ 0 h 456"/>
                <a:gd name="T8" fmla="*/ 109 w 126"/>
                <a:gd name="T9" fmla="*/ 456 h 456"/>
              </a:gdLst>
              <a:ahLst/>
              <a:cxnLst>
                <a:cxn ang="0">
                  <a:pos x="T0" y="T1"/>
                </a:cxn>
                <a:cxn ang="0">
                  <a:pos x="T2" y="T3"/>
                </a:cxn>
                <a:cxn ang="0">
                  <a:pos x="T4" y="T5"/>
                </a:cxn>
                <a:cxn ang="0">
                  <a:pos x="T6" y="T7"/>
                </a:cxn>
                <a:cxn ang="0">
                  <a:pos x="T8" y="T9"/>
                </a:cxn>
              </a:cxnLst>
              <a:rect l="0" t="0" r="r" b="b"/>
              <a:pathLst>
                <a:path w="126" h="456">
                  <a:moveTo>
                    <a:pt x="109" y="456"/>
                  </a:moveTo>
                  <a:lnTo>
                    <a:pt x="17" y="456"/>
                  </a:lnTo>
                  <a:lnTo>
                    <a:pt x="0" y="0"/>
                  </a:lnTo>
                  <a:lnTo>
                    <a:pt x="126" y="0"/>
                  </a:lnTo>
                  <a:lnTo>
                    <a:pt x="109" y="45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5"/>
            <p:cNvSpPr>
              <a:spLocks/>
            </p:cNvSpPr>
            <p:nvPr userDrawn="1"/>
          </p:nvSpPr>
          <p:spPr bwMode="auto">
            <a:xfrm>
              <a:off x="9208524" y="6388903"/>
              <a:ext cx="237162" cy="121845"/>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2" y="0"/>
                    <a:pt x="0" y="12"/>
                    <a:pt x="0" y="26"/>
                  </a:cubicBezTo>
                  <a:cubicBezTo>
                    <a:pt x="51" y="26"/>
                    <a:pt x="51" y="26"/>
                    <a:pt x="51" y="26"/>
                  </a:cubicBezTo>
                  <a:cubicBezTo>
                    <a:pt x="51" y="12"/>
                    <a:pt x="40" y="0"/>
                    <a:pt x="2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6"/>
            <p:cNvSpPr>
              <a:spLocks/>
            </p:cNvSpPr>
            <p:nvPr userDrawn="1"/>
          </p:nvSpPr>
          <p:spPr bwMode="auto">
            <a:xfrm>
              <a:off x="9502258" y="6388903"/>
              <a:ext cx="237162" cy="121845"/>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40" y="0"/>
                    <a:pt x="2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
            <p:cNvSpPr>
              <a:spLocks/>
            </p:cNvSpPr>
            <p:nvPr userDrawn="1"/>
          </p:nvSpPr>
          <p:spPr bwMode="auto">
            <a:xfrm>
              <a:off x="8823407" y="5172630"/>
              <a:ext cx="119669" cy="134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8"/>
            <p:cNvSpPr>
              <a:spLocks/>
            </p:cNvSpPr>
            <p:nvPr userDrawn="1"/>
          </p:nvSpPr>
          <p:spPr bwMode="auto">
            <a:xfrm>
              <a:off x="10009219" y="5172630"/>
              <a:ext cx="119669" cy="134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9"/>
            <p:cNvSpPr>
              <a:spLocks/>
            </p:cNvSpPr>
            <p:nvPr userDrawn="1"/>
          </p:nvSpPr>
          <p:spPr bwMode="auto">
            <a:xfrm>
              <a:off x="9088855" y="4097784"/>
              <a:ext cx="772410" cy="1322888"/>
            </a:xfrm>
            <a:custGeom>
              <a:avLst/>
              <a:gdLst>
                <a:gd name="T0" fmla="*/ 222 w 355"/>
                <a:gd name="T1" fmla="*/ 0 h 608"/>
                <a:gd name="T2" fmla="*/ 177 w 355"/>
                <a:gd name="T3" fmla="*/ 346 h 608"/>
                <a:gd name="T4" fmla="*/ 134 w 355"/>
                <a:gd name="T5" fmla="*/ 0 h 608"/>
                <a:gd name="T6" fmla="*/ 0 w 355"/>
                <a:gd name="T7" fmla="*/ 10 h 608"/>
                <a:gd name="T8" fmla="*/ 0 w 355"/>
                <a:gd name="T9" fmla="*/ 608 h 608"/>
                <a:gd name="T10" fmla="*/ 355 w 355"/>
                <a:gd name="T11" fmla="*/ 608 h 608"/>
                <a:gd name="T12" fmla="*/ 355 w 355"/>
                <a:gd name="T13" fmla="*/ 10 h 608"/>
                <a:gd name="T14" fmla="*/ 222 w 355"/>
                <a:gd name="T15" fmla="*/ 0 h 6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608">
                  <a:moveTo>
                    <a:pt x="222" y="0"/>
                  </a:moveTo>
                  <a:lnTo>
                    <a:pt x="177" y="346"/>
                  </a:lnTo>
                  <a:lnTo>
                    <a:pt x="134" y="0"/>
                  </a:lnTo>
                  <a:lnTo>
                    <a:pt x="0" y="10"/>
                  </a:lnTo>
                  <a:lnTo>
                    <a:pt x="0" y="608"/>
                  </a:lnTo>
                  <a:lnTo>
                    <a:pt x="355" y="608"/>
                  </a:lnTo>
                  <a:lnTo>
                    <a:pt x="355" y="10"/>
                  </a:lnTo>
                  <a:lnTo>
                    <a:pt x="22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20"/>
            <p:cNvSpPr>
              <a:spLocks/>
            </p:cNvSpPr>
            <p:nvPr userDrawn="1"/>
          </p:nvSpPr>
          <p:spPr bwMode="auto">
            <a:xfrm>
              <a:off x="9628454" y="3751831"/>
              <a:ext cx="4352" cy="435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0"/>
                    <a:pt x="1"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1"/>
            <p:cNvSpPr>
              <a:spLocks/>
            </p:cNvSpPr>
            <p:nvPr userDrawn="1"/>
          </p:nvSpPr>
          <p:spPr bwMode="auto">
            <a:xfrm>
              <a:off x="9628454" y="3747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2"/>
            <p:cNvSpPr>
              <a:spLocks/>
            </p:cNvSpPr>
            <p:nvPr userDrawn="1"/>
          </p:nvSpPr>
          <p:spPr bwMode="auto">
            <a:xfrm>
              <a:off x="9624102" y="37344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3"/>
            <p:cNvSpPr>
              <a:spLocks/>
            </p:cNvSpPr>
            <p:nvPr userDrawn="1"/>
          </p:nvSpPr>
          <p:spPr bwMode="auto">
            <a:xfrm>
              <a:off x="9624102" y="37387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4"/>
            <p:cNvSpPr>
              <a:spLocks/>
            </p:cNvSpPr>
            <p:nvPr userDrawn="1"/>
          </p:nvSpPr>
          <p:spPr bwMode="auto">
            <a:xfrm>
              <a:off x="9321666" y="37344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5"/>
            <p:cNvSpPr>
              <a:spLocks/>
            </p:cNvSpPr>
            <p:nvPr userDrawn="1"/>
          </p:nvSpPr>
          <p:spPr bwMode="auto">
            <a:xfrm>
              <a:off x="9632806" y="3756183"/>
              <a:ext cx="0" cy="435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6"/>
            <p:cNvSpPr>
              <a:spLocks/>
            </p:cNvSpPr>
            <p:nvPr userDrawn="1"/>
          </p:nvSpPr>
          <p:spPr bwMode="auto">
            <a:xfrm>
              <a:off x="9632806" y="3767062"/>
              <a:ext cx="0" cy="435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27"/>
            <p:cNvSpPr>
              <a:spLocks noChangeArrowheads="1"/>
            </p:cNvSpPr>
            <p:nvPr userDrawn="1"/>
          </p:nvSpPr>
          <p:spPr bwMode="auto">
            <a:xfrm>
              <a:off x="9617575" y="3727898"/>
              <a:ext cx="2176" cy="2176"/>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8"/>
            <p:cNvSpPr>
              <a:spLocks/>
            </p:cNvSpPr>
            <p:nvPr userDrawn="1"/>
          </p:nvSpPr>
          <p:spPr bwMode="auto">
            <a:xfrm>
              <a:off x="9310787" y="3760535"/>
              <a:ext cx="0" cy="652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9"/>
            <p:cNvSpPr>
              <a:spLocks/>
            </p:cNvSpPr>
            <p:nvPr userDrawn="1"/>
          </p:nvSpPr>
          <p:spPr bwMode="auto">
            <a:xfrm>
              <a:off x="9315139" y="3747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0"/>
            <p:cNvSpPr>
              <a:spLocks/>
            </p:cNvSpPr>
            <p:nvPr userDrawn="1"/>
          </p:nvSpPr>
          <p:spPr bwMode="auto">
            <a:xfrm>
              <a:off x="9315139" y="3738777"/>
              <a:ext cx="6527" cy="435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0" y="1"/>
                    <a:pt x="0" y="1"/>
                  </a:cubicBezTo>
                  <a:cubicBezTo>
                    <a:pt x="0" y="1"/>
                    <a:pt x="1" y="1"/>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1"/>
            <p:cNvSpPr>
              <a:spLocks/>
            </p:cNvSpPr>
            <p:nvPr userDrawn="1"/>
          </p:nvSpPr>
          <p:spPr bwMode="auto">
            <a:xfrm>
              <a:off x="9310787" y="3756183"/>
              <a:ext cx="435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2"/>
            <p:cNvSpPr>
              <a:spLocks/>
            </p:cNvSpPr>
            <p:nvPr userDrawn="1"/>
          </p:nvSpPr>
          <p:spPr bwMode="auto">
            <a:xfrm>
              <a:off x="9282502" y="3714843"/>
              <a:ext cx="378590" cy="335074"/>
            </a:xfrm>
            <a:custGeom>
              <a:avLst/>
              <a:gdLst>
                <a:gd name="T0" fmla="*/ 77 w 81"/>
                <a:gd name="T1" fmla="*/ 18 h 72"/>
                <a:gd name="T2" fmla="*/ 75 w 81"/>
                <a:gd name="T3" fmla="*/ 17 h 72"/>
                <a:gd name="T4" fmla="*/ 75 w 81"/>
                <a:gd name="T5" fmla="*/ 12 h 72"/>
                <a:gd name="T6" fmla="*/ 75 w 81"/>
                <a:gd name="T7" fmla="*/ 11 h 72"/>
                <a:gd name="T8" fmla="*/ 75 w 81"/>
                <a:gd name="T9" fmla="*/ 10 h 72"/>
                <a:gd name="T10" fmla="*/ 75 w 81"/>
                <a:gd name="T11" fmla="*/ 9 h 72"/>
                <a:gd name="T12" fmla="*/ 75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3 w 81"/>
                <a:gd name="T25" fmla="*/ 4 h 72"/>
                <a:gd name="T26" fmla="*/ 73 w 81"/>
                <a:gd name="T27" fmla="*/ 4 h 72"/>
                <a:gd name="T28" fmla="*/ 72 w 81"/>
                <a:gd name="T29" fmla="*/ 3 h 72"/>
                <a:gd name="T30" fmla="*/ 72 w 81"/>
                <a:gd name="T31" fmla="*/ 3 h 72"/>
                <a:gd name="T32" fmla="*/ 66 w 81"/>
                <a:gd name="T33" fmla="*/ 3 h 72"/>
                <a:gd name="T34" fmla="*/ 54 w 81"/>
                <a:gd name="T35" fmla="*/ 1 h 72"/>
                <a:gd name="T36" fmla="*/ 33 w 81"/>
                <a:gd name="T37" fmla="*/ 3 h 72"/>
                <a:gd name="T38" fmla="*/ 11 w 81"/>
                <a:gd name="T39" fmla="*/ 0 h 72"/>
                <a:gd name="T40" fmla="*/ 8 w 81"/>
                <a:gd name="T41" fmla="*/ 4 h 72"/>
                <a:gd name="T42" fmla="*/ 8 w 81"/>
                <a:gd name="T43" fmla="*/ 4 h 72"/>
                <a:gd name="T44" fmla="*/ 8 w 81"/>
                <a:gd name="T45" fmla="*/ 5 h 72"/>
                <a:gd name="T46" fmla="*/ 7 w 81"/>
                <a:gd name="T47" fmla="*/ 6 h 72"/>
                <a:gd name="T48" fmla="*/ 7 w 81"/>
                <a:gd name="T49" fmla="*/ 7 h 72"/>
                <a:gd name="T50" fmla="*/ 7 w 81"/>
                <a:gd name="T51" fmla="*/ 7 h 72"/>
                <a:gd name="T52" fmla="*/ 7 w 81"/>
                <a:gd name="T53" fmla="*/ 9 h 72"/>
                <a:gd name="T54" fmla="*/ 6 w 81"/>
                <a:gd name="T55" fmla="*/ 9 h 72"/>
                <a:gd name="T56" fmla="*/ 6 w 81"/>
                <a:gd name="T57" fmla="*/ 10 h 72"/>
                <a:gd name="T58" fmla="*/ 6 w 81"/>
                <a:gd name="T59" fmla="*/ 11 h 72"/>
                <a:gd name="T60" fmla="*/ 6 w 81"/>
                <a:gd name="T61" fmla="*/ 12 h 72"/>
                <a:gd name="T62" fmla="*/ 6 w 81"/>
                <a:gd name="T63" fmla="*/ 17 h 72"/>
                <a:gd name="T64" fmla="*/ 5 w 81"/>
                <a:gd name="T65" fmla="*/ 17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7"/>
                    <a:pt x="76" y="17"/>
                    <a:pt x="75" y="17"/>
                  </a:cubicBezTo>
                  <a:cubicBezTo>
                    <a:pt x="75" y="12"/>
                    <a:pt x="75" y="12"/>
                    <a:pt x="75" y="12"/>
                  </a:cubicBezTo>
                  <a:cubicBezTo>
                    <a:pt x="75" y="12"/>
                    <a:pt x="75" y="11"/>
                    <a:pt x="75" y="11"/>
                  </a:cubicBezTo>
                  <a:cubicBezTo>
                    <a:pt x="75" y="11"/>
                    <a:pt x="75" y="10"/>
                    <a:pt x="75" y="10"/>
                  </a:cubicBezTo>
                  <a:cubicBezTo>
                    <a:pt x="75" y="10"/>
                    <a:pt x="75" y="10"/>
                    <a:pt x="75" y="9"/>
                  </a:cubicBezTo>
                  <a:cubicBezTo>
                    <a:pt x="75" y="9"/>
                    <a:pt x="75" y="9"/>
                    <a:pt x="75" y="9"/>
                  </a:cubicBezTo>
                  <a:cubicBezTo>
                    <a:pt x="75" y="8"/>
                    <a:pt x="74" y="8"/>
                    <a:pt x="74" y="8"/>
                  </a:cubicBezTo>
                  <a:cubicBezTo>
                    <a:pt x="74" y="8"/>
                    <a:pt x="74" y="7"/>
                    <a:pt x="74" y="7"/>
                  </a:cubicBezTo>
                  <a:cubicBezTo>
                    <a:pt x="74" y="7"/>
                    <a:pt x="74" y="7"/>
                    <a:pt x="74" y="7"/>
                  </a:cubicBezTo>
                  <a:cubicBezTo>
                    <a:pt x="74" y="6"/>
                    <a:pt x="74" y="6"/>
                    <a:pt x="73" y="5"/>
                  </a:cubicBezTo>
                  <a:cubicBezTo>
                    <a:pt x="73" y="5"/>
                    <a:pt x="73" y="5"/>
                    <a:pt x="73" y="5"/>
                  </a:cubicBezTo>
                  <a:cubicBezTo>
                    <a:pt x="73" y="4"/>
                    <a:pt x="73" y="4"/>
                    <a:pt x="73" y="4"/>
                  </a:cubicBezTo>
                  <a:cubicBezTo>
                    <a:pt x="73" y="4"/>
                    <a:pt x="73" y="4"/>
                    <a:pt x="73" y="4"/>
                  </a:cubicBezTo>
                  <a:cubicBezTo>
                    <a:pt x="72" y="3"/>
                    <a:pt x="72" y="3"/>
                    <a:pt x="72" y="3"/>
                  </a:cubicBezTo>
                  <a:cubicBezTo>
                    <a:pt x="72" y="3"/>
                    <a:pt x="72" y="3"/>
                    <a:pt x="72" y="3"/>
                  </a:cubicBezTo>
                  <a:cubicBezTo>
                    <a:pt x="70" y="3"/>
                    <a:pt x="68" y="3"/>
                    <a:pt x="66" y="3"/>
                  </a:cubicBezTo>
                  <a:cubicBezTo>
                    <a:pt x="61" y="3"/>
                    <a:pt x="57" y="2"/>
                    <a:pt x="54" y="1"/>
                  </a:cubicBezTo>
                  <a:cubicBezTo>
                    <a:pt x="49" y="2"/>
                    <a:pt x="42" y="3"/>
                    <a:pt x="33" y="3"/>
                  </a:cubicBezTo>
                  <a:cubicBezTo>
                    <a:pt x="24" y="3"/>
                    <a:pt x="17" y="2"/>
                    <a:pt x="11" y="0"/>
                  </a:cubicBezTo>
                  <a:cubicBezTo>
                    <a:pt x="10" y="1"/>
                    <a:pt x="9" y="3"/>
                    <a:pt x="8" y="4"/>
                  </a:cubicBezTo>
                  <a:cubicBezTo>
                    <a:pt x="8" y="4"/>
                    <a:pt x="8" y="4"/>
                    <a:pt x="8" y="4"/>
                  </a:cubicBezTo>
                  <a:cubicBezTo>
                    <a:pt x="8" y="5"/>
                    <a:pt x="8" y="5"/>
                    <a:pt x="8" y="5"/>
                  </a:cubicBezTo>
                  <a:cubicBezTo>
                    <a:pt x="8" y="6"/>
                    <a:pt x="7" y="6"/>
                    <a:pt x="7" y="6"/>
                  </a:cubicBezTo>
                  <a:cubicBezTo>
                    <a:pt x="7" y="6"/>
                    <a:pt x="7" y="7"/>
                    <a:pt x="7" y="7"/>
                  </a:cubicBezTo>
                  <a:cubicBezTo>
                    <a:pt x="7" y="7"/>
                    <a:pt x="7" y="7"/>
                    <a:pt x="7" y="7"/>
                  </a:cubicBezTo>
                  <a:cubicBezTo>
                    <a:pt x="7" y="8"/>
                    <a:pt x="7" y="8"/>
                    <a:pt x="7" y="9"/>
                  </a:cubicBezTo>
                  <a:cubicBezTo>
                    <a:pt x="6" y="9"/>
                    <a:pt x="6" y="9"/>
                    <a:pt x="6" y="9"/>
                  </a:cubicBezTo>
                  <a:cubicBezTo>
                    <a:pt x="6" y="9"/>
                    <a:pt x="6" y="10"/>
                    <a:pt x="6" y="10"/>
                  </a:cubicBezTo>
                  <a:cubicBezTo>
                    <a:pt x="6" y="10"/>
                    <a:pt x="6" y="10"/>
                    <a:pt x="6" y="11"/>
                  </a:cubicBezTo>
                  <a:cubicBezTo>
                    <a:pt x="6" y="11"/>
                    <a:pt x="6" y="12"/>
                    <a:pt x="6" y="12"/>
                  </a:cubicBezTo>
                  <a:cubicBezTo>
                    <a:pt x="6" y="17"/>
                    <a:pt x="6" y="17"/>
                    <a:pt x="6" y="17"/>
                  </a:cubicBezTo>
                  <a:cubicBezTo>
                    <a:pt x="6" y="17"/>
                    <a:pt x="5" y="17"/>
                    <a:pt x="5" y="17"/>
                  </a:cubicBezTo>
                  <a:cubicBezTo>
                    <a:pt x="2" y="18"/>
                    <a:pt x="0" y="20"/>
                    <a:pt x="0" y="23"/>
                  </a:cubicBezTo>
                  <a:cubicBezTo>
                    <a:pt x="0" y="36"/>
                    <a:pt x="0" y="36"/>
                    <a:pt x="0" y="36"/>
                  </a:cubicBezTo>
                  <a:cubicBezTo>
                    <a:pt x="0" y="39"/>
                    <a:pt x="3" y="42"/>
                    <a:pt x="6" y="42"/>
                  </a:cubicBezTo>
                  <a:cubicBezTo>
                    <a:pt x="6" y="56"/>
                    <a:pt x="6" y="56"/>
                    <a:pt x="6" y="56"/>
                  </a:cubicBezTo>
                  <a:cubicBezTo>
                    <a:pt x="6" y="65"/>
                    <a:pt x="14" y="72"/>
                    <a:pt x="23" y="72"/>
                  </a:cubicBezTo>
                  <a:cubicBezTo>
                    <a:pt x="58" y="72"/>
                    <a:pt x="58" y="72"/>
                    <a:pt x="58" y="72"/>
                  </a:cubicBezTo>
                  <a:cubicBezTo>
                    <a:pt x="68" y="72"/>
                    <a:pt x="75" y="65"/>
                    <a:pt x="75" y="56"/>
                  </a:cubicBezTo>
                  <a:cubicBezTo>
                    <a:pt x="75" y="42"/>
                    <a:pt x="75" y="42"/>
                    <a:pt x="75" y="42"/>
                  </a:cubicBezTo>
                  <a:cubicBezTo>
                    <a:pt x="78" y="42"/>
                    <a:pt x="81" y="39"/>
                    <a:pt x="81" y="36"/>
                  </a:cubicBezTo>
                  <a:cubicBezTo>
                    <a:pt x="81" y="23"/>
                    <a:pt x="81" y="23"/>
                    <a:pt x="81" y="23"/>
                  </a:cubicBezTo>
                  <a:cubicBezTo>
                    <a:pt x="81" y="21"/>
                    <a:pt x="79" y="18"/>
                    <a:pt x="77"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3"/>
            <p:cNvSpPr>
              <a:spLocks/>
            </p:cNvSpPr>
            <p:nvPr userDrawn="1"/>
          </p:nvSpPr>
          <p:spPr bwMode="auto">
            <a:xfrm>
              <a:off x="11110175" y="5070367"/>
              <a:ext cx="89208" cy="97911"/>
            </a:xfrm>
            <a:custGeom>
              <a:avLst/>
              <a:gdLst>
                <a:gd name="T0" fmla="*/ 0 w 19"/>
                <a:gd name="T1" fmla="*/ 0 h 21"/>
                <a:gd name="T2" fmla="*/ 0 w 19"/>
                <a:gd name="T3" fmla="*/ 12 h 21"/>
                <a:gd name="T4" fmla="*/ 10 w 19"/>
                <a:gd name="T5" fmla="*/ 21 h 21"/>
                <a:gd name="T6" fmla="*/ 19 w 19"/>
                <a:gd name="T7" fmla="*/ 12 h 21"/>
                <a:gd name="T8" fmla="*/ 19 w 19"/>
                <a:gd name="T9" fmla="*/ 0 h 21"/>
                <a:gd name="T10" fmla="*/ 0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0" y="0"/>
                  </a:moveTo>
                  <a:cubicBezTo>
                    <a:pt x="0" y="12"/>
                    <a:pt x="0" y="12"/>
                    <a:pt x="0" y="12"/>
                  </a:cubicBezTo>
                  <a:cubicBezTo>
                    <a:pt x="0" y="17"/>
                    <a:pt x="5" y="21"/>
                    <a:pt x="10" y="21"/>
                  </a:cubicBezTo>
                  <a:cubicBezTo>
                    <a:pt x="15" y="21"/>
                    <a:pt x="19" y="17"/>
                    <a:pt x="19" y="12"/>
                  </a:cubicBezTo>
                  <a:cubicBezTo>
                    <a:pt x="19" y="0"/>
                    <a:pt x="19" y="0"/>
                    <a:pt x="19" y="0"/>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4"/>
            <p:cNvSpPr>
              <a:spLocks/>
            </p:cNvSpPr>
            <p:nvPr userDrawn="1"/>
          </p:nvSpPr>
          <p:spPr bwMode="auto">
            <a:xfrm>
              <a:off x="10529236" y="3738777"/>
              <a:ext cx="419930" cy="543951"/>
            </a:xfrm>
            <a:custGeom>
              <a:avLst/>
              <a:gdLst>
                <a:gd name="T0" fmla="*/ 90 w 90"/>
                <a:gd name="T1" fmla="*/ 55 h 117"/>
                <a:gd name="T2" fmla="*/ 68 w 90"/>
                <a:gd name="T3" fmla="*/ 18 h 117"/>
                <a:gd name="T4" fmla="*/ 38 w 90"/>
                <a:gd name="T5" fmla="*/ 0 h 117"/>
                <a:gd name="T6" fmla="*/ 0 w 90"/>
                <a:gd name="T7" fmla="*/ 48 h 117"/>
                <a:gd name="T8" fmla="*/ 3 w 90"/>
                <a:gd name="T9" fmla="*/ 112 h 117"/>
                <a:gd name="T10" fmla="*/ 38 w 90"/>
                <a:gd name="T11" fmla="*/ 117 h 117"/>
                <a:gd name="T12" fmla="*/ 40 w 90"/>
                <a:gd name="T13" fmla="*/ 117 h 117"/>
                <a:gd name="T14" fmla="*/ 42 w 90"/>
                <a:gd name="T15" fmla="*/ 117 h 117"/>
                <a:gd name="T16" fmla="*/ 42 w 90"/>
                <a:gd name="T17" fmla="*/ 117 h 117"/>
                <a:gd name="T18" fmla="*/ 45 w 90"/>
                <a:gd name="T19" fmla="*/ 117 h 117"/>
                <a:gd name="T20" fmla="*/ 46 w 90"/>
                <a:gd name="T21" fmla="*/ 117 h 117"/>
                <a:gd name="T22" fmla="*/ 47 w 90"/>
                <a:gd name="T23" fmla="*/ 117 h 117"/>
                <a:gd name="T24" fmla="*/ 50 w 90"/>
                <a:gd name="T25" fmla="*/ 117 h 117"/>
                <a:gd name="T26" fmla="*/ 50 w 90"/>
                <a:gd name="T27" fmla="*/ 117 h 117"/>
                <a:gd name="T28" fmla="*/ 52 w 90"/>
                <a:gd name="T29" fmla="*/ 117 h 117"/>
                <a:gd name="T30" fmla="*/ 54 w 90"/>
                <a:gd name="T31" fmla="*/ 117 h 117"/>
                <a:gd name="T32" fmla="*/ 86 w 90"/>
                <a:gd name="T33" fmla="*/ 112 h 117"/>
                <a:gd name="T34" fmla="*/ 90 w 90"/>
                <a:gd name="T35" fmla="*/ 5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7">
                  <a:moveTo>
                    <a:pt x="90" y="55"/>
                  </a:moveTo>
                  <a:cubicBezTo>
                    <a:pt x="90" y="38"/>
                    <a:pt x="80" y="23"/>
                    <a:pt x="68" y="18"/>
                  </a:cubicBezTo>
                  <a:cubicBezTo>
                    <a:pt x="61" y="7"/>
                    <a:pt x="50" y="0"/>
                    <a:pt x="38" y="0"/>
                  </a:cubicBezTo>
                  <a:cubicBezTo>
                    <a:pt x="17" y="0"/>
                    <a:pt x="0" y="22"/>
                    <a:pt x="0" y="48"/>
                  </a:cubicBezTo>
                  <a:cubicBezTo>
                    <a:pt x="0" y="53"/>
                    <a:pt x="2" y="86"/>
                    <a:pt x="3" y="112"/>
                  </a:cubicBezTo>
                  <a:cubicBezTo>
                    <a:pt x="14" y="115"/>
                    <a:pt x="26" y="117"/>
                    <a:pt x="38" y="117"/>
                  </a:cubicBezTo>
                  <a:cubicBezTo>
                    <a:pt x="39" y="117"/>
                    <a:pt x="39" y="117"/>
                    <a:pt x="40" y="117"/>
                  </a:cubicBezTo>
                  <a:cubicBezTo>
                    <a:pt x="40" y="117"/>
                    <a:pt x="42" y="117"/>
                    <a:pt x="42" y="117"/>
                  </a:cubicBezTo>
                  <a:cubicBezTo>
                    <a:pt x="42" y="117"/>
                    <a:pt x="42" y="117"/>
                    <a:pt x="42" y="117"/>
                  </a:cubicBezTo>
                  <a:cubicBezTo>
                    <a:pt x="43" y="117"/>
                    <a:pt x="44" y="117"/>
                    <a:pt x="45" y="117"/>
                  </a:cubicBezTo>
                  <a:cubicBezTo>
                    <a:pt x="45" y="117"/>
                    <a:pt x="46" y="117"/>
                    <a:pt x="46" y="117"/>
                  </a:cubicBezTo>
                  <a:cubicBezTo>
                    <a:pt x="46" y="117"/>
                    <a:pt x="47" y="117"/>
                    <a:pt x="47" y="117"/>
                  </a:cubicBezTo>
                  <a:cubicBezTo>
                    <a:pt x="48" y="117"/>
                    <a:pt x="49" y="117"/>
                    <a:pt x="50" y="117"/>
                  </a:cubicBezTo>
                  <a:cubicBezTo>
                    <a:pt x="50" y="117"/>
                    <a:pt x="50" y="117"/>
                    <a:pt x="50" y="117"/>
                  </a:cubicBezTo>
                  <a:cubicBezTo>
                    <a:pt x="50" y="117"/>
                    <a:pt x="52" y="117"/>
                    <a:pt x="52" y="117"/>
                  </a:cubicBezTo>
                  <a:cubicBezTo>
                    <a:pt x="53" y="117"/>
                    <a:pt x="53" y="117"/>
                    <a:pt x="54" y="117"/>
                  </a:cubicBezTo>
                  <a:cubicBezTo>
                    <a:pt x="65" y="116"/>
                    <a:pt x="76" y="115"/>
                    <a:pt x="86" y="112"/>
                  </a:cubicBezTo>
                  <a:cubicBezTo>
                    <a:pt x="88" y="88"/>
                    <a:pt x="90" y="59"/>
                    <a:pt x="90" y="5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5"/>
            <p:cNvSpPr>
              <a:spLocks/>
            </p:cNvSpPr>
            <p:nvPr userDrawn="1"/>
          </p:nvSpPr>
          <p:spPr bwMode="auto">
            <a:xfrm>
              <a:off x="10655432" y="4348001"/>
              <a:ext cx="163185" cy="820277"/>
            </a:xfrm>
            <a:custGeom>
              <a:avLst/>
              <a:gdLst>
                <a:gd name="T0" fmla="*/ 45 w 75"/>
                <a:gd name="T1" fmla="*/ 41 h 377"/>
                <a:gd name="T2" fmla="*/ 68 w 75"/>
                <a:gd name="T3" fmla="*/ 22 h 377"/>
                <a:gd name="T4" fmla="*/ 36 w 75"/>
                <a:gd name="T5" fmla="*/ 0 h 377"/>
                <a:gd name="T6" fmla="*/ 6 w 75"/>
                <a:gd name="T7" fmla="*/ 22 h 377"/>
                <a:gd name="T8" fmla="*/ 28 w 75"/>
                <a:gd name="T9" fmla="*/ 41 h 377"/>
                <a:gd name="T10" fmla="*/ 0 w 75"/>
                <a:gd name="T11" fmla="*/ 347 h 377"/>
                <a:gd name="T12" fmla="*/ 36 w 75"/>
                <a:gd name="T13" fmla="*/ 377 h 377"/>
                <a:gd name="T14" fmla="*/ 75 w 75"/>
                <a:gd name="T15" fmla="*/ 347 h 377"/>
                <a:gd name="T16" fmla="*/ 45 w 75"/>
                <a:gd name="T17" fmla="*/ 4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77">
                  <a:moveTo>
                    <a:pt x="45" y="41"/>
                  </a:moveTo>
                  <a:lnTo>
                    <a:pt x="68" y="22"/>
                  </a:lnTo>
                  <a:lnTo>
                    <a:pt x="36" y="0"/>
                  </a:lnTo>
                  <a:lnTo>
                    <a:pt x="6" y="22"/>
                  </a:lnTo>
                  <a:lnTo>
                    <a:pt x="28" y="41"/>
                  </a:lnTo>
                  <a:lnTo>
                    <a:pt x="0" y="347"/>
                  </a:lnTo>
                  <a:lnTo>
                    <a:pt x="36" y="377"/>
                  </a:lnTo>
                  <a:lnTo>
                    <a:pt x="75" y="347"/>
                  </a:lnTo>
                  <a:lnTo>
                    <a:pt x="45" y="4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6"/>
            <p:cNvSpPr>
              <a:spLocks/>
            </p:cNvSpPr>
            <p:nvPr userDrawn="1"/>
          </p:nvSpPr>
          <p:spPr bwMode="auto">
            <a:xfrm>
              <a:off x="10929583" y="4324067"/>
              <a:ext cx="289382" cy="746300"/>
            </a:xfrm>
            <a:custGeom>
              <a:avLst/>
              <a:gdLst>
                <a:gd name="T0" fmla="*/ 0 w 62"/>
                <a:gd name="T1" fmla="*/ 7 h 160"/>
                <a:gd name="T2" fmla="*/ 25 w 62"/>
                <a:gd name="T3" fmla="*/ 0 h 160"/>
                <a:gd name="T4" fmla="*/ 62 w 62"/>
                <a:gd name="T5" fmla="*/ 160 h 160"/>
                <a:gd name="T6" fmla="*/ 36 w 62"/>
                <a:gd name="T7" fmla="*/ 160 h 160"/>
                <a:gd name="T8" fmla="*/ 0 w 62"/>
                <a:gd name="T9" fmla="*/ 7 h 160"/>
              </a:gdLst>
              <a:ahLst/>
              <a:cxnLst>
                <a:cxn ang="0">
                  <a:pos x="T0" y="T1"/>
                </a:cxn>
                <a:cxn ang="0">
                  <a:pos x="T2" y="T3"/>
                </a:cxn>
                <a:cxn ang="0">
                  <a:pos x="T4" y="T5"/>
                </a:cxn>
                <a:cxn ang="0">
                  <a:pos x="T6" y="T7"/>
                </a:cxn>
                <a:cxn ang="0">
                  <a:pos x="T8" y="T9"/>
                </a:cxn>
              </a:cxnLst>
              <a:rect l="0" t="0" r="r" b="b"/>
              <a:pathLst>
                <a:path w="62" h="160">
                  <a:moveTo>
                    <a:pt x="0" y="7"/>
                  </a:moveTo>
                  <a:cubicBezTo>
                    <a:pt x="8" y="5"/>
                    <a:pt x="17" y="2"/>
                    <a:pt x="25" y="0"/>
                  </a:cubicBezTo>
                  <a:cubicBezTo>
                    <a:pt x="49" y="52"/>
                    <a:pt x="56" y="103"/>
                    <a:pt x="62" y="160"/>
                  </a:cubicBezTo>
                  <a:cubicBezTo>
                    <a:pt x="36" y="160"/>
                    <a:pt x="36" y="160"/>
                    <a:pt x="36" y="160"/>
                  </a:cubicBezTo>
                  <a:cubicBezTo>
                    <a:pt x="30" y="105"/>
                    <a:pt x="23" y="57"/>
                    <a:pt x="0"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7"/>
            <p:cNvSpPr>
              <a:spLocks/>
            </p:cNvSpPr>
            <p:nvPr userDrawn="1"/>
          </p:nvSpPr>
          <p:spPr bwMode="auto">
            <a:xfrm>
              <a:off x="10474841" y="5401089"/>
              <a:ext cx="274151" cy="1029154"/>
            </a:xfrm>
            <a:custGeom>
              <a:avLst/>
              <a:gdLst>
                <a:gd name="T0" fmla="*/ 96 w 126"/>
                <a:gd name="T1" fmla="*/ 473 h 473"/>
                <a:gd name="T2" fmla="*/ 15 w 126"/>
                <a:gd name="T3" fmla="*/ 473 h 473"/>
                <a:gd name="T4" fmla="*/ 0 w 126"/>
                <a:gd name="T5" fmla="*/ 0 h 473"/>
                <a:gd name="T6" fmla="*/ 126 w 126"/>
                <a:gd name="T7" fmla="*/ 0 h 473"/>
                <a:gd name="T8" fmla="*/ 96 w 126"/>
                <a:gd name="T9" fmla="*/ 473 h 473"/>
              </a:gdLst>
              <a:ahLst/>
              <a:cxnLst>
                <a:cxn ang="0">
                  <a:pos x="T0" y="T1"/>
                </a:cxn>
                <a:cxn ang="0">
                  <a:pos x="T2" y="T3"/>
                </a:cxn>
                <a:cxn ang="0">
                  <a:pos x="T4" y="T5"/>
                </a:cxn>
                <a:cxn ang="0">
                  <a:pos x="T6" y="T7"/>
                </a:cxn>
                <a:cxn ang="0">
                  <a:pos x="T8" y="T9"/>
                </a:cxn>
              </a:cxnLst>
              <a:rect l="0" t="0" r="r" b="b"/>
              <a:pathLst>
                <a:path w="126" h="473">
                  <a:moveTo>
                    <a:pt x="96" y="473"/>
                  </a:moveTo>
                  <a:lnTo>
                    <a:pt x="15" y="473"/>
                  </a:lnTo>
                  <a:lnTo>
                    <a:pt x="0" y="0"/>
                  </a:lnTo>
                  <a:lnTo>
                    <a:pt x="126" y="0"/>
                  </a:lnTo>
                  <a:lnTo>
                    <a:pt x="96" y="47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8"/>
            <p:cNvSpPr>
              <a:spLocks/>
            </p:cNvSpPr>
            <p:nvPr userDrawn="1"/>
          </p:nvSpPr>
          <p:spPr bwMode="auto">
            <a:xfrm>
              <a:off x="10516181" y="6430244"/>
              <a:ext cx="158834" cy="80505"/>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7"/>
                    <a:pt x="0" y="17"/>
                  </a:cubicBezTo>
                  <a:cubicBezTo>
                    <a:pt x="34" y="17"/>
                    <a:pt x="34" y="17"/>
                    <a:pt x="34" y="17"/>
                  </a:cubicBezTo>
                  <a:cubicBezTo>
                    <a:pt x="34" y="7"/>
                    <a:pt x="26" y="0"/>
                    <a:pt x="1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9"/>
            <p:cNvSpPr>
              <a:spLocks/>
            </p:cNvSpPr>
            <p:nvPr userDrawn="1"/>
          </p:nvSpPr>
          <p:spPr bwMode="auto">
            <a:xfrm>
              <a:off x="10720707" y="5401089"/>
              <a:ext cx="278503" cy="1029154"/>
            </a:xfrm>
            <a:custGeom>
              <a:avLst/>
              <a:gdLst>
                <a:gd name="T0" fmla="*/ 30 w 128"/>
                <a:gd name="T1" fmla="*/ 473 h 473"/>
                <a:gd name="T2" fmla="*/ 113 w 128"/>
                <a:gd name="T3" fmla="*/ 473 h 473"/>
                <a:gd name="T4" fmla="*/ 128 w 128"/>
                <a:gd name="T5" fmla="*/ 0 h 473"/>
                <a:gd name="T6" fmla="*/ 0 w 128"/>
                <a:gd name="T7" fmla="*/ 0 h 473"/>
                <a:gd name="T8" fmla="*/ 30 w 128"/>
                <a:gd name="T9" fmla="*/ 473 h 473"/>
              </a:gdLst>
              <a:ahLst/>
              <a:cxnLst>
                <a:cxn ang="0">
                  <a:pos x="T0" y="T1"/>
                </a:cxn>
                <a:cxn ang="0">
                  <a:pos x="T2" y="T3"/>
                </a:cxn>
                <a:cxn ang="0">
                  <a:pos x="T4" y="T5"/>
                </a:cxn>
                <a:cxn ang="0">
                  <a:pos x="T6" y="T7"/>
                </a:cxn>
                <a:cxn ang="0">
                  <a:pos x="T8" y="T9"/>
                </a:cxn>
              </a:cxnLst>
              <a:rect l="0" t="0" r="r" b="b"/>
              <a:pathLst>
                <a:path w="128" h="473">
                  <a:moveTo>
                    <a:pt x="30" y="473"/>
                  </a:moveTo>
                  <a:lnTo>
                    <a:pt x="113" y="473"/>
                  </a:lnTo>
                  <a:lnTo>
                    <a:pt x="128" y="0"/>
                  </a:lnTo>
                  <a:lnTo>
                    <a:pt x="0" y="0"/>
                  </a:lnTo>
                  <a:lnTo>
                    <a:pt x="30" y="47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0"/>
            <p:cNvSpPr>
              <a:spLocks/>
            </p:cNvSpPr>
            <p:nvPr userDrawn="1"/>
          </p:nvSpPr>
          <p:spPr bwMode="auto">
            <a:xfrm>
              <a:off x="10794684" y="6430244"/>
              <a:ext cx="163185" cy="80505"/>
            </a:xfrm>
            <a:custGeom>
              <a:avLst/>
              <a:gdLst>
                <a:gd name="T0" fmla="*/ 17 w 35"/>
                <a:gd name="T1" fmla="*/ 0 h 17"/>
                <a:gd name="T2" fmla="*/ 35 w 35"/>
                <a:gd name="T3" fmla="*/ 17 h 17"/>
                <a:gd name="T4" fmla="*/ 0 w 35"/>
                <a:gd name="T5" fmla="*/ 17 h 17"/>
                <a:gd name="T6" fmla="*/ 17 w 35"/>
                <a:gd name="T7" fmla="*/ 0 h 17"/>
              </a:gdLst>
              <a:ahLst/>
              <a:cxnLst>
                <a:cxn ang="0">
                  <a:pos x="T0" y="T1"/>
                </a:cxn>
                <a:cxn ang="0">
                  <a:pos x="T2" y="T3"/>
                </a:cxn>
                <a:cxn ang="0">
                  <a:pos x="T4" y="T5"/>
                </a:cxn>
                <a:cxn ang="0">
                  <a:pos x="T6" y="T7"/>
                </a:cxn>
              </a:cxnLst>
              <a:rect l="0" t="0" r="r" b="b"/>
              <a:pathLst>
                <a:path w="35" h="17">
                  <a:moveTo>
                    <a:pt x="17" y="0"/>
                  </a:moveTo>
                  <a:cubicBezTo>
                    <a:pt x="27" y="0"/>
                    <a:pt x="35" y="7"/>
                    <a:pt x="35" y="17"/>
                  </a:cubicBezTo>
                  <a:cubicBezTo>
                    <a:pt x="0" y="17"/>
                    <a:pt x="0" y="17"/>
                    <a:pt x="0" y="17"/>
                  </a:cubicBezTo>
                  <a:cubicBezTo>
                    <a:pt x="0" y="7"/>
                    <a:pt x="8" y="0"/>
                    <a:pt x="1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1"/>
            <p:cNvSpPr>
              <a:spLocks/>
            </p:cNvSpPr>
            <p:nvPr userDrawn="1"/>
          </p:nvSpPr>
          <p:spPr bwMode="auto">
            <a:xfrm>
              <a:off x="10250733" y="4324067"/>
              <a:ext cx="293733" cy="746300"/>
            </a:xfrm>
            <a:custGeom>
              <a:avLst/>
              <a:gdLst>
                <a:gd name="T0" fmla="*/ 63 w 63"/>
                <a:gd name="T1" fmla="*/ 7 h 160"/>
                <a:gd name="T2" fmla="*/ 38 w 63"/>
                <a:gd name="T3" fmla="*/ 0 h 160"/>
                <a:gd name="T4" fmla="*/ 0 w 63"/>
                <a:gd name="T5" fmla="*/ 160 h 160"/>
                <a:gd name="T6" fmla="*/ 26 w 63"/>
                <a:gd name="T7" fmla="*/ 160 h 160"/>
                <a:gd name="T8" fmla="*/ 63 w 63"/>
                <a:gd name="T9" fmla="*/ 7 h 160"/>
              </a:gdLst>
              <a:ahLst/>
              <a:cxnLst>
                <a:cxn ang="0">
                  <a:pos x="T0" y="T1"/>
                </a:cxn>
                <a:cxn ang="0">
                  <a:pos x="T2" y="T3"/>
                </a:cxn>
                <a:cxn ang="0">
                  <a:pos x="T4" y="T5"/>
                </a:cxn>
                <a:cxn ang="0">
                  <a:pos x="T6" y="T7"/>
                </a:cxn>
                <a:cxn ang="0">
                  <a:pos x="T8" y="T9"/>
                </a:cxn>
              </a:cxnLst>
              <a:rect l="0" t="0" r="r" b="b"/>
              <a:pathLst>
                <a:path w="63" h="160">
                  <a:moveTo>
                    <a:pt x="63" y="7"/>
                  </a:moveTo>
                  <a:cubicBezTo>
                    <a:pt x="55" y="5"/>
                    <a:pt x="46" y="2"/>
                    <a:pt x="38" y="0"/>
                  </a:cubicBezTo>
                  <a:cubicBezTo>
                    <a:pt x="13" y="52"/>
                    <a:pt x="5" y="103"/>
                    <a:pt x="0" y="160"/>
                  </a:cubicBezTo>
                  <a:cubicBezTo>
                    <a:pt x="26" y="160"/>
                    <a:pt x="26" y="160"/>
                    <a:pt x="26" y="160"/>
                  </a:cubicBezTo>
                  <a:cubicBezTo>
                    <a:pt x="32" y="105"/>
                    <a:pt x="39" y="57"/>
                    <a:pt x="63"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2"/>
            <p:cNvSpPr>
              <a:spLocks/>
            </p:cNvSpPr>
            <p:nvPr userDrawn="1"/>
          </p:nvSpPr>
          <p:spPr bwMode="auto">
            <a:xfrm>
              <a:off x="10263788" y="5070367"/>
              <a:ext cx="93559" cy="97911"/>
            </a:xfrm>
            <a:custGeom>
              <a:avLst/>
              <a:gdLst>
                <a:gd name="T0" fmla="*/ 20 w 20"/>
                <a:gd name="T1" fmla="*/ 0 h 21"/>
                <a:gd name="T2" fmla="*/ 20 w 20"/>
                <a:gd name="T3" fmla="*/ 12 h 21"/>
                <a:gd name="T4" fmla="*/ 10 w 20"/>
                <a:gd name="T5" fmla="*/ 21 h 21"/>
                <a:gd name="T6" fmla="*/ 0 w 20"/>
                <a:gd name="T7" fmla="*/ 12 h 21"/>
                <a:gd name="T8" fmla="*/ 0 w 20"/>
                <a:gd name="T9" fmla="*/ 0 h 21"/>
                <a:gd name="T10" fmla="*/ 20 w 20"/>
                <a:gd name="T11" fmla="*/ 0 h 21"/>
              </a:gdLst>
              <a:ahLst/>
              <a:cxnLst>
                <a:cxn ang="0">
                  <a:pos x="T0" y="T1"/>
                </a:cxn>
                <a:cxn ang="0">
                  <a:pos x="T2" y="T3"/>
                </a:cxn>
                <a:cxn ang="0">
                  <a:pos x="T4" y="T5"/>
                </a:cxn>
                <a:cxn ang="0">
                  <a:pos x="T6" y="T7"/>
                </a:cxn>
                <a:cxn ang="0">
                  <a:pos x="T8" y="T9"/>
                </a:cxn>
                <a:cxn ang="0">
                  <a:pos x="T10" y="T11"/>
                </a:cxn>
              </a:cxnLst>
              <a:rect l="0" t="0" r="r" b="b"/>
              <a:pathLst>
                <a:path w="20" h="21">
                  <a:moveTo>
                    <a:pt x="20" y="0"/>
                  </a:moveTo>
                  <a:cubicBezTo>
                    <a:pt x="20" y="12"/>
                    <a:pt x="20" y="12"/>
                    <a:pt x="20" y="12"/>
                  </a:cubicBezTo>
                  <a:cubicBezTo>
                    <a:pt x="20" y="17"/>
                    <a:pt x="15" y="21"/>
                    <a:pt x="10" y="21"/>
                  </a:cubicBezTo>
                  <a:cubicBezTo>
                    <a:pt x="5" y="21"/>
                    <a:pt x="0" y="17"/>
                    <a:pt x="0" y="12"/>
                  </a:cubicBezTo>
                  <a:cubicBezTo>
                    <a:pt x="0" y="0"/>
                    <a:pt x="0" y="0"/>
                    <a:pt x="0" y="0"/>
                  </a:cubicBezTo>
                  <a:lnTo>
                    <a:pt x="2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3"/>
            <p:cNvSpPr>
              <a:spLocks/>
            </p:cNvSpPr>
            <p:nvPr userDrawn="1"/>
          </p:nvSpPr>
          <p:spPr bwMode="auto">
            <a:xfrm>
              <a:off x="10426973" y="4302309"/>
              <a:ext cx="620103" cy="1098780"/>
            </a:xfrm>
            <a:custGeom>
              <a:avLst/>
              <a:gdLst>
                <a:gd name="T0" fmla="*/ 182 w 285"/>
                <a:gd name="T1" fmla="*/ 0 h 505"/>
                <a:gd name="T2" fmla="*/ 141 w 285"/>
                <a:gd name="T3" fmla="*/ 319 h 505"/>
                <a:gd name="T4" fmla="*/ 103 w 285"/>
                <a:gd name="T5" fmla="*/ 0 h 505"/>
                <a:gd name="T6" fmla="*/ 0 w 285"/>
                <a:gd name="T7" fmla="*/ 10 h 505"/>
                <a:gd name="T8" fmla="*/ 22 w 285"/>
                <a:gd name="T9" fmla="*/ 505 h 505"/>
                <a:gd name="T10" fmla="*/ 263 w 285"/>
                <a:gd name="T11" fmla="*/ 505 h 505"/>
                <a:gd name="T12" fmla="*/ 285 w 285"/>
                <a:gd name="T13" fmla="*/ 10 h 505"/>
                <a:gd name="T14" fmla="*/ 182 w 28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505">
                  <a:moveTo>
                    <a:pt x="182" y="0"/>
                  </a:moveTo>
                  <a:lnTo>
                    <a:pt x="141" y="319"/>
                  </a:lnTo>
                  <a:lnTo>
                    <a:pt x="103" y="0"/>
                  </a:lnTo>
                  <a:lnTo>
                    <a:pt x="0" y="10"/>
                  </a:lnTo>
                  <a:lnTo>
                    <a:pt x="22" y="505"/>
                  </a:lnTo>
                  <a:lnTo>
                    <a:pt x="263" y="505"/>
                  </a:lnTo>
                  <a:lnTo>
                    <a:pt x="285" y="10"/>
                  </a:lnTo>
                  <a:lnTo>
                    <a:pt x="18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4"/>
            <p:cNvSpPr>
              <a:spLocks/>
            </p:cNvSpPr>
            <p:nvPr userDrawn="1"/>
          </p:nvSpPr>
          <p:spPr bwMode="auto">
            <a:xfrm>
              <a:off x="10879540" y="39607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5"/>
            <p:cNvSpPr>
              <a:spLocks/>
            </p:cNvSpPr>
            <p:nvPr userDrawn="1"/>
          </p:nvSpPr>
          <p:spPr bwMode="auto">
            <a:xfrm>
              <a:off x="10879540" y="39563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6"/>
            <p:cNvSpPr>
              <a:spLocks/>
            </p:cNvSpPr>
            <p:nvPr userDrawn="1"/>
          </p:nvSpPr>
          <p:spPr bwMode="auto">
            <a:xfrm>
              <a:off x="10868661" y="39433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7"/>
            <p:cNvSpPr>
              <a:spLocks/>
            </p:cNvSpPr>
            <p:nvPr userDrawn="1"/>
          </p:nvSpPr>
          <p:spPr bwMode="auto">
            <a:xfrm>
              <a:off x="10873013" y="394765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8"/>
            <p:cNvSpPr>
              <a:spLocks/>
            </p:cNvSpPr>
            <p:nvPr userDrawn="1"/>
          </p:nvSpPr>
          <p:spPr bwMode="auto">
            <a:xfrm>
              <a:off x="10594510" y="39433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
            <p:cNvSpPr>
              <a:spLocks/>
            </p:cNvSpPr>
            <p:nvPr userDrawn="1"/>
          </p:nvSpPr>
          <p:spPr bwMode="auto">
            <a:xfrm>
              <a:off x="10883892" y="3971587"/>
              <a:ext cx="0" cy="870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51"/>
            <p:cNvSpPr>
              <a:spLocks noChangeArrowheads="1"/>
            </p:cNvSpPr>
            <p:nvPr userDrawn="1"/>
          </p:nvSpPr>
          <p:spPr bwMode="auto">
            <a:xfrm>
              <a:off x="10868661" y="3938950"/>
              <a:ext cx="2176" cy="2176"/>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2"/>
            <p:cNvSpPr>
              <a:spLocks/>
            </p:cNvSpPr>
            <p:nvPr userDrawn="1"/>
          </p:nvSpPr>
          <p:spPr bwMode="auto">
            <a:xfrm>
              <a:off x="10585807" y="39715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53"/>
            <p:cNvSpPr>
              <a:spLocks/>
            </p:cNvSpPr>
            <p:nvPr userDrawn="1"/>
          </p:nvSpPr>
          <p:spPr bwMode="auto">
            <a:xfrm>
              <a:off x="10590158" y="395635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4"/>
            <p:cNvSpPr>
              <a:spLocks/>
            </p:cNvSpPr>
            <p:nvPr userDrawn="1"/>
          </p:nvSpPr>
          <p:spPr bwMode="auto">
            <a:xfrm>
              <a:off x="10590158" y="39520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55"/>
            <p:cNvSpPr>
              <a:spLocks/>
            </p:cNvSpPr>
            <p:nvPr userDrawn="1"/>
          </p:nvSpPr>
          <p:spPr bwMode="auto">
            <a:xfrm>
              <a:off x="10585807" y="3960708"/>
              <a:ext cx="0" cy="652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56"/>
            <p:cNvSpPr>
              <a:spLocks/>
            </p:cNvSpPr>
            <p:nvPr userDrawn="1"/>
          </p:nvSpPr>
          <p:spPr bwMode="auto">
            <a:xfrm>
              <a:off x="10561873" y="3928071"/>
              <a:ext cx="343777" cy="419930"/>
            </a:xfrm>
            <a:custGeom>
              <a:avLst/>
              <a:gdLst>
                <a:gd name="T0" fmla="*/ 71 w 74"/>
                <a:gd name="T1" fmla="*/ 16 h 90"/>
                <a:gd name="T2" fmla="*/ 69 w 74"/>
                <a:gd name="T3" fmla="*/ 15 h 90"/>
                <a:gd name="T4" fmla="*/ 69 w 74"/>
                <a:gd name="T5" fmla="*/ 11 h 90"/>
                <a:gd name="T6" fmla="*/ 69 w 74"/>
                <a:gd name="T7" fmla="*/ 9 h 90"/>
                <a:gd name="T8" fmla="*/ 69 w 74"/>
                <a:gd name="T9" fmla="*/ 9 h 90"/>
                <a:gd name="T10" fmla="*/ 68 w 74"/>
                <a:gd name="T11" fmla="*/ 8 h 90"/>
                <a:gd name="T12" fmla="*/ 68 w 74"/>
                <a:gd name="T13" fmla="*/ 7 h 90"/>
                <a:gd name="T14" fmla="*/ 68 w 74"/>
                <a:gd name="T15" fmla="*/ 7 h 90"/>
                <a:gd name="T16" fmla="*/ 68 w 74"/>
                <a:gd name="T17" fmla="*/ 6 h 90"/>
                <a:gd name="T18" fmla="*/ 68 w 74"/>
                <a:gd name="T19" fmla="*/ 6 h 90"/>
                <a:gd name="T20" fmla="*/ 67 w 74"/>
                <a:gd name="T21" fmla="*/ 4 h 90"/>
                <a:gd name="T22" fmla="*/ 67 w 74"/>
                <a:gd name="T23" fmla="*/ 4 h 90"/>
                <a:gd name="T24" fmla="*/ 66 w 74"/>
                <a:gd name="T25" fmla="*/ 3 h 90"/>
                <a:gd name="T26" fmla="*/ 66 w 74"/>
                <a:gd name="T27" fmla="*/ 3 h 90"/>
                <a:gd name="T28" fmla="*/ 66 w 74"/>
                <a:gd name="T29" fmla="*/ 2 h 90"/>
                <a:gd name="T30" fmla="*/ 66 w 74"/>
                <a:gd name="T31" fmla="*/ 2 h 90"/>
                <a:gd name="T32" fmla="*/ 60 w 74"/>
                <a:gd name="T33" fmla="*/ 3 h 90"/>
                <a:gd name="T34" fmla="*/ 50 w 74"/>
                <a:gd name="T35" fmla="*/ 0 h 90"/>
                <a:gd name="T36" fmla="*/ 30 w 74"/>
                <a:gd name="T37" fmla="*/ 3 h 90"/>
                <a:gd name="T38" fmla="*/ 10 w 74"/>
                <a:gd name="T39" fmla="*/ 0 h 90"/>
                <a:gd name="T40" fmla="*/ 7 w 74"/>
                <a:gd name="T41" fmla="*/ 3 h 90"/>
                <a:gd name="T42" fmla="*/ 7 w 74"/>
                <a:gd name="T43" fmla="*/ 3 h 90"/>
                <a:gd name="T44" fmla="*/ 6 w 74"/>
                <a:gd name="T45" fmla="*/ 5 h 90"/>
                <a:gd name="T46" fmla="*/ 6 w 74"/>
                <a:gd name="T47" fmla="*/ 5 h 90"/>
                <a:gd name="T48" fmla="*/ 6 w 74"/>
                <a:gd name="T49" fmla="*/ 6 h 90"/>
                <a:gd name="T50" fmla="*/ 6 w 74"/>
                <a:gd name="T51" fmla="*/ 6 h 90"/>
                <a:gd name="T52" fmla="*/ 5 w 74"/>
                <a:gd name="T53" fmla="*/ 7 h 90"/>
                <a:gd name="T54" fmla="*/ 5 w 74"/>
                <a:gd name="T55" fmla="*/ 8 h 90"/>
                <a:gd name="T56" fmla="*/ 5 w 74"/>
                <a:gd name="T57" fmla="*/ 9 h 90"/>
                <a:gd name="T58" fmla="*/ 5 w 74"/>
                <a:gd name="T59" fmla="*/ 9 h 90"/>
                <a:gd name="T60" fmla="*/ 5 w 74"/>
                <a:gd name="T61" fmla="*/ 11 h 90"/>
                <a:gd name="T62" fmla="*/ 5 w 74"/>
                <a:gd name="T63" fmla="*/ 15 h 90"/>
                <a:gd name="T64" fmla="*/ 4 w 74"/>
                <a:gd name="T65" fmla="*/ 15 h 90"/>
                <a:gd name="T66" fmla="*/ 0 w 74"/>
                <a:gd name="T67" fmla="*/ 21 h 90"/>
                <a:gd name="T68" fmla="*/ 0 w 74"/>
                <a:gd name="T69" fmla="*/ 32 h 90"/>
                <a:gd name="T70" fmla="*/ 5 w 74"/>
                <a:gd name="T71" fmla="*/ 38 h 90"/>
                <a:gd name="T72" fmla="*/ 10 w 74"/>
                <a:gd name="T73" fmla="*/ 51 h 90"/>
                <a:gd name="T74" fmla="*/ 22 w 74"/>
                <a:gd name="T75" fmla="*/ 66 h 90"/>
                <a:gd name="T76" fmla="*/ 24 w 74"/>
                <a:gd name="T77" fmla="*/ 80 h 90"/>
                <a:gd name="T78" fmla="*/ 37 w 74"/>
                <a:gd name="T79" fmla="*/ 90 h 90"/>
                <a:gd name="T80" fmla="*/ 51 w 74"/>
                <a:gd name="T81" fmla="*/ 80 h 90"/>
                <a:gd name="T82" fmla="*/ 53 w 74"/>
                <a:gd name="T83" fmla="*/ 65 h 90"/>
                <a:gd name="T84" fmla="*/ 64 w 74"/>
                <a:gd name="T85" fmla="*/ 51 h 90"/>
                <a:gd name="T86" fmla="*/ 69 w 74"/>
                <a:gd name="T87" fmla="*/ 38 h 90"/>
                <a:gd name="T88" fmla="*/ 74 w 74"/>
                <a:gd name="T89" fmla="*/ 32 h 90"/>
                <a:gd name="T90" fmla="*/ 74 w 74"/>
                <a:gd name="T91" fmla="*/ 21 h 90"/>
                <a:gd name="T92" fmla="*/ 71 w 74"/>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 h="90">
                  <a:moveTo>
                    <a:pt x="71" y="16"/>
                  </a:moveTo>
                  <a:cubicBezTo>
                    <a:pt x="70" y="16"/>
                    <a:pt x="69" y="15"/>
                    <a:pt x="69" y="15"/>
                  </a:cubicBezTo>
                  <a:cubicBezTo>
                    <a:pt x="69" y="11"/>
                    <a:pt x="69" y="11"/>
                    <a:pt x="69" y="11"/>
                  </a:cubicBezTo>
                  <a:cubicBezTo>
                    <a:pt x="69" y="10"/>
                    <a:pt x="69" y="10"/>
                    <a:pt x="69" y="9"/>
                  </a:cubicBezTo>
                  <a:cubicBezTo>
                    <a:pt x="69" y="9"/>
                    <a:pt x="69" y="9"/>
                    <a:pt x="69" y="9"/>
                  </a:cubicBezTo>
                  <a:cubicBezTo>
                    <a:pt x="68" y="9"/>
                    <a:pt x="68" y="8"/>
                    <a:pt x="68" y="8"/>
                  </a:cubicBezTo>
                  <a:cubicBezTo>
                    <a:pt x="68" y="8"/>
                    <a:pt x="68" y="8"/>
                    <a:pt x="68" y="7"/>
                  </a:cubicBezTo>
                  <a:cubicBezTo>
                    <a:pt x="68" y="7"/>
                    <a:pt x="68" y="7"/>
                    <a:pt x="68" y="7"/>
                  </a:cubicBezTo>
                  <a:cubicBezTo>
                    <a:pt x="68" y="7"/>
                    <a:pt x="68" y="6"/>
                    <a:pt x="68" y="6"/>
                  </a:cubicBezTo>
                  <a:cubicBezTo>
                    <a:pt x="68" y="6"/>
                    <a:pt x="68" y="6"/>
                    <a:pt x="68" y="6"/>
                  </a:cubicBezTo>
                  <a:cubicBezTo>
                    <a:pt x="68" y="5"/>
                    <a:pt x="67" y="5"/>
                    <a:pt x="67" y="4"/>
                  </a:cubicBezTo>
                  <a:cubicBezTo>
                    <a:pt x="67" y="4"/>
                    <a:pt x="67" y="4"/>
                    <a:pt x="67" y="4"/>
                  </a:cubicBezTo>
                  <a:cubicBezTo>
                    <a:pt x="67" y="4"/>
                    <a:pt x="67" y="3"/>
                    <a:pt x="66" y="3"/>
                  </a:cubicBezTo>
                  <a:cubicBezTo>
                    <a:pt x="66" y="3"/>
                    <a:pt x="66" y="3"/>
                    <a:pt x="66" y="3"/>
                  </a:cubicBezTo>
                  <a:cubicBezTo>
                    <a:pt x="66" y="2"/>
                    <a:pt x="66" y="2"/>
                    <a:pt x="66" y="2"/>
                  </a:cubicBezTo>
                  <a:cubicBezTo>
                    <a:pt x="66" y="2"/>
                    <a:pt x="66" y="2"/>
                    <a:pt x="66" y="2"/>
                  </a:cubicBezTo>
                  <a:cubicBezTo>
                    <a:pt x="64" y="2"/>
                    <a:pt x="62" y="3"/>
                    <a:pt x="60" y="3"/>
                  </a:cubicBezTo>
                  <a:cubicBezTo>
                    <a:pt x="56" y="3"/>
                    <a:pt x="52" y="2"/>
                    <a:pt x="50" y="0"/>
                  </a:cubicBezTo>
                  <a:cubicBezTo>
                    <a:pt x="45" y="2"/>
                    <a:pt x="38" y="3"/>
                    <a:pt x="30" y="3"/>
                  </a:cubicBezTo>
                  <a:cubicBezTo>
                    <a:pt x="22" y="3"/>
                    <a:pt x="15" y="1"/>
                    <a:pt x="10" y="0"/>
                  </a:cubicBezTo>
                  <a:cubicBezTo>
                    <a:pt x="9" y="1"/>
                    <a:pt x="8" y="2"/>
                    <a:pt x="7" y="3"/>
                  </a:cubicBezTo>
                  <a:cubicBezTo>
                    <a:pt x="7" y="3"/>
                    <a:pt x="7" y="3"/>
                    <a:pt x="7" y="3"/>
                  </a:cubicBezTo>
                  <a:cubicBezTo>
                    <a:pt x="7" y="4"/>
                    <a:pt x="7" y="4"/>
                    <a:pt x="6" y="5"/>
                  </a:cubicBezTo>
                  <a:cubicBezTo>
                    <a:pt x="6" y="5"/>
                    <a:pt x="6" y="5"/>
                    <a:pt x="6" y="5"/>
                  </a:cubicBezTo>
                  <a:cubicBezTo>
                    <a:pt x="6" y="5"/>
                    <a:pt x="6" y="5"/>
                    <a:pt x="6" y="6"/>
                  </a:cubicBezTo>
                  <a:cubicBezTo>
                    <a:pt x="6" y="6"/>
                    <a:pt x="6" y="6"/>
                    <a:pt x="6" y="6"/>
                  </a:cubicBezTo>
                  <a:cubicBezTo>
                    <a:pt x="6" y="7"/>
                    <a:pt x="6" y="7"/>
                    <a:pt x="5" y="7"/>
                  </a:cubicBezTo>
                  <a:cubicBezTo>
                    <a:pt x="5" y="7"/>
                    <a:pt x="5" y="8"/>
                    <a:pt x="5" y="8"/>
                  </a:cubicBezTo>
                  <a:cubicBezTo>
                    <a:pt x="5" y="8"/>
                    <a:pt x="5" y="8"/>
                    <a:pt x="5" y="9"/>
                  </a:cubicBezTo>
                  <a:cubicBezTo>
                    <a:pt x="5" y="9"/>
                    <a:pt x="5" y="9"/>
                    <a:pt x="5" y="9"/>
                  </a:cubicBezTo>
                  <a:cubicBezTo>
                    <a:pt x="5" y="10"/>
                    <a:pt x="5" y="10"/>
                    <a:pt x="5" y="11"/>
                  </a:cubicBezTo>
                  <a:cubicBezTo>
                    <a:pt x="5" y="15"/>
                    <a:pt x="5" y="15"/>
                    <a:pt x="5" y="15"/>
                  </a:cubicBezTo>
                  <a:cubicBezTo>
                    <a:pt x="5" y="15"/>
                    <a:pt x="4" y="15"/>
                    <a:pt x="4" y="15"/>
                  </a:cubicBezTo>
                  <a:cubicBezTo>
                    <a:pt x="2" y="16"/>
                    <a:pt x="0" y="18"/>
                    <a:pt x="0" y="21"/>
                  </a:cubicBezTo>
                  <a:cubicBezTo>
                    <a:pt x="0" y="32"/>
                    <a:pt x="0" y="32"/>
                    <a:pt x="0" y="32"/>
                  </a:cubicBezTo>
                  <a:cubicBezTo>
                    <a:pt x="0" y="35"/>
                    <a:pt x="2" y="38"/>
                    <a:pt x="5" y="38"/>
                  </a:cubicBezTo>
                  <a:cubicBezTo>
                    <a:pt x="10" y="51"/>
                    <a:pt x="10" y="51"/>
                    <a:pt x="10" y="51"/>
                  </a:cubicBezTo>
                  <a:cubicBezTo>
                    <a:pt x="13" y="58"/>
                    <a:pt x="16" y="64"/>
                    <a:pt x="22" y="66"/>
                  </a:cubicBezTo>
                  <a:cubicBezTo>
                    <a:pt x="24" y="80"/>
                    <a:pt x="24" y="80"/>
                    <a:pt x="24" y="80"/>
                  </a:cubicBezTo>
                  <a:cubicBezTo>
                    <a:pt x="37" y="90"/>
                    <a:pt x="37" y="90"/>
                    <a:pt x="37" y="90"/>
                  </a:cubicBezTo>
                  <a:cubicBezTo>
                    <a:pt x="51" y="80"/>
                    <a:pt x="51" y="80"/>
                    <a:pt x="51" y="80"/>
                  </a:cubicBezTo>
                  <a:cubicBezTo>
                    <a:pt x="53" y="65"/>
                    <a:pt x="53" y="65"/>
                    <a:pt x="53" y="65"/>
                  </a:cubicBezTo>
                  <a:cubicBezTo>
                    <a:pt x="58" y="63"/>
                    <a:pt x="61" y="59"/>
                    <a:pt x="64" y="51"/>
                  </a:cubicBezTo>
                  <a:cubicBezTo>
                    <a:pt x="69" y="38"/>
                    <a:pt x="69" y="38"/>
                    <a:pt x="69" y="38"/>
                  </a:cubicBezTo>
                  <a:cubicBezTo>
                    <a:pt x="72" y="38"/>
                    <a:pt x="74" y="35"/>
                    <a:pt x="74" y="32"/>
                  </a:cubicBezTo>
                  <a:cubicBezTo>
                    <a:pt x="74" y="21"/>
                    <a:pt x="74" y="21"/>
                    <a:pt x="74" y="21"/>
                  </a:cubicBezTo>
                  <a:cubicBezTo>
                    <a:pt x="74" y="19"/>
                    <a:pt x="73" y="17"/>
                    <a:pt x="71"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4132306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57326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78873" y="351094"/>
            <a:ext cx="10460849" cy="495520"/>
          </a:xfrm>
          <a:prstGeom prst="rect">
            <a:avLst/>
          </a:prstGeom>
        </p:spPr>
        <p:txBody>
          <a:bodyPr vert="horz" wrap="square" lIns="0" tIns="64008" rIns="0" bIns="0" rtlCol="0" anchor="t">
            <a:spAutoFit/>
          </a:bodyPr>
          <a:lstStyle>
            <a:lvl1pPr>
              <a:defRPr lang="en-US" sz="28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5997623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78873" y="990048"/>
            <a:ext cx="10508475" cy="1566583"/>
          </a:xfrm>
        </p:spPr>
        <p:txBody>
          <a:bodyPr/>
          <a:lstStyle>
            <a:lvl1pPr>
              <a:defRPr lang="en-US" sz="2400" kern="1200" spc="0" baseline="0" dirty="0" smtClean="0">
                <a:gradFill>
                  <a:gsLst>
                    <a:gs pos="1250">
                      <a:schemeClr val="bg1"/>
                    </a:gs>
                    <a:gs pos="100000">
                      <a:schemeClr val="bg1"/>
                    </a:gs>
                  </a:gsLst>
                  <a:lin ang="5400000" scaled="0"/>
                </a:gradFill>
                <a:latin typeface="+mn-lt"/>
                <a:ea typeface="+mn-ea"/>
                <a:cs typeface="+mn-cs"/>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marL="0" marR="0" lvl="0" indent="0" algn="l" defTabSz="93253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678873" y="351094"/>
            <a:ext cx="10508474" cy="495520"/>
          </a:xfrm>
          <a:prstGeom prst="rect">
            <a:avLst/>
          </a:prstGeom>
        </p:spPr>
        <p:txBody>
          <a:bodyPr vert="horz" wrap="square" lIns="0" tIns="64008" rIns="0" bIns="0" rtlCol="0" anchor="t">
            <a:spAutoFit/>
          </a:bodyPr>
          <a:lstStyle>
            <a:lvl1pPr>
              <a:defRPr lang="en-US" sz="28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53925031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873" y="990047"/>
            <a:ext cx="5193110" cy="1566583"/>
          </a:xfrm>
          <a:prstGeom prst="rect">
            <a:avLst/>
          </a:prstGeom>
        </p:spPr>
        <p:txBody>
          <a:bodyPr vert="horz" wrap="square" lIns="146304" tIns="91440" rIns="146304" bIns="91440" rtlCol="0">
            <a:spAutoFit/>
          </a:bodyPr>
          <a:lstStyle>
            <a:lvl1pPr>
              <a:defRPr lang="en-US" sz="2400" dirty="0">
                <a:latin typeface="+mn-lt"/>
              </a:defRPr>
            </a:lvl1pPr>
            <a:lvl2pPr>
              <a:defRPr lang="en-US" dirty="0"/>
            </a:lvl2pPr>
            <a:lvl3pPr>
              <a:defRPr lang="en-US" dirty="0"/>
            </a:lvl3pPr>
            <a:lvl4pPr>
              <a:defRPr lang="en-US" dirty="0"/>
            </a:lvl4pPr>
            <a:lvl5pPr>
              <a:defRPr lang="en-US" dirty="0"/>
            </a:lvl5pPr>
          </a:lstStyle>
          <a:p>
            <a:pPr lvl="0"/>
            <a:r>
              <a:rPr lang="en-US"/>
              <a:t>Click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hasCustomPrompt="1"/>
          </p:nvPr>
        </p:nvSpPr>
        <p:spPr>
          <a:xfrm>
            <a:off x="6011130" y="990047"/>
            <a:ext cx="5176217" cy="1566583"/>
          </a:xfrm>
          <a:prstGeom prst="rect">
            <a:avLst/>
          </a:prstGeom>
        </p:spPr>
        <p:txBody>
          <a:bodyPr vert="horz" wrap="square" lIns="146304" tIns="91440" rIns="146304" bIns="91440" rtlCol="0">
            <a:spAutoFit/>
          </a:bodyPr>
          <a:lstStyle>
            <a:lvl1pPr>
              <a:defRPr lang="en-US" sz="2400" dirty="0">
                <a:latin typeface="+mn-lt"/>
              </a:defRPr>
            </a:lvl1pPr>
            <a:lvl2pPr>
              <a:defRPr lang="en-US" dirty="0"/>
            </a:lvl2pPr>
            <a:lvl3pPr>
              <a:defRPr lang="en-US" dirty="0"/>
            </a:lvl3pPr>
            <a:lvl4pPr>
              <a:defRPr lang="en-US" dirty="0"/>
            </a:lvl4pPr>
            <a:lvl5pPr>
              <a:defRPr lang="en-US" dirty="0"/>
            </a:lvl5pPr>
          </a:lstStyle>
          <a:p>
            <a:pPr lvl="0"/>
            <a:r>
              <a:rPr lang="en-US"/>
              <a:t>Click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678873" y="351094"/>
            <a:ext cx="10508474" cy="495520"/>
          </a:xfrm>
          <a:prstGeom prst="rect">
            <a:avLst/>
          </a:prstGeom>
        </p:spPr>
        <p:txBody>
          <a:bodyPr vert="horz" wrap="square" lIns="0" tIns="64008" rIns="0" bIns="0" rtlCol="0" anchor="t">
            <a:spAutoFit/>
          </a:bodyPr>
          <a:lstStyle>
            <a:lvl1pPr>
              <a:defRPr lang="en-US" sz="28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3865179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hart">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78873" y="351094"/>
            <a:ext cx="10508474" cy="495520"/>
          </a:xfrm>
          <a:prstGeom prst="rect">
            <a:avLst/>
          </a:prstGeom>
        </p:spPr>
        <p:txBody>
          <a:bodyPr vert="horz" wrap="square" lIns="0" tIns="64008" rIns="0" bIns="0" rtlCol="0" anchor="t">
            <a:spAutoFit/>
          </a:bodyPr>
          <a:lstStyle>
            <a:lvl1pPr>
              <a:defRPr lang="en-US" sz="2800" dirty="0"/>
            </a:lvl1pPr>
          </a:lstStyle>
          <a:p>
            <a:pPr lvl="0" defTabSz="932713">
              <a:lnSpc>
                <a:spcPct val="100000"/>
              </a:lnSpc>
            </a:pPr>
            <a:r>
              <a:rPr lang="en-US"/>
              <a:t>Click to edit Master title style</a:t>
            </a:r>
          </a:p>
        </p:txBody>
      </p:sp>
      <p:sp>
        <p:nvSpPr>
          <p:cNvPr id="3" name="Chart Placeholder 2"/>
          <p:cNvSpPr>
            <a:spLocks noGrp="1"/>
          </p:cNvSpPr>
          <p:nvPr>
            <p:ph type="chart" sz="quarter" idx="10"/>
          </p:nvPr>
        </p:nvSpPr>
        <p:spPr>
          <a:xfrm>
            <a:off x="678873" y="990047"/>
            <a:ext cx="10509250" cy="461665"/>
          </a:xfrm>
          <a:noFill/>
        </p:spPr>
        <p:txBody>
          <a:bodyPr/>
          <a:lstStyle/>
          <a:p>
            <a:r>
              <a:rPr lang="en-US"/>
              <a:t>Click icon to add chart</a:t>
            </a:r>
          </a:p>
        </p:txBody>
      </p:sp>
    </p:spTree>
    <p:extLst>
      <p:ext uri="{BB962C8B-B14F-4D97-AF65-F5344CB8AC3E}">
        <p14:creationId xmlns:p14="http://schemas.microsoft.com/office/powerpoint/2010/main" val="232567778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Engagement Nav: Title &amp;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78873" y="990048"/>
            <a:ext cx="10508475" cy="1566583"/>
          </a:xfrm>
        </p:spPr>
        <p:txBody>
          <a:bodyPr vert="horz" wrap="square" lIns="146304" tIns="91440" rIns="146304" bIns="91440" rtlCol="0">
            <a:spAutoFit/>
          </a:bodyPr>
          <a:lstStyle>
            <a:lvl1pPr>
              <a:defRPr lang="en-US" sz="2400" dirty="0">
                <a:latin typeface="+mn-lt"/>
              </a:defRPr>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678873" y="351094"/>
            <a:ext cx="10508474" cy="495520"/>
          </a:xfrm>
          <a:prstGeom prst="rect">
            <a:avLst/>
          </a:prstGeom>
        </p:spPr>
        <p:txBody>
          <a:bodyPr vert="horz" wrap="square" lIns="0" tIns="64008" rIns="0" bIns="0" rtlCol="0" anchor="t">
            <a:spAutoFit/>
          </a:bodyPr>
          <a:lstStyle>
            <a:lvl1pPr>
              <a:defRPr lang="en-US" sz="2800" dirty="0"/>
            </a:lvl1pPr>
          </a:lstStyle>
          <a:p>
            <a:pPr lvl="0" defTabSz="932713">
              <a:lnSpc>
                <a:spcPct val="100000"/>
              </a:lnSpc>
            </a:pPr>
            <a:r>
              <a:rPr lang="en-US"/>
              <a:t>Click to edit Master title style</a:t>
            </a:r>
          </a:p>
        </p:txBody>
      </p:sp>
      <p:pic>
        <p:nvPicPr>
          <p:cNvPr id="9" name="Picture 8"/>
          <p:cNvPicPr>
            <a:picLocks noChangeAspect="1"/>
          </p:cNvPicPr>
          <p:nvPr userDrawn="1"/>
        </p:nvPicPr>
        <p:blipFill>
          <a:blip r:embed="rId2"/>
          <a:stretch>
            <a:fillRect/>
          </a:stretch>
        </p:blipFill>
        <p:spPr>
          <a:xfrm rot="16200000" flipH="1">
            <a:off x="11919524" y="682150"/>
            <a:ext cx="2461995" cy="1097695"/>
          </a:xfrm>
          <a:prstGeom prst="rect">
            <a:avLst/>
          </a:prstGeom>
        </p:spPr>
      </p:pic>
    </p:spTree>
    <p:extLst>
      <p:ext uri="{BB962C8B-B14F-4D97-AF65-F5344CB8AC3E}">
        <p14:creationId xmlns:p14="http://schemas.microsoft.com/office/powerpoint/2010/main" val="574602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Engagement Nav: Title &amp; Chart">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78873" y="351094"/>
            <a:ext cx="10508474"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
        <p:nvSpPr>
          <p:cNvPr id="3" name="Chart Placeholder 2"/>
          <p:cNvSpPr>
            <a:spLocks noGrp="1"/>
          </p:cNvSpPr>
          <p:nvPr>
            <p:ph type="chart" sz="quarter" idx="10"/>
          </p:nvPr>
        </p:nvSpPr>
        <p:spPr>
          <a:xfrm>
            <a:off x="678873" y="990047"/>
            <a:ext cx="10509250" cy="461665"/>
          </a:xfrm>
          <a:noFill/>
        </p:spPr>
        <p:txBody>
          <a:bodyPr/>
          <a:lstStyle/>
          <a:p>
            <a:r>
              <a:rPr lang="en-US"/>
              <a:t>Click icon to add chart</a:t>
            </a:r>
          </a:p>
        </p:txBody>
      </p:sp>
    </p:spTree>
    <p:extLst>
      <p:ext uri="{BB962C8B-B14F-4D97-AF65-F5344CB8AC3E}">
        <p14:creationId xmlns:p14="http://schemas.microsoft.com/office/powerpoint/2010/main" val="383091255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4 Col  w/ image - 1">
    <p:spTree>
      <p:nvGrpSpPr>
        <p:cNvPr id="1" name=""/>
        <p:cNvGrpSpPr/>
        <p:nvPr/>
      </p:nvGrpSpPr>
      <p:grpSpPr>
        <a:xfrm>
          <a:off x="0" y="0"/>
          <a:ext cx="0" cy="0"/>
          <a:chOff x="0" y="0"/>
          <a:chExt cx="0" cy="0"/>
        </a:xfrm>
      </p:grpSpPr>
      <p:sp>
        <p:nvSpPr>
          <p:cNvPr id="15" name="Text Placeholder 4"/>
          <p:cNvSpPr>
            <a:spLocks noGrp="1"/>
          </p:cNvSpPr>
          <p:nvPr>
            <p:ph type="body" sz="quarter" idx="10" hasCustomPrompt="1"/>
          </p:nvPr>
        </p:nvSpPr>
        <p:spPr>
          <a:xfrm>
            <a:off x="678873" y="990047"/>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1" hasCustomPrompt="1"/>
          </p:nvPr>
        </p:nvSpPr>
        <p:spPr>
          <a:xfrm>
            <a:off x="3330488" y="990047"/>
            <a:ext cx="2499826" cy="615553"/>
          </a:xfrm>
        </p:spPr>
        <p:txBody>
          <a:bodyPr/>
          <a:lstStyle/>
          <a:p>
            <a:pPr lvl="3"/>
            <a:r>
              <a:rPr lang="en-US"/>
              <a:t>Fourth level</a:t>
            </a:r>
          </a:p>
          <a:p>
            <a:pPr lvl="4"/>
            <a:r>
              <a:rPr lang="en-US"/>
              <a:t>Fifth level</a:t>
            </a:r>
          </a:p>
        </p:txBody>
      </p:sp>
      <p:sp>
        <p:nvSpPr>
          <p:cNvPr id="17" name="Text Placeholder 4"/>
          <p:cNvSpPr>
            <a:spLocks noGrp="1"/>
          </p:cNvSpPr>
          <p:nvPr>
            <p:ph type="body" sz="quarter" idx="12" hasCustomPrompt="1"/>
          </p:nvPr>
        </p:nvSpPr>
        <p:spPr>
          <a:xfrm>
            <a:off x="5982102" y="990047"/>
            <a:ext cx="2499826" cy="615553"/>
          </a:xfrm>
        </p:spPr>
        <p:txBody>
          <a:bodyPr/>
          <a:lstStyle/>
          <a:p>
            <a:pPr lvl="3"/>
            <a:r>
              <a:rPr lang="en-US"/>
              <a:t>Fourth level</a:t>
            </a:r>
          </a:p>
          <a:p>
            <a:pPr lvl="4"/>
            <a:r>
              <a:rPr lang="en-US"/>
              <a:t>Fifth level</a:t>
            </a:r>
          </a:p>
        </p:txBody>
      </p:sp>
      <p:sp>
        <p:nvSpPr>
          <p:cNvPr id="18" name="Text Placeholder 4"/>
          <p:cNvSpPr>
            <a:spLocks noGrp="1"/>
          </p:cNvSpPr>
          <p:nvPr>
            <p:ph type="body" sz="quarter" idx="13" hasCustomPrompt="1"/>
          </p:nvPr>
        </p:nvSpPr>
        <p:spPr>
          <a:xfrm>
            <a:off x="8633716" y="990047"/>
            <a:ext cx="2499826" cy="615553"/>
          </a:xfrm>
        </p:spPr>
        <p:txBody>
          <a:bodyPr/>
          <a:lstStyle/>
          <a:p>
            <a:pPr lvl="3"/>
            <a:r>
              <a:rPr lang="en-US"/>
              <a:t>Fourth level</a:t>
            </a:r>
          </a:p>
          <a:p>
            <a:pPr lvl="4"/>
            <a:r>
              <a:rPr lang="en-US"/>
              <a:t>Fifth level</a:t>
            </a:r>
          </a:p>
        </p:txBody>
      </p:sp>
      <p:sp>
        <p:nvSpPr>
          <p:cNvPr id="19" name="Title Placeholder 1"/>
          <p:cNvSpPr>
            <a:spLocks noGrp="1"/>
          </p:cNvSpPr>
          <p:nvPr>
            <p:ph type="title"/>
          </p:nvPr>
        </p:nvSpPr>
        <p:spPr>
          <a:xfrm>
            <a:off x="678873" y="351094"/>
            <a:ext cx="10454671"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59498215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4 Col  w/ image - 1">
    <p:spTree>
      <p:nvGrpSpPr>
        <p:cNvPr id="1" name=""/>
        <p:cNvGrpSpPr/>
        <p:nvPr/>
      </p:nvGrpSpPr>
      <p:grpSpPr>
        <a:xfrm>
          <a:off x="0" y="0"/>
          <a:ext cx="0" cy="0"/>
          <a:chOff x="0" y="0"/>
          <a:chExt cx="0" cy="0"/>
        </a:xfrm>
      </p:grpSpPr>
      <p:sp>
        <p:nvSpPr>
          <p:cNvPr id="9" name="Text Placeholder 4"/>
          <p:cNvSpPr>
            <a:spLocks noGrp="1"/>
          </p:cNvSpPr>
          <p:nvPr>
            <p:ph type="body" sz="quarter" idx="10" hasCustomPrompt="1"/>
          </p:nvPr>
        </p:nvSpPr>
        <p:spPr>
          <a:xfrm>
            <a:off x="678875" y="2939970"/>
            <a:ext cx="2499826" cy="615553"/>
          </a:xfrm>
        </p:spPr>
        <p:txBody>
          <a:bodyPr/>
          <a:lstStyle/>
          <a:p>
            <a:pPr lvl="3"/>
            <a:r>
              <a:rPr lang="en-US"/>
              <a:t>Fourth level</a:t>
            </a:r>
          </a:p>
          <a:p>
            <a:pPr lvl="4"/>
            <a:r>
              <a:rPr lang="en-US"/>
              <a:t>Fifth level</a:t>
            </a:r>
          </a:p>
        </p:txBody>
      </p:sp>
      <p:sp>
        <p:nvSpPr>
          <p:cNvPr id="10" name="Text Placeholder 4"/>
          <p:cNvSpPr>
            <a:spLocks noGrp="1"/>
          </p:cNvSpPr>
          <p:nvPr>
            <p:ph type="body" sz="quarter" idx="11" hasCustomPrompt="1"/>
          </p:nvPr>
        </p:nvSpPr>
        <p:spPr>
          <a:xfrm>
            <a:off x="3330490" y="2939970"/>
            <a:ext cx="2499826" cy="615553"/>
          </a:xfrm>
        </p:spPr>
        <p:txBody>
          <a:bodyPr/>
          <a:lstStyle/>
          <a:p>
            <a:pPr lvl="3"/>
            <a:r>
              <a:rPr lang="en-US"/>
              <a:t>Fourth level</a:t>
            </a:r>
          </a:p>
          <a:p>
            <a:pPr lvl="4"/>
            <a:r>
              <a:rPr lang="en-US"/>
              <a:t>Fifth level</a:t>
            </a:r>
          </a:p>
        </p:txBody>
      </p:sp>
      <p:sp>
        <p:nvSpPr>
          <p:cNvPr id="15" name="Text Placeholder 4"/>
          <p:cNvSpPr>
            <a:spLocks noGrp="1"/>
          </p:cNvSpPr>
          <p:nvPr>
            <p:ph type="body" sz="quarter" idx="12" hasCustomPrompt="1"/>
          </p:nvPr>
        </p:nvSpPr>
        <p:spPr>
          <a:xfrm>
            <a:off x="5982104" y="2939970"/>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3" hasCustomPrompt="1"/>
          </p:nvPr>
        </p:nvSpPr>
        <p:spPr>
          <a:xfrm>
            <a:off x="8633718" y="2939970"/>
            <a:ext cx="2499826" cy="615553"/>
          </a:xfrm>
        </p:spPr>
        <p:txBody>
          <a:bodyPr/>
          <a:lstStyle/>
          <a:p>
            <a:pPr lvl="3"/>
            <a:r>
              <a:rPr lang="en-US"/>
              <a:t>Fourth level</a:t>
            </a:r>
          </a:p>
          <a:p>
            <a:pPr lvl="4"/>
            <a:r>
              <a:rPr lang="en-US"/>
              <a:t>Fifth level</a:t>
            </a:r>
          </a:p>
        </p:txBody>
      </p:sp>
      <p:sp>
        <p:nvSpPr>
          <p:cNvPr id="17" name="Text Placeholder 6"/>
          <p:cNvSpPr>
            <a:spLocks noGrp="1"/>
          </p:cNvSpPr>
          <p:nvPr>
            <p:ph type="body" sz="quarter" idx="14"/>
          </p:nvPr>
        </p:nvSpPr>
        <p:spPr>
          <a:xfrm>
            <a:off x="678873" y="990046"/>
            <a:ext cx="10454671" cy="1566583"/>
          </a:xfrm>
        </p:spPr>
        <p:txBody>
          <a:bodyPr/>
          <a:lstStyle>
            <a:lvl1pPr>
              <a:defRPr lang="en-US" sz="2400" kern="1200" spc="0" baseline="0" dirty="0" smtClean="0">
                <a:gradFill>
                  <a:gsLst>
                    <a:gs pos="1250">
                      <a:schemeClr val="bg1"/>
                    </a:gs>
                    <a:gs pos="100000">
                      <a:schemeClr val="bg1"/>
                    </a:gs>
                  </a:gsLst>
                  <a:lin ang="5400000" scaled="0"/>
                </a:gradFill>
                <a:latin typeface="+mn-lt"/>
                <a:ea typeface="+mn-ea"/>
                <a:cs typeface="+mn-cs"/>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marL="0" marR="0" lvl="0" indent="0" algn="l" defTabSz="93253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p:cNvSpPr>
            <a:spLocks noGrp="1"/>
          </p:cNvSpPr>
          <p:nvPr>
            <p:ph type="title"/>
          </p:nvPr>
        </p:nvSpPr>
        <p:spPr>
          <a:xfrm>
            <a:off x="678873" y="351094"/>
            <a:ext cx="10454671"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185107739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8 Box  w/ image - 1">
    <p:spTree>
      <p:nvGrpSpPr>
        <p:cNvPr id="1" name=""/>
        <p:cNvGrpSpPr/>
        <p:nvPr/>
      </p:nvGrpSpPr>
      <p:grpSpPr>
        <a:xfrm>
          <a:off x="0" y="0"/>
          <a:ext cx="0" cy="0"/>
          <a:chOff x="0" y="0"/>
          <a:chExt cx="0" cy="0"/>
        </a:xfrm>
      </p:grpSpPr>
      <p:sp>
        <p:nvSpPr>
          <p:cNvPr id="11" name="Text Placeholder 4"/>
          <p:cNvSpPr>
            <a:spLocks noGrp="1"/>
          </p:cNvSpPr>
          <p:nvPr>
            <p:ph type="body" sz="quarter" idx="10" hasCustomPrompt="1"/>
          </p:nvPr>
        </p:nvSpPr>
        <p:spPr>
          <a:xfrm>
            <a:off x="678875" y="3783540"/>
            <a:ext cx="2499826" cy="615553"/>
          </a:xfrm>
        </p:spPr>
        <p:txBody>
          <a:bodyPr/>
          <a:lstStyle/>
          <a:p>
            <a:pPr lvl="3"/>
            <a:r>
              <a:rPr lang="en-US"/>
              <a:t>Fourth level</a:t>
            </a:r>
          </a:p>
          <a:p>
            <a:pPr lvl="4"/>
            <a:r>
              <a:rPr lang="en-US"/>
              <a:t>Fifth level</a:t>
            </a:r>
          </a:p>
        </p:txBody>
      </p:sp>
      <p:sp>
        <p:nvSpPr>
          <p:cNvPr id="12" name="Text Placeholder 4"/>
          <p:cNvSpPr>
            <a:spLocks noGrp="1"/>
          </p:cNvSpPr>
          <p:nvPr>
            <p:ph type="body" sz="quarter" idx="11" hasCustomPrompt="1"/>
          </p:nvPr>
        </p:nvSpPr>
        <p:spPr>
          <a:xfrm>
            <a:off x="3330490" y="3783540"/>
            <a:ext cx="2499826" cy="615553"/>
          </a:xfrm>
        </p:spPr>
        <p:txBody>
          <a:bodyPr/>
          <a:lstStyle/>
          <a:p>
            <a:pPr lvl="3"/>
            <a:r>
              <a:rPr lang="en-US"/>
              <a:t>Fourth level</a:t>
            </a:r>
          </a:p>
          <a:p>
            <a:pPr lvl="4"/>
            <a:r>
              <a:rPr lang="en-US"/>
              <a:t>Fifth level</a:t>
            </a:r>
          </a:p>
        </p:txBody>
      </p:sp>
      <p:sp>
        <p:nvSpPr>
          <p:cNvPr id="13" name="Text Placeholder 4"/>
          <p:cNvSpPr>
            <a:spLocks noGrp="1"/>
          </p:cNvSpPr>
          <p:nvPr>
            <p:ph type="body" sz="quarter" idx="12" hasCustomPrompt="1"/>
          </p:nvPr>
        </p:nvSpPr>
        <p:spPr>
          <a:xfrm>
            <a:off x="5982104" y="3783540"/>
            <a:ext cx="2499826" cy="615553"/>
          </a:xfrm>
        </p:spPr>
        <p:txBody>
          <a:bodyPr/>
          <a:lstStyle/>
          <a:p>
            <a:pPr lvl="3"/>
            <a:r>
              <a:rPr lang="en-US"/>
              <a:t>Fourth level</a:t>
            </a:r>
          </a:p>
          <a:p>
            <a:pPr lvl="4"/>
            <a:r>
              <a:rPr lang="en-US"/>
              <a:t>Fifth level</a:t>
            </a:r>
          </a:p>
        </p:txBody>
      </p:sp>
      <p:sp>
        <p:nvSpPr>
          <p:cNvPr id="14" name="Text Placeholder 4"/>
          <p:cNvSpPr>
            <a:spLocks noGrp="1"/>
          </p:cNvSpPr>
          <p:nvPr>
            <p:ph type="body" sz="quarter" idx="13" hasCustomPrompt="1"/>
          </p:nvPr>
        </p:nvSpPr>
        <p:spPr>
          <a:xfrm>
            <a:off x="8633718" y="3783540"/>
            <a:ext cx="2499826" cy="615553"/>
          </a:xfrm>
        </p:spPr>
        <p:txBody>
          <a:bodyPr/>
          <a:lstStyle/>
          <a:p>
            <a:pPr lvl="3"/>
            <a:r>
              <a:rPr lang="en-US"/>
              <a:t>Fourth level</a:t>
            </a:r>
          </a:p>
          <a:p>
            <a:pPr lvl="4"/>
            <a:r>
              <a:rPr lang="en-US"/>
              <a:t>Fifth level</a:t>
            </a:r>
          </a:p>
        </p:txBody>
      </p:sp>
      <p:sp>
        <p:nvSpPr>
          <p:cNvPr id="15" name="Text Placeholder 4"/>
          <p:cNvSpPr>
            <a:spLocks noGrp="1"/>
          </p:cNvSpPr>
          <p:nvPr>
            <p:ph type="body" sz="quarter" idx="14" hasCustomPrompt="1"/>
          </p:nvPr>
        </p:nvSpPr>
        <p:spPr>
          <a:xfrm>
            <a:off x="678873" y="1270043"/>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5" hasCustomPrompt="1"/>
          </p:nvPr>
        </p:nvSpPr>
        <p:spPr>
          <a:xfrm>
            <a:off x="3330488" y="1270043"/>
            <a:ext cx="2499826" cy="615553"/>
          </a:xfrm>
        </p:spPr>
        <p:txBody>
          <a:bodyPr/>
          <a:lstStyle/>
          <a:p>
            <a:pPr lvl="3"/>
            <a:r>
              <a:rPr lang="en-US"/>
              <a:t>Fourth level</a:t>
            </a:r>
          </a:p>
          <a:p>
            <a:pPr lvl="4"/>
            <a:r>
              <a:rPr lang="en-US"/>
              <a:t>Fifth level</a:t>
            </a:r>
          </a:p>
        </p:txBody>
      </p:sp>
      <p:sp>
        <p:nvSpPr>
          <p:cNvPr id="17" name="Text Placeholder 4"/>
          <p:cNvSpPr>
            <a:spLocks noGrp="1"/>
          </p:cNvSpPr>
          <p:nvPr>
            <p:ph type="body" sz="quarter" idx="16" hasCustomPrompt="1"/>
          </p:nvPr>
        </p:nvSpPr>
        <p:spPr>
          <a:xfrm>
            <a:off x="5982103" y="1270043"/>
            <a:ext cx="2499826" cy="615553"/>
          </a:xfrm>
        </p:spPr>
        <p:txBody>
          <a:bodyPr/>
          <a:lstStyle/>
          <a:p>
            <a:pPr lvl="3"/>
            <a:r>
              <a:rPr lang="en-US"/>
              <a:t>Fourth level</a:t>
            </a:r>
          </a:p>
          <a:p>
            <a:pPr lvl="4"/>
            <a:r>
              <a:rPr lang="en-US"/>
              <a:t>Fifth level</a:t>
            </a:r>
          </a:p>
        </p:txBody>
      </p:sp>
      <p:sp>
        <p:nvSpPr>
          <p:cNvPr id="18" name="Text Placeholder 4"/>
          <p:cNvSpPr>
            <a:spLocks noGrp="1"/>
          </p:cNvSpPr>
          <p:nvPr>
            <p:ph type="body" sz="quarter" idx="17" hasCustomPrompt="1"/>
          </p:nvPr>
        </p:nvSpPr>
        <p:spPr>
          <a:xfrm>
            <a:off x="8633718" y="1270043"/>
            <a:ext cx="2499826" cy="615553"/>
          </a:xfrm>
        </p:spPr>
        <p:txBody>
          <a:bodyPr/>
          <a:lstStyle/>
          <a:p>
            <a:pPr lvl="3"/>
            <a:r>
              <a:rPr lang="en-US"/>
              <a:t>Fourth level</a:t>
            </a:r>
          </a:p>
          <a:p>
            <a:pPr lvl="4"/>
            <a:r>
              <a:rPr lang="en-US"/>
              <a:t>Fifth level</a:t>
            </a:r>
          </a:p>
        </p:txBody>
      </p:sp>
      <p:sp>
        <p:nvSpPr>
          <p:cNvPr id="20" name="Title Placeholder 1"/>
          <p:cNvSpPr>
            <a:spLocks noGrp="1"/>
          </p:cNvSpPr>
          <p:nvPr>
            <p:ph type="title"/>
          </p:nvPr>
        </p:nvSpPr>
        <p:spPr>
          <a:xfrm>
            <a:off x="678874" y="351094"/>
            <a:ext cx="10454670"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5733940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3676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351511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21119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3352" y="351094"/>
            <a:ext cx="10506569" cy="495520"/>
          </a:xfr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23721571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0" y="6079033"/>
            <a:ext cx="11795019"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1" eaLnBrk="0" hangingPunct="0"/>
            <a:r>
              <a:rPr lang="en-US" sz="700">
                <a:solidFill>
                  <a:schemeClr val="tx1"/>
                </a:solidFill>
                <a:cs typeface="Segoe UI" pitchFamily="34" charset="0"/>
              </a:rPr>
              <a:t>© 2018 Microsoft Corporation. All rights reserved. Microsoft, Windows, Windows Vista and other product names are or may be registered trademarks and/or trademarks in the U.S. and/or other countries.</a:t>
            </a:r>
          </a:p>
          <a:p>
            <a:pPr defTabSz="932261" eaLnBrk="0" hangingPunct="0"/>
            <a:r>
              <a:rPr lang="en-US" sz="700">
                <a:solidFill>
                  <a:schemeClr val="tx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5" name="Group 4"/>
          <p:cNvGrpSpPr>
            <a:grpSpLocks noChangeAspect="1"/>
          </p:cNvGrpSpPr>
          <p:nvPr userDrawn="1"/>
        </p:nvGrpSpPr>
        <p:grpSpPr bwMode="black">
          <a:xfrm>
            <a:off x="466726" y="3116264"/>
            <a:ext cx="3313939" cy="71136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6"/>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106446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9D332C-FF18-449A-B043-1042FBC4E800}"/>
              </a:ext>
            </a:extLst>
          </p:cNvPr>
          <p:cNvPicPr>
            <a:picLocks noChangeAspect="1"/>
          </p:cNvPicPr>
          <p:nvPr userDrawn="1"/>
        </p:nvPicPr>
        <p:blipFill>
          <a:blip r:embed="rId2"/>
          <a:stretch>
            <a:fillRect/>
          </a:stretch>
        </p:blipFill>
        <p:spPr bwMode="black">
          <a:xfrm>
            <a:off x="427037" y="6364298"/>
            <a:ext cx="1483418" cy="310896"/>
          </a:xfrm>
          <a:prstGeom prst="rect">
            <a:avLst/>
          </a:prstGeom>
        </p:spPr>
      </p:pic>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8" name="TextBox 7">
            <a:extLst>
              <a:ext uri="{FF2B5EF4-FFF2-40B4-BE49-F238E27FC236}">
                <a16:creationId xmlns:a16="http://schemas.microsoft.com/office/drawing/2014/main" id="{7677A20A-310C-4811-9F48-DFD5161EC969}"/>
              </a:ext>
            </a:extLst>
          </p:cNvPr>
          <p:cNvSpPr txBox="1"/>
          <p:nvPr userDrawn="1"/>
        </p:nvSpPr>
        <p:spPr>
          <a:xfrm>
            <a:off x="273050" y="325377"/>
            <a:ext cx="4267200" cy="572464"/>
          </a:xfrm>
          <a:prstGeom prst="rect">
            <a:avLst/>
          </a:prstGeom>
          <a:noFill/>
        </p:spPr>
        <p:txBody>
          <a:bodyPr wrap="square" lIns="182854" tIns="146283" rIns="182854" bIns="146283" rtlCol="0">
            <a:spAutoFit/>
          </a:bodyPr>
          <a:lstStyle/>
          <a:p>
            <a:pPr algn="l">
              <a:lnSpc>
                <a:spcPct val="90000"/>
              </a:lnSpc>
              <a:spcAft>
                <a:spcPts val="600"/>
              </a:spcAft>
            </a:pPr>
            <a:r>
              <a:rPr lang="en-US" sz="2000">
                <a:solidFill>
                  <a:schemeClr val="tx1"/>
                </a:solidFill>
              </a:rPr>
              <a:t>One Commercial Partner</a:t>
            </a:r>
          </a:p>
        </p:txBody>
      </p:sp>
    </p:spTree>
    <p:extLst>
      <p:ext uri="{BB962C8B-B14F-4D97-AF65-F5344CB8AC3E}">
        <p14:creationId xmlns:p14="http://schemas.microsoft.com/office/powerpoint/2010/main" val="16703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6" name="Picture 5">
            <a:extLst>
              <a:ext uri="{FF2B5EF4-FFF2-40B4-BE49-F238E27FC236}">
                <a16:creationId xmlns:a16="http://schemas.microsoft.com/office/drawing/2014/main" id="{16899587-CE56-42C4-9B59-267552266EA8}"/>
              </a:ext>
            </a:extLst>
          </p:cNvPr>
          <p:cNvPicPr>
            <a:picLocks noChangeAspect="1"/>
          </p:cNvPicPr>
          <p:nvPr userDrawn="1"/>
        </p:nvPicPr>
        <p:blipFill>
          <a:blip r:embed="rId2"/>
          <a:stretch>
            <a:fillRect/>
          </a:stretch>
        </p:blipFill>
        <p:spPr bwMode="black">
          <a:xfrm>
            <a:off x="427037" y="6364298"/>
            <a:ext cx="1483418" cy="310896"/>
          </a:xfrm>
          <a:prstGeom prst="rect">
            <a:avLst/>
          </a:prstGeom>
        </p:spPr>
      </p:pic>
      <p:sp>
        <p:nvSpPr>
          <p:cNvPr id="7" name="TextBox 6">
            <a:extLst>
              <a:ext uri="{FF2B5EF4-FFF2-40B4-BE49-F238E27FC236}">
                <a16:creationId xmlns:a16="http://schemas.microsoft.com/office/drawing/2014/main" id="{1D51154D-FA7F-4F8D-B4BF-7A7DC81424EE}"/>
              </a:ext>
            </a:extLst>
          </p:cNvPr>
          <p:cNvSpPr txBox="1"/>
          <p:nvPr userDrawn="1"/>
        </p:nvSpPr>
        <p:spPr>
          <a:xfrm>
            <a:off x="273050" y="325377"/>
            <a:ext cx="4267200" cy="572464"/>
          </a:xfrm>
          <a:prstGeom prst="rect">
            <a:avLst/>
          </a:prstGeom>
          <a:noFill/>
        </p:spPr>
        <p:txBody>
          <a:bodyPr wrap="square" lIns="182854" tIns="146283" rIns="182854" bIns="146283" rtlCol="0">
            <a:spAutoFit/>
          </a:bodyPr>
          <a:lstStyle/>
          <a:p>
            <a:pPr algn="l">
              <a:lnSpc>
                <a:spcPct val="90000"/>
              </a:lnSpc>
              <a:spcAft>
                <a:spcPts val="600"/>
              </a:spcAft>
            </a:pPr>
            <a:r>
              <a:rPr lang="en-US" sz="2000">
                <a:solidFill>
                  <a:schemeClr val="tx1"/>
                </a:solidFill>
              </a:rPr>
              <a:t>One Commercial Partner</a:t>
            </a:r>
          </a:p>
        </p:txBody>
      </p:sp>
    </p:spTree>
    <p:extLst>
      <p:ext uri="{BB962C8B-B14F-4D97-AF65-F5344CB8AC3E}">
        <p14:creationId xmlns:p14="http://schemas.microsoft.com/office/powerpoint/2010/main" val="1615582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TextBox 6">
            <a:extLst>
              <a:ext uri="{FF2B5EF4-FFF2-40B4-BE49-F238E27FC236}">
                <a16:creationId xmlns:a16="http://schemas.microsoft.com/office/drawing/2014/main" id="{1D51154D-FA7F-4F8D-B4BF-7A7DC81424EE}"/>
              </a:ext>
            </a:extLst>
          </p:cNvPr>
          <p:cNvSpPr txBox="1"/>
          <p:nvPr userDrawn="1"/>
        </p:nvSpPr>
        <p:spPr>
          <a:xfrm>
            <a:off x="273050" y="325377"/>
            <a:ext cx="4267200" cy="572464"/>
          </a:xfrm>
          <a:prstGeom prst="rect">
            <a:avLst/>
          </a:prstGeom>
          <a:noFill/>
        </p:spPr>
        <p:txBody>
          <a:bodyPr wrap="square" lIns="182854" tIns="146283" rIns="182854" bIns="146283" rtlCol="0">
            <a:spAutoFit/>
          </a:bodyPr>
          <a:lstStyle/>
          <a:p>
            <a:pPr algn="l">
              <a:lnSpc>
                <a:spcPct val="90000"/>
              </a:lnSpc>
              <a:spcAft>
                <a:spcPts val="600"/>
              </a:spcAft>
            </a:pPr>
            <a:r>
              <a:rPr lang="en-US" sz="2000">
                <a:solidFill>
                  <a:schemeClr val="tx1"/>
                </a:solidFill>
              </a:rPr>
              <a:t>One Commercial Partner</a:t>
            </a:r>
          </a:p>
        </p:txBody>
      </p:sp>
      <p:pic>
        <p:nvPicPr>
          <p:cNvPr id="3" name="Picture 2">
            <a:extLst>
              <a:ext uri="{FF2B5EF4-FFF2-40B4-BE49-F238E27FC236}">
                <a16:creationId xmlns:a16="http://schemas.microsoft.com/office/drawing/2014/main" id="{3DE3FDAC-7070-4662-A24C-C64CD1171D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98" y="6043078"/>
            <a:ext cx="2047578" cy="917610"/>
          </a:xfrm>
          <a:prstGeom prst="rect">
            <a:avLst/>
          </a:prstGeom>
        </p:spPr>
      </p:pic>
    </p:spTree>
    <p:extLst>
      <p:ext uri="{BB962C8B-B14F-4D97-AF65-F5344CB8AC3E}">
        <p14:creationId xmlns:p14="http://schemas.microsoft.com/office/powerpoint/2010/main" val="3401584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27038" y="6355549"/>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 name="TextBox 1">
            <a:extLst>
              <a:ext uri="{FF2B5EF4-FFF2-40B4-BE49-F238E27FC236}">
                <a16:creationId xmlns:a16="http://schemas.microsoft.com/office/drawing/2014/main" id="{8C2F8F42-FE6D-41EC-8F23-D15911779B0D}"/>
              </a:ext>
            </a:extLst>
          </p:cNvPr>
          <p:cNvSpPr txBox="1"/>
          <p:nvPr userDrawn="1"/>
        </p:nvSpPr>
        <p:spPr>
          <a:xfrm>
            <a:off x="273050" y="325377"/>
            <a:ext cx="4267200" cy="572464"/>
          </a:xfrm>
          <a:prstGeom prst="rect">
            <a:avLst/>
          </a:prstGeom>
          <a:noFill/>
        </p:spPr>
        <p:txBody>
          <a:bodyPr wrap="square" lIns="182854" tIns="146283" rIns="182854" bIns="146283" rtlCol="0">
            <a:spAutoFit/>
          </a:bodyPr>
          <a:lstStyle/>
          <a:p>
            <a:pPr algn="l">
              <a:lnSpc>
                <a:spcPct val="90000"/>
              </a:lnSpc>
              <a:spcAft>
                <a:spcPts val="600"/>
              </a:spcAft>
            </a:pPr>
            <a:r>
              <a:rPr lang="en-US" sz="2000">
                <a:solidFill>
                  <a:schemeClr val="tx1"/>
                </a:solidFill>
              </a:rPr>
              <a:t>One Commercial Partner</a:t>
            </a:r>
          </a:p>
        </p:txBody>
      </p:sp>
    </p:spTree>
    <p:extLst>
      <p:ext uri="{BB962C8B-B14F-4D97-AF65-F5344CB8AC3E}">
        <p14:creationId xmlns:p14="http://schemas.microsoft.com/office/powerpoint/2010/main" val="3290755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2017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69797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70908214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30547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03933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548693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0397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67499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32361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26556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245305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97036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90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012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p>
        </p:txBody>
      </p:sp>
    </p:spTree>
    <p:extLst>
      <p:ext uri="{BB962C8B-B14F-4D97-AF65-F5344CB8AC3E}">
        <p14:creationId xmlns:p14="http://schemas.microsoft.com/office/powerpoint/2010/main" val="217810103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061188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86210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199" cy="1117105"/>
          </a:xfrm>
          <a:noFill/>
        </p:spPr>
        <p:txBody>
          <a:bodyPr tIns="91440" bIns="91440" anchor="t" anchorCtr="0">
            <a:spAutoFit/>
          </a:bodyPr>
          <a:lstStyle>
            <a:lvl1pPr>
              <a:defRPr sz="6706" spc="-93"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5506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9D332C-FF18-449A-B043-1042FBC4E800}"/>
              </a:ext>
            </a:extLst>
          </p:cNvPr>
          <p:cNvPicPr>
            <a:picLocks noChangeAspect="1"/>
          </p:cNvPicPr>
          <p:nvPr userDrawn="1"/>
        </p:nvPicPr>
        <p:blipFill>
          <a:blip r:embed="rId2"/>
          <a:stretch>
            <a:fillRect/>
          </a:stretch>
        </p:blipFill>
        <p:spPr bwMode="black">
          <a:xfrm>
            <a:off x="427037" y="6364298"/>
            <a:ext cx="1483418" cy="310896"/>
          </a:xfrm>
          <a:prstGeom prst="rect">
            <a:avLst/>
          </a:prstGeom>
        </p:spPr>
      </p:pic>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8" name="TextBox 7">
            <a:extLst>
              <a:ext uri="{FF2B5EF4-FFF2-40B4-BE49-F238E27FC236}">
                <a16:creationId xmlns:a16="http://schemas.microsoft.com/office/drawing/2014/main" id="{7677A20A-310C-4811-9F48-DFD5161EC969}"/>
              </a:ext>
            </a:extLst>
          </p:cNvPr>
          <p:cNvSpPr txBox="1"/>
          <p:nvPr userDrawn="1"/>
        </p:nvSpPr>
        <p:spPr>
          <a:xfrm>
            <a:off x="273050" y="325377"/>
            <a:ext cx="4267200" cy="572464"/>
          </a:xfrm>
          <a:prstGeom prst="rect">
            <a:avLst/>
          </a:prstGeom>
          <a:noFill/>
        </p:spPr>
        <p:txBody>
          <a:bodyPr wrap="square" lIns="182854" tIns="146283" rIns="182854" bIns="146283" rtlCol="0">
            <a:spAutoFit/>
          </a:bodyPr>
          <a:lstStyle/>
          <a:p>
            <a:pPr algn="l">
              <a:lnSpc>
                <a:spcPct val="90000"/>
              </a:lnSpc>
              <a:spcAft>
                <a:spcPts val="600"/>
              </a:spcAft>
            </a:pPr>
            <a:r>
              <a:rPr lang="en-US" sz="2000">
                <a:solidFill>
                  <a:schemeClr val="tx1"/>
                </a:solidFill>
              </a:rPr>
              <a:t>One Commercial Partner</a:t>
            </a:r>
          </a:p>
        </p:txBody>
      </p:sp>
    </p:spTree>
    <p:extLst>
      <p:ext uri="{BB962C8B-B14F-4D97-AF65-F5344CB8AC3E}">
        <p14:creationId xmlns:p14="http://schemas.microsoft.com/office/powerpoint/2010/main" val="539776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6" name="Picture 5">
            <a:extLst>
              <a:ext uri="{FF2B5EF4-FFF2-40B4-BE49-F238E27FC236}">
                <a16:creationId xmlns:a16="http://schemas.microsoft.com/office/drawing/2014/main" id="{16899587-CE56-42C4-9B59-267552266EA8}"/>
              </a:ext>
            </a:extLst>
          </p:cNvPr>
          <p:cNvPicPr>
            <a:picLocks noChangeAspect="1"/>
          </p:cNvPicPr>
          <p:nvPr userDrawn="1"/>
        </p:nvPicPr>
        <p:blipFill>
          <a:blip r:embed="rId2"/>
          <a:stretch>
            <a:fillRect/>
          </a:stretch>
        </p:blipFill>
        <p:spPr bwMode="black">
          <a:xfrm>
            <a:off x="427037" y="6364298"/>
            <a:ext cx="1483418" cy="310896"/>
          </a:xfrm>
          <a:prstGeom prst="rect">
            <a:avLst/>
          </a:prstGeom>
        </p:spPr>
      </p:pic>
      <p:sp>
        <p:nvSpPr>
          <p:cNvPr id="7" name="TextBox 6">
            <a:extLst>
              <a:ext uri="{FF2B5EF4-FFF2-40B4-BE49-F238E27FC236}">
                <a16:creationId xmlns:a16="http://schemas.microsoft.com/office/drawing/2014/main" id="{1D51154D-FA7F-4F8D-B4BF-7A7DC81424EE}"/>
              </a:ext>
            </a:extLst>
          </p:cNvPr>
          <p:cNvSpPr txBox="1"/>
          <p:nvPr userDrawn="1"/>
        </p:nvSpPr>
        <p:spPr>
          <a:xfrm>
            <a:off x="273050" y="325377"/>
            <a:ext cx="4267200" cy="572464"/>
          </a:xfrm>
          <a:prstGeom prst="rect">
            <a:avLst/>
          </a:prstGeom>
          <a:noFill/>
        </p:spPr>
        <p:txBody>
          <a:bodyPr wrap="square" lIns="182854" tIns="146283" rIns="182854" bIns="146283" rtlCol="0">
            <a:spAutoFit/>
          </a:bodyPr>
          <a:lstStyle/>
          <a:p>
            <a:pPr algn="l">
              <a:lnSpc>
                <a:spcPct val="90000"/>
              </a:lnSpc>
              <a:spcAft>
                <a:spcPts val="600"/>
              </a:spcAft>
            </a:pPr>
            <a:r>
              <a:rPr lang="en-US" sz="2000">
                <a:solidFill>
                  <a:schemeClr val="tx1"/>
                </a:solidFill>
              </a:rPr>
              <a:t>One Commercial Partner</a:t>
            </a:r>
          </a:p>
        </p:txBody>
      </p:sp>
    </p:spTree>
    <p:extLst>
      <p:ext uri="{BB962C8B-B14F-4D97-AF65-F5344CB8AC3E}">
        <p14:creationId xmlns:p14="http://schemas.microsoft.com/office/powerpoint/2010/main" val="2855755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TextBox 6">
            <a:extLst>
              <a:ext uri="{FF2B5EF4-FFF2-40B4-BE49-F238E27FC236}">
                <a16:creationId xmlns:a16="http://schemas.microsoft.com/office/drawing/2014/main" id="{1D51154D-FA7F-4F8D-B4BF-7A7DC81424EE}"/>
              </a:ext>
            </a:extLst>
          </p:cNvPr>
          <p:cNvSpPr txBox="1"/>
          <p:nvPr userDrawn="1"/>
        </p:nvSpPr>
        <p:spPr>
          <a:xfrm>
            <a:off x="273050" y="325377"/>
            <a:ext cx="4267200" cy="572464"/>
          </a:xfrm>
          <a:prstGeom prst="rect">
            <a:avLst/>
          </a:prstGeom>
          <a:noFill/>
        </p:spPr>
        <p:txBody>
          <a:bodyPr wrap="square" lIns="182854" tIns="146283" rIns="182854" bIns="146283" rtlCol="0">
            <a:spAutoFit/>
          </a:bodyPr>
          <a:lstStyle/>
          <a:p>
            <a:pPr algn="l">
              <a:lnSpc>
                <a:spcPct val="90000"/>
              </a:lnSpc>
              <a:spcAft>
                <a:spcPts val="600"/>
              </a:spcAft>
            </a:pPr>
            <a:r>
              <a:rPr lang="en-US" sz="2000">
                <a:solidFill>
                  <a:schemeClr val="tx1"/>
                </a:solidFill>
              </a:rPr>
              <a:t>One Commercial Partner</a:t>
            </a:r>
          </a:p>
        </p:txBody>
      </p:sp>
      <p:pic>
        <p:nvPicPr>
          <p:cNvPr id="3" name="Picture 2">
            <a:extLst>
              <a:ext uri="{FF2B5EF4-FFF2-40B4-BE49-F238E27FC236}">
                <a16:creationId xmlns:a16="http://schemas.microsoft.com/office/drawing/2014/main" id="{3DE3FDAC-7070-4662-A24C-C64CD1171D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98" y="6043078"/>
            <a:ext cx="2047578" cy="917610"/>
          </a:xfrm>
          <a:prstGeom prst="rect">
            <a:avLst/>
          </a:prstGeom>
        </p:spPr>
      </p:pic>
    </p:spTree>
    <p:extLst>
      <p:ext uri="{BB962C8B-B14F-4D97-AF65-F5344CB8AC3E}">
        <p14:creationId xmlns:p14="http://schemas.microsoft.com/office/powerpoint/2010/main" val="1321331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27038" y="6355549"/>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 name="TextBox 1">
            <a:extLst>
              <a:ext uri="{FF2B5EF4-FFF2-40B4-BE49-F238E27FC236}">
                <a16:creationId xmlns:a16="http://schemas.microsoft.com/office/drawing/2014/main" id="{8C2F8F42-FE6D-41EC-8F23-D15911779B0D}"/>
              </a:ext>
            </a:extLst>
          </p:cNvPr>
          <p:cNvSpPr txBox="1"/>
          <p:nvPr userDrawn="1"/>
        </p:nvSpPr>
        <p:spPr>
          <a:xfrm>
            <a:off x="273050" y="325377"/>
            <a:ext cx="4267200" cy="572464"/>
          </a:xfrm>
          <a:prstGeom prst="rect">
            <a:avLst/>
          </a:prstGeom>
          <a:noFill/>
        </p:spPr>
        <p:txBody>
          <a:bodyPr wrap="square" lIns="182854" tIns="146283" rIns="182854" bIns="146283" rtlCol="0">
            <a:spAutoFit/>
          </a:bodyPr>
          <a:lstStyle/>
          <a:p>
            <a:pPr algn="l">
              <a:lnSpc>
                <a:spcPct val="90000"/>
              </a:lnSpc>
              <a:spcAft>
                <a:spcPts val="600"/>
              </a:spcAft>
            </a:pPr>
            <a:r>
              <a:rPr lang="en-US" sz="2000">
                <a:solidFill>
                  <a:schemeClr val="tx1"/>
                </a:solidFill>
              </a:rPr>
              <a:t>One Commercial Partner</a:t>
            </a:r>
          </a:p>
        </p:txBody>
      </p:sp>
    </p:spTree>
    <p:extLst>
      <p:ext uri="{BB962C8B-B14F-4D97-AF65-F5344CB8AC3E}">
        <p14:creationId xmlns:p14="http://schemas.microsoft.com/office/powerpoint/2010/main" val="3138964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25893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11831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067312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9455" b="7916"/>
          <a:stretch/>
        </p:blipFill>
        <p:spPr>
          <a:xfrm>
            <a:off x="6199" y="0"/>
            <a:ext cx="12700653" cy="6994525"/>
          </a:xfrm>
          <a:prstGeom prst="rect">
            <a:avLst/>
          </a:prstGeom>
        </p:spPr>
      </p:pic>
      <p:sp>
        <p:nvSpPr>
          <p:cNvPr id="3" name="Rectangle 2"/>
          <p:cNvSpPr/>
          <p:nvPr userDrawn="1"/>
        </p:nvSpPr>
        <p:spPr bwMode="auto">
          <a:xfrm>
            <a:off x="0" y="0"/>
            <a:ext cx="4846638"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4571999" cy="2751698"/>
          </a:xfrm>
          <a:noFill/>
        </p:spPr>
        <p:txBody>
          <a:bodyPr tIns="91440" bIns="91440" anchor="t" anchorCtr="0"/>
          <a:lstStyle>
            <a:lvl1pPr>
              <a:defRPr sz="6600" spc="-100"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85700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230469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44786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67125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98961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788119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74030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026005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21292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13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204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5764" r="12530"/>
          <a:stretch/>
        </p:blipFill>
        <p:spPr>
          <a:xfrm>
            <a:off x="2652116" y="0"/>
            <a:ext cx="9784359" cy="6994525"/>
          </a:xfrm>
          <a:prstGeom prst="rect">
            <a:avLst/>
          </a:prstGeom>
        </p:spPr>
      </p:pic>
      <p:sp>
        <p:nvSpPr>
          <p:cNvPr id="6" name="Rectangle 5"/>
          <p:cNvSpPr/>
          <p:nvPr userDrawn="1"/>
        </p:nvSpPr>
        <p:spPr bwMode="auto">
          <a:xfrm>
            <a:off x="0" y="0"/>
            <a:ext cx="4846638" cy="699452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4571999" cy="2751698"/>
          </a:xfrm>
          <a:noFill/>
        </p:spPr>
        <p:txBody>
          <a:bodyPr tIns="91440" bIns="91440" anchor="t" anchorCtr="0"/>
          <a:lstStyle>
            <a:lvl1pPr>
              <a:defRPr sz="6600" spc="-100"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4572721" cy="1829593"/>
          </a:xfrm>
          <a:noFill/>
        </p:spPr>
        <p:txBody>
          <a:bodyPr lIns="182880" tIns="146304" rIns="182880" bIns="146304">
            <a:noAutofit/>
          </a:bodyPr>
          <a:lstStyle>
            <a:lvl1pPr marL="0" indent="0">
              <a:spcBef>
                <a:spcPts val="0"/>
              </a:spcBef>
              <a:buNone/>
              <a:defRPr sz="3200"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31325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16404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96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FY16 LSP Guide Cover - 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22060B4-9432-4466-9D87-0A67DF6B97B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1017"/>
            <a:ext cx="12436474" cy="6983509"/>
          </a:xfrm>
          <a:prstGeom prst="rect">
            <a:avLst/>
          </a:prstGeom>
        </p:spPr>
      </p:pic>
      <p:sp>
        <p:nvSpPr>
          <p:cNvPr id="6" name="Rectangle 5"/>
          <p:cNvSpPr/>
          <p:nvPr userDrawn="1"/>
        </p:nvSpPr>
        <p:spPr bwMode="auto">
          <a:xfrm>
            <a:off x="2" y="11017"/>
            <a:ext cx="12443309" cy="7005234"/>
          </a:xfrm>
          <a:prstGeom prst="rect">
            <a:avLst/>
          </a:prstGeom>
          <a:gradFill flip="none" rotWithShape="1">
            <a:gsLst>
              <a:gs pos="100000">
                <a:schemeClr val="bg1">
                  <a:alpha val="81000"/>
                </a:schemeClr>
              </a:gs>
              <a:gs pos="76000">
                <a:schemeClr val="bg1">
                  <a:alpha val="75000"/>
                </a:schemeClr>
              </a:gs>
              <a:gs pos="53000">
                <a:schemeClr val="bg1">
                  <a:alpha val="0"/>
                </a:schemeClr>
              </a:gs>
            </a:gsLst>
            <a:lin ang="12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79400" y="1923742"/>
            <a:ext cx="2930915" cy="435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defTabSz="950998" fontAlgn="base">
              <a:lnSpc>
                <a:spcPct val="90000"/>
              </a:lnSpc>
              <a:spcBef>
                <a:spcPct val="0"/>
              </a:spcBef>
              <a:spcAft>
                <a:spcPct val="0"/>
              </a:spcAft>
            </a:pPr>
            <a:r>
              <a:rPr lang="en-US" sz="2400">
                <a:gradFill>
                  <a:gsLst>
                    <a:gs pos="0">
                      <a:schemeClr val="accent1"/>
                    </a:gs>
                    <a:gs pos="100000">
                      <a:schemeClr val="accent1"/>
                    </a:gs>
                  </a:gsLst>
                  <a:lin ang="5400000" scaled="1"/>
                </a:gradFill>
                <a:latin typeface="Segoe UI Bold" panose="020B0802040204020203" pitchFamily="34" charset="0"/>
                <a:ea typeface="Segoe UI" pitchFamily="34" charset="0"/>
                <a:cs typeface="Segoe UI Bold" panose="020B0802040204020203" pitchFamily="34" charset="0"/>
              </a:rPr>
              <a:t>FY18</a:t>
            </a:r>
          </a:p>
        </p:txBody>
      </p:sp>
      <p:grpSp>
        <p:nvGrpSpPr>
          <p:cNvPr id="9" name="Group 8"/>
          <p:cNvGrpSpPr>
            <a:grpSpLocks noChangeAspect="1"/>
          </p:cNvGrpSpPr>
          <p:nvPr userDrawn="1"/>
        </p:nvGrpSpPr>
        <p:grpSpPr bwMode="black">
          <a:xfrm>
            <a:off x="466725" y="536576"/>
            <a:ext cx="1673081" cy="359139"/>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73"/>
            </a:p>
          </p:txBody>
        </p:sp>
      </p:grpSp>
      <p:sp>
        <p:nvSpPr>
          <p:cNvPr id="15" name="Title 1">
            <a:extLst>
              <a:ext uri="{FF2B5EF4-FFF2-40B4-BE49-F238E27FC236}">
                <a16:creationId xmlns:a16="http://schemas.microsoft.com/office/drawing/2014/main" id="{0450EACB-5D60-44CD-ADA9-2D0CFF8CA07E}"/>
              </a:ext>
            </a:extLst>
          </p:cNvPr>
          <p:cNvSpPr>
            <a:spLocks noGrp="1"/>
          </p:cNvSpPr>
          <p:nvPr>
            <p:ph type="title" hasCustomPrompt="1"/>
          </p:nvPr>
        </p:nvSpPr>
        <p:spPr>
          <a:xfrm>
            <a:off x="457299" y="2536670"/>
            <a:ext cx="5083629" cy="99710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EA2F84F3-C3CF-4EB5-9E7F-D721FEFD2A92}"/>
              </a:ext>
            </a:extLst>
          </p:cNvPr>
          <p:cNvSpPr>
            <a:spLocks noGrp="1"/>
          </p:cNvSpPr>
          <p:nvPr>
            <p:ph type="body" sz="quarter" idx="12" hasCustomPrompt="1"/>
          </p:nvPr>
        </p:nvSpPr>
        <p:spPr>
          <a:xfrm>
            <a:off x="457298" y="3962401"/>
            <a:ext cx="5084064" cy="27697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366456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FY16 LSP Guide Cover -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CE57C56-734A-437A-8397-0FDFEF9D7AA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r="-1"/>
          <a:stretch/>
        </p:blipFill>
        <p:spPr>
          <a:xfrm>
            <a:off x="1" y="5295"/>
            <a:ext cx="12436474" cy="7005234"/>
          </a:xfrm>
          <a:prstGeom prst="rect">
            <a:avLst/>
          </a:prstGeom>
        </p:spPr>
      </p:pic>
      <p:sp>
        <p:nvSpPr>
          <p:cNvPr id="12" name="Rectangle 11">
            <a:extLst>
              <a:ext uri="{FF2B5EF4-FFF2-40B4-BE49-F238E27FC236}">
                <a16:creationId xmlns:a16="http://schemas.microsoft.com/office/drawing/2014/main" id="{5316D315-FF35-47CF-83E0-DE89D1CCAB1B}"/>
              </a:ext>
            </a:extLst>
          </p:cNvPr>
          <p:cNvSpPr/>
          <p:nvPr userDrawn="1"/>
        </p:nvSpPr>
        <p:spPr bwMode="auto">
          <a:xfrm>
            <a:off x="2" y="0"/>
            <a:ext cx="12443309" cy="7005234"/>
          </a:xfrm>
          <a:prstGeom prst="rect">
            <a:avLst/>
          </a:prstGeom>
          <a:gradFill flip="none" rotWithShape="1">
            <a:gsLst>
              <a:gs pos="100000">
                <a:schemeClr val="bg1">
                  <a:alpha val="75000"/>
                </a:schemeClr>
              </a:gs>
              <a:gs pos="70000">
                <a:schemeClr val="bg1">
                  <a:alpha val="70000"/>
                </a:schemeClr>
              </a:gs>
              <a:gs pos="51000">
                <a:schemeClr val="bg1">
                  <a:alpha val="0"/>
                </a:schemeClr>
              </a:gs>
            </a:gsLst>
            <a:lin ang="12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BB98813-4178-473F-B620-75B81170ABF2}"/>
              </a:ext>
            </a:extLst>
          </p:cNvPr>
          <p:cNvSpPr/>
          <p:nvPr userDrawn="1"/>
        </p:nvSpPr>
        <p:spPr bwMode="auto">
          <a:xfrm>
            <a:off x="279400" y="1923742"/>
            <a:ext cx="2930915" cy="435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l" defTabSz="950998" fontAlgn="base">
              <a:lnSpc>
                <a:spcPct val="90000"/>
              </a:lnSpc>
              <a:spcBef>
                <a:spcPct val="0"/>
              </a:spcBef>
              <a:spcAft>
                <a:spcPct val="0"/>
              </a:spcAft>
            </a:pPr>
            <a:r>
              <a:rPr lang="en-US" sz="2400">
                <a:gradFill>
                  <a:gsLst>
                    <a:gs pos="0">
                      <a:schemeClr val="accent1"/>
                    </a:gs>
                    <a:gs pos="100000">
                      <a:schemeClr val="accent1"/>
                    </a:gs>
                  </a:gsLst>
                  <a:lin ang="5400000" scaled="1"/>
                </a:gradFill>
                <a:latin typeface="Segoe UI Bold" panose="020B0802040204020203" pitchFamily="34" charset="0"/>
                <a:ea typeface="Segoe UI" pitchFamily="34" charset="0"/>
                <a:cs typeface="Segoe UI Bold" panose="020B0802040204020203" pitchFamily="34" charset="0"/>
              </a:rPr>
              <a:t>FY18</a:t>
            </a:r>
          </a:p>
        </p:txBody>
      </p:sp>
      <p:grpSp>
        <p:nvGrpSpPr>
          <p:cNvPr id="15" name="Group 14">
            <a:extLst>
              <a:ext uri="{FF2B5EF4-FFF2-40B4-BE49-F238E27FC236}">
                <a16:creationId xmlns:a16="http://schemas.microsoft.com/office/drawing/2014/main" id="{26F5E20A-3BF0-46DF-9B8D-4C1DC876E5A6}"/>
              </a:ext>
            </a:extLst>
          </p:cNvPr>
          <p:cNvGrpSpPr>
            <a:grpSpLocks noChangeAspect="1"/>
          </p:cNvGrpSpPr>
          <p:nvPr userDrawn="1"/>
        </p:nvGrpSpPr>
        <p:grpSpPr bwMode="black">
          <a:xfrm>
            <a:off x="466725" y="536576"/>
            <a:ext cx="1673081" cy="359139"/>
            <a:chOff x="457200" y="1643393"/>
            <a:chExt cx="4492753" cy="964540"/>
          </a:xfrm>
        </p:grpSpPr>
        <p:pic>
          <p:nvPicPr>
            <p:cNvPr id="16" name="Picture 15">
              <a:extLst>
                <a:ext uri="{FF2B5EF4-FFF2-40B4-BE49-F238E27FC236}">
                  <a16:creationId xmlns:a16="http://schemas.microsoft.com/office/drawing/2014/main" id="{778FA721-CB9A-4675-B243-FBF4998DF567}"/>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86375892-15F4-4FCE-8AAC-573629D35699}"/>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73"/>
            </a:p>
          </p:txBody>
        </p:sp>
      </p:grpSp>
      <p:sp>
        <p:nvSpPr>
          <p:cNvPr id="18" name="Title 1">
            <a:extLst>
              <a:ext uri="{FF2B5EF4-FFF2-40B4-BE49-F238E27FC236}">
                <a16:creationId xmlns:a16="http://schemas.microsoft.com/office/drawing/2014/main" id="{915EDF52-8DEB-4BB7-9A41-AF9EDAC30389}"/>
              </a:ext>
            </a:extLst>
          </p:cNvPr>
          <p:cNvSpPr>
            <a:spLocks noGrp="1"/>
          </p:cNvSpPr>
          <p:nvPr>
            <p:ph type="title" hasCustomPrompt="1"/>
          </p:nvPr>
        </p:nvSpPr>
        <p:spPr>
          <a:xfrm>
            <a:off x="457299" y="2536670"/>
            <a:ext cx="5083629" cy="99710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9" name="Text Placeholder 4">
            <a:extLst>
              <a:ext uri="{FF2B5EF4-FFF2-40B4-BE49-F238E27FC236}">
                <a16:creationId xmlns:a16="http://schemas.microsoft.com/office/drawing/2014/main" id="{B66FEAFB-2ACB-4315-8227-67D2E8E5A61D}"/>
              </a:ext>
            </a:extLst>
          </p:cNvPr>
          <p:cNvSpPr>
            <a:spLocks noGrp="1"/>
          </p:cNvSpPr>
          <p:nvPr>
            <p:ph type="body" sz="quarter" idx="12" hasCustomPrompt="1"/>
          </p:nvPr>
        </p:nvSpPr>
        <p:spPr>
          <a:xfrm>
            <a:off x="457298" y="3962401"/>
            <a:ext cx="5084064" cy="27697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4194321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FY16 LSP Guide Cover -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3FF87-7A46-4414-B460-DBDE7BD54F8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0709"/>
            <a:ext cx="12439862" cy="7005234"/>
          </a:xfrm>
          <a:prstGeom prst="rect">
            <a:avLst/>
          </a:prstGeom>
        </p:spPr>
      </p:pic>
      <p:sp>
        <p:nvSpPr>
          <p:cNvPr id="11" name="Rectangle 10">
            <a:extLst>
              <a:ext uri="{FF2B5EF4-FFF2-40B4-BE49-F238E27FC236}">
                <a16:creationId xmlns:a16="http://schemas.microsoft.com/office/drawing/2014/main" id="{6B6AE353-2D55-4AEC-A528-A8037594B621}"/>
              </a:ext>
            </a:extLst>
          </p:cNvPr>
          <p:cNvSpPr/>
          <p:nvPr userDrawn="1"/>
        </p:nvSpPr>
        <p:spPr bwMode="auto">
          <a:xfrm>
            <a:off x="2" y="0"/>
            <a:ext cx="12443309" cy="7005234"/>
          </a:xfrm>
          <a:prstGeom prst="rect">
            <a:avLst/>
          </a:prstGeom>
          <a:gradFill flip="none" rotWithShape="1">
            <a:gsLst>
              <a:gs pos="78000">
                <a:schemeClr val="bg1">
                  <a:alpha val="71000"/>
                </a:schemeClr>
              </a:gs>
              <a:gs pos="62000">
                <a:schemeClr val="bg1">
                  <a:alpha val="0"/>
                </a:schemeClr>
              </a:gs>
            </a:gsLst>
            <a:lin ang="12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5E28A3B-D36D-45F5-AA77-6887B84ED3F1}"/>
              </a:ext>
            </a:extLst>
          </p:cNvPr>
          <p:cNvSpPr/>
          <p:nvPr userDrawn="1"/>
        </p:nvSpPr>
        <p:spPr bwMode="auto">
          <a:xfrm>
            <a:off x="279400" y="1923742"/>
            <a:ext cx="2930915" cy="4350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defTabSz="950998" fontAlgn="base">
              <a:lnSpc>
                <a:spcPct val="90000"/>
              </a:lnSpc>
              <a:spcBef>
                <a:spcPct val="0"/>
              </a:spcBef>
              <a:spcAft>
                <a:spcPct val="0"/>
              </a:spcAft>
            </a:pPr>
            <a:r>
              <a:rPr lang="en-US" sz="2400">
                <a:gradFill>
                  <a:gsLst>
                    <a:gs pos="0">
                      <a:schemeClr val="accent1"/>
                    </a:gs>
                    <a:gs pos="100000">
                      <a:schemeClr val="accent1"/>
                    </a:gs>
                  </a:gsLst>
                  <a:lin ang="5400000" scaled="1"/>
                </a:gradFill>
                <a:latin typeface="Segoe UI Bold" panose="020B0802040204020203" pitchFamily="34" charset="0"/>
                <a:ea typeface="Segoe UI" pitchFamily="34" charset="0"/>
                <a:cs typeface="Segoe UI Bold" panose="020B0802040204020203" pitchFamily="34" charset="0"/>
              </a:rPr>
              <a:t>FY18</a:t>
            </a:r>
          </a:p>
        </p:txBody>
      </p:sp>
      <p:grpSp>
        <p:nvGrpSpPr>
          <p:cNvPr id="15" name="Group 14">
            <a:extLst>
              <a:ext uri="{FF2B5EF4-FFF2-40B4-BE49-F238E27FC236}">
                <a16:creationId xmlns:a16="http://schemas.microsoft.com/office/drawing/2014/main" id="{4AA0327B-B3E2-495E-94A9-A9189ABDEC89}"/>
              </a:ext>
            </a:extLst>
          </p:cNvPr>
          <p:cNvGrpSpPr>
            <a:grpSpLocks noChangeAspect="1"/>
          </p:cNvGrpSpPr>
          <p:nvPr userDrawn="1"/>
        </p:nvGrpSpPr>
        <p:grpSpPr bwMode="black">
          <a:xfrm>
            <a:off x="466725" y="536576"/>
            <a:ext cx="1673081" cy="359139"/>
            <a:chOff x="457200" y="1643393"/>
            <a:chExt cx="4492753" cy="964540"/>
          </a:xfrm>
        </p:grpSpPr>
        <p:pic>
          <p:nvPicPr>
            <p:cNvPr id="16" name="Picture 15">
              <a:extLst>
                <a:ext uri="{FF2B5EF4-FFF2-40B4-BE49-F238E27FC236}">
                  <a16:creationId xmlns:a16="http://schemas.microsoft.com/office/drawing/2014/main" id="{CFC01999-89CA-47C7-A470-8197D72A6437}"/>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6919B276-8A71-4784-AB05-639A8504E816}"/>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73"/>
            </a:p>
          </p:txBody>
        </p:sp>
      </p:grpSp>
      <p:sp>
        <p:nvSpPr>
          <p:cNvPr id="18" name="Title 1">
            <a:extLst>
              <a:ext uri="{FF2B5EF4-FFF2-40B4-BE49-F238E27FC236}">
                <a16:creationId xmlns:a16="http://schemas.microsoft.com/office/drawing/2014/main" id="{4C56953D-C3EA-4A8A-86F8-716AD0332176}"/>
              </a:ext>
            </a:extLst>
          </p:cNvPr>
          <p:cNvSpPr>
            <a:spLocks noGrp="1"/>
          </p:cNvSpPr>
          <p:nvPr>
            <p:ph type="title" hasCustomPrompt="1"/>
          </p:nvPr>
        </p:nvSpPr>
        <p:spPr>
          <a:xfrm>
            <a:off x="457299" y="2536670"/>
            <a:ext cx="5083629" cy="99710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9" name="Text Placeholder 4">
            <a:extLst>
              <a:ext uri="{FF2B5EF4-FFF2-40B4-BE49-F238E27FC236}">
                <a16:creationId xmlns:a16="http://schemas.microsoft.com/office/drawing/2014/main" id="{BBDBE1E1-7DB8-43EE-AE66-74B8BA25AB24}"/>
              </a:ext>
            </a:extLst>
          </p:cNvPr>
          <p:cNvSpPr>
            <a:spLocks noGrp="1"/>
          </p:cNvSpPr>
          <p:nvPr>
            <p:ph type="body" sz="quarter" idx="12" hasCustomPrompt="1"/>
          </p:nvPr>
        </p:nvSpPr>
        <p:spPr>
          <a:xfrm>
            <a:off x="457298" y="3962401"/>
            <a:ext cx="5084064" cy="27697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897989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1">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1EF039-F452-4221-B19D-0A06FB7E87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274495" y="1"/>
            <a:ext cx="7161981" cy="6994525"/>
          </a:xfrm>
          <a:prstGeom prst="rect">
            <a:avLst/>
          </a:prstGeom>
        </p:spPr>
      </p:pic>
      <p:sp>
        <p:nvSpPr>
          <p:cNvPr id="5" name="Rectangle 4">
            <a:extLst>
              <a:ext uri="{FF2B5EF4-FFF2-40B4-BE49-F238E27FC236}">
                <a16:creationId xmlns:a16="http://schemas.microsoft.com/office/drawing/2014/main" id="{40ABBB24-4C5E-434C-A79B-71ED85EB9B15}"/>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4E4CDE3E-AEBF-4586-89B9-FA17CC969616}"/>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gradFill>
                  <a:gsLst>
                    <a:gs pos="1250">
                      <a:schemeClr val="accent1"/>
                    </a:gs>
                    <a:gs pos="100000">
                      <a:schemeClr val="accent1"/>
                    </a:gs>
                  </a:gsLst>
                  <a:lin ang="5400000" scaled="0"/>
                </a:gradFill>
                <a:latin typeface="+mj-lt"/>
                <a:cs typeface="Segoe UI Semilight" panose="020B0402040204020203" pitchFamily="34" charset="0"/>
              </a:defRPr>
            </a:lvl1pPr>
          </a:lstStyle>
          <a:p>
            <a:pPr marL="0" lvl="0">
              <a:lnSpc>
                <a:spcPct val="100000"/>
              </a:lnSpc>
            </a:pPr>
            <a:r>
              <a:rPr lang="en-US"/>
              <a:t>Section title</a:t>
            </a:r>
          </a:p>
        </p:txBody>
      </p:sp>
      <p:cxnSp>
        <p:nvCxnSpPr>
          <p:cNvPr id="8" name="Straight Connector 7">
            <a:extLst>
              <a:ext uri="{FF2B5EF4-FFF2-40B4-BE49-F238E27FC236}">
                <a16:creationId xmlns:a16="http://schemas.microsoft.com/office/drawing/2014/main" id="{A0204B92-94A3-42D4-92EA-BA0ED59AED45}"/>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170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2">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4C3245-6D06-4F89-B957-89F9697DFA5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436475" cy="6994525"/>
          </a:xfrm>
          <a:prstGeom prst="rect">
            <a:avLst/>
          </a:prstGeom>
        </p:spPr>
      </p:pic>
      <p:sp>
        <p:nvSpPr>
          <p:cNvPr id="6" name="Rectangle 5">
            <a:extLst>
              <a:ext uri="{FF2B5EF4-FFF2-40B4-BE49-F238E27FC236}">
                <a16:creationId xmlns:a16="http://schemas.microsoft.com/office/drawing/2014/main" id="{99E47B14-DE74-4C77-A576-A0E1BA85490F}"/>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F19FE9DD-0E96-4B1E-9096-F9AED00922B4}"/>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latin typeface="+mj-lt"/>
                <a:cs typeface="Segoe UI Semilight" panose="020B0402040204020203" pitchFamily="34" charset="0"/>
              </a:defRPr>
            </a:lvl1pPr>
          </a:lstStyle>
          <a:p>
            <a:pPr marL="0" lvl="0">
              <a:lnSpc>
                <a:spcPct val="100000"/>
              </a:lnSpc>
            </a:pPr>
            <a:r>
              <a:rPr lang="en-US"/>
              <a:t>Section title</a:t>
            </a:r>
          </a:p>
        </p:txBody>
      </p:sp>
      <p:cxnSp>
        <p:nvCxnSpPr>
          <p:cNvPr id="10" name="Straight Connector 9">
            <a:extLst>
              <a:ext uri="{FF2B5EF4-FFF2-40B4-BE49-F238E27FC236}">
                <a16:creationId xmlns:a16="http://schemas.microsoft.com/office/drawing/2014/main" id="{A4CCAA29-2B49-43FA-A14B-41F3DD35B07E}"/>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631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3">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B2CBC-5159-496E-9E8D-5C740C986DD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338997" y="1"/>
            <a:ext cx="7097479" cy="6994525"/>
          </a:xfrm>
          <a:prstGeom prst="rect">
            <a:avLst/>
          </a:prstGeom>
        </p:spPr>
      </p:pic>
      <p:sp>
        <p:nvSpPr>
          <p:cNvPr id="5" name="Rectangle 4">
            <a:extLst>
              <a:ext uri="{FF2B5EF4-FFF2-40B4-BE49-F238E27FC236}">
                <a16:creationId xmlns:a16="http://schemas.microsoft.com/office/drawing/2014/main" id="{BF035089-2525-44A8-99AC-3C638EDC4A55}"/>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C5206D6B-F33E-4E15-BBCF-894E82F87CB3}"/>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latin typeface="+mj-lt"/>
                <a:cs typeface="Segoe UI Semilight" panose="020B0402040204020203" pitchFamily="34" charset="0"/>
              </a:defRPr>
            </a:lvl1pPr>
          </a:lstStyle>
          <a:p>
            <a:pPr marL="0" lvl="0">
              <a:lnSpc>
                <a:spcPct val="100000"/>
              </a:lnSpc>
            </a:pPr>
            <a:r>
              <a:rPr lang="en-US"/>
              <a:t>Section title</a:t>
            </a:r>
          </a:p>
        </p:txBody>
      </p:sp>
      <p:cxnSp>
        <p:nvCxnSpPr>
          <p:cNvPr id="10" name="Straight Connector 9">
            <a:extLst>
              <a:ext uri="{FF2B5EF4-FFF2-40B4-BE49-F238E27FC236}">
                <a16:creationId xmlns:a16="http://schemas.microsoft.com/office/drawing/2014/main" id="{97D3021C-71C5-4860-BC36-17CB450687E4}"/>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78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4">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AAE7FC-F296-496B-87EC-9692D74E2E15}"/>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flipH="1">
            <a:off x="1925825" y="-10823"/>
            <a:ext cx="10510651" cy="7005349"/>
          </a:xfrm>
          <a:prstGeom prst="rect">
            <a:avLst/>
          </a:prstGeom>
        </p:spPr>
      </p:pic>
      <p:sp>
        <p:nvSpPr>
          <p:cNvPr id="5" name="Rectangle 4">
            <a:extLst>
              <a:ext uri="{FF2B5EF4-FFF2-40B4-BE49-F238E27FC236}">
                <a16:creationId xmlns:a16="http://schemas.microsoft.com/office/drawing/2014/main" id="{C729EBAC-DD46-47CD-AA7A-D0EBC93F539D}"/>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3FFE6AF2-1A19-47B6-81D3-696B3E95776A}"/>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latin typeface="+mj-lt"/>
                <a:cs typeface="Segoe UI Semilight" panose="020B0402040204020203" pitchFamily="34" charset="0"/>
              </a:defRPr>
            </a:lvl1pPr>
          </a:lstStyle>
          <a:p>
            <a:pPr marL="0" lvl="0">
              <a:lnSpc>
                <a:spcPct val="100000"/>
              </a:lnSpc>
            </a:pPr>
            <a:r>
              <a:rPr lang="en-US"/>
              <a:t>Section title</a:t>
            </a:r>
          </a:p>
        </p:txBody>
      </p:sp>
      <p:cxnSp>
        <p:nvCxnSpPr>
          <p:cNvPr id="10" name="Straight Connector 9">
            <a:extLst>
              <a:ext uri="{FF2B5EF4-FFF2-40B4-BE49-F238E27FC236}">
                <a16:creationId xmlns:a16="http://schemas.microsoft.com/office/drawing/2014/main" id="{082E6B63-C26E-4950-9F8C-ACEC5BC11B18}"/>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713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5">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E75AC1-B0E8-476F-AE2F-E82F6378050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flipH="1">
            <a:off x="1942065" y="1"/>
            <a:ext cx="10494411" cy="6994525"/>
          </a:xfrm>
          <a:prstGeom prst="rect">
            <a:avLst/>
          </a:prstGeom>
        </p:spPr>
      </p:pic>
      <p:sp>
        <p:nvSpPr>
          <p:cNvPr id="5" name="Rectangle 4">
            <a:extLst>
              <a:ext uri="{FF2B5EF4-FFF2-40B4-BE49-F238E27FC236}">
                <a16:creationId xmlns:a16="http://schemas.microsoft.com/office/drawing/2014/main" id="{79312841-1776-424C-A2D2-62DB26B71CCD}"/>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C3EA4E84-0675-4BAE-B4E0-BFBD717ED5D8}"/>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latin typeface="+mj-lt"/>
                <a:cs typeface="Segoe UI Semilight" panose="020B0402040204020203" pitchFamily="34" charset="0"/>
              </a:defRPr>
            </a:lvl1pPr>
          </a:lstStyle>
          <a:p>
            <a:pPr marL="0" lvl="0">
              <a:lnSpc>
                <a:spcPct val="100000"/>
              </a:lnSpc>
            </a:pPr>
            <a:r>
              <a:rPr lang="en-US"/>
              <a:t>Section title</a:t>
            </a:r>
          </a:p>
        </p:txBody>
      </p:sp>
      <p:cxnSp>
        <p:nvCxnSpPr>
          <p:cNvPr id="10" name="Straight Connector 9">
            <a:extLst>
              <a:ext uri="{FF2B5EF4-FFF2-40B4-BE49-F238E27FC236}">
                <a16:creationId xmlns:a16="http://schemas.microsoft.com/office/drawing/2014/main" id="{0771FD01-5821-478A-A9DF-FF9A008DC172}"/>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86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6">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08E3DA-3AA6-48F3-A2C7-762F95FC4524}"/>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436475" cy="6994525"/>
          </a:xfrm>
          <a:prstGeom prst="rect">
            <a:avLst/>
          </a:prstGeom>
        </p:spPr>
      </p:pic>
      <p:sp>
        <p:nvSpPr>
          <p:cNvPr id="5" name="Rectangle 4">
            <a:extLst>
              <a:ext uri="{FF2B5EF4-FFF2-40B4-BE49-F238E27FC236}">
                <a16:creationId xmlns:a16="http://schemas.microsoft.com/office/drawing/2014/main" id="{72B5589E-9007-449F-93E2-06152A3431CF}"/>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47A87D65-F1FA-48D7-BE63-1AEB982BFCF9}"/>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latin typeface="+mj-lt"/>
                <a:cs typeface="Segoe UI Semilight" panose="020B0402040204020203" pitchFamily="34" charset="0"/>
              </a:defRPr>
            </a:lvl1pPr>
          </a:lstStyle>
          <a:p>
            <a:pPr marL="0" lvl="0">
              <a:lnSpc>
                <a:spcPct val="100000"/>
              </a:lnSpc>
            </a:pPr>
            <a:r>
              <a:rPr lang="en-US"/>
              <a:t>Section title</a:t>
            </a:r>
          </a:p>
        </p:txBody>
      </p:sp>
      <p:cxnSp>
        <p:nvCxnSpPr>
          <p:cNvPr id="10" name="Straight Connector 9">
            <a:extLst>
              <a:ext uri="{FF2B5EF4-FFF2-40B4-BE49-F238E27FC236}">
                <a16:creationId xmlns:a16="http://schemas.microsoft.com/office/drawing/2014/main" id="{4831E6EF-A2EC-4C18-9317-855B5A6A9B3C}"/>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980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7">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E70AEE-58E2-44DB-BB2E-54B0928BC359}"/>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261046" y="1"/>
            <a:ext cx="7474200" cy="6994525"/>
          </a:xfrm>
          <a:prstGeom prst="rect">
            <a:avLst/>
          </a:prstGeom>
        </p:spPr>
      </p:pic>
      <p:sp>
        <p:nvSpPr>
          <p:cNvPr id="5" name="Rectangle 4">
            <a:extLst>
              <a:ext uri="{FF2B5EF4-FFF2-40B4-BE49-F238E27FC236}">
                <a16:creationId xmlns:a16="http://schemas.microsoft.com/office/drawing/2014/main" id="{7DE61A69-9026-493B-BAD5-3E57A593CFAD}"/>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06A5E845-16A5-4E4F-BAD5-4591E0BBCD6A}"/>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latin typeface="+mj-lt"/>
                <a:cs typeface="Segoe UI Semilight" panose="020B0402040204020203" pitchFamily="34" charset="0"/>
              </a:defRPr>
            </a:lvl1pPr>
          </a:lstStyle>
          <a:p>
            <a:pPr marL="0" lvl="0">
              <a:lnSpc>
                <a:spcPct val="100000"/>
              </a:lnSpc>
            </a:pPr>
            <a:r>
              <a:rPr lang="en-US"/>
              <a:t>Section title</a:t>
            </a:r>
          </a:p>
        </p:txBody>
      </p:sp>
      <p:cxnSp>
        <p:nvCxnSpPr>
          <p:cNvPr id="10" name="Straight Connector 9">
            <a:extLst>
              <a:ext uri="{FF2B5EF4-FFF2-40B4-BE49-F238E27FC236}">
                <a16:creationId xmlns:a16="http://schemas.microsoft.com/office/drawing/2014/main" id="{E5762E40-16C4-4957-99B4-5A566973456F}"/>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89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8">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284A6C-EE3B-4292-8ADE-7EA4B1720BA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42048" y="-1"/>
            <a:ext cx="12194427" cy="6994525"/>
          </a:xfrm>
          <a:prstGeom prst="rect">
            <a:avLst/>
          </a:prstGeom>
        </p:spPr>
      </p:pic>
      <p:sp>
        <p:nvSpPr>
          <p:cNvPr id="5" name="Rectangle 4">
            <a:extLst>
              <a:ext uri="{FF2B5EF4-FFF2-40B4-BE49-F238E27FC236}">
                <a16:creationId xmlns:a16="http://schemas.microsoft.com/office/drawing/2014/main" id="{525A171F-320B-448A-B213-7AACC2E4839C}"/>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744B53FF-A656-473F-9A9C-5F613226CCBB}"/>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latin typeface="+mj-lt"/>
                <a:cs typeface="Segoe UI Semilight" panose="020B0402040204020203" pitchFamily="34" charset="0"/>
              </a:defRPr>
            </a:lvl1pPr>
          </a:lstStyle>
          <a:p>
            <a:pPr marL="0" lvl="0">
              <a:lnSpc>
                <a:spcPct val="100000"/>
              </a:lnSpc>
            </a:pPr>
            <a:r>
              <a:rPr lang="en-US"/>
              <a:t>Section title</a:t>
            </a:r>
          </a:p>
        </p:txBody>
      </p:sp>
      <p:cxnSp>
        <p:nvCxnSpPr>
          <p:cNvPr id="10" name="Straight Connector 9">
            <a:extLst>
              <a:ext uri="{FF2B5EF4-FFF2-40B4-BE49-F238E27FC236}">
                <a16:creationId xmlns:a16="http://schemas.microsoft.com/office/drawing/2014/main" id="{6F4780FD-10CD-4C34-8494-6CB6D1B0BC92}"/>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799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9">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DA37F7-458F-4FE5-946D-1C9B99D2CA5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022408" y="-5557"/>
            <a:ext cx="9414067" cy="7007141"/>
          </a:xfrm>
          <a:prstGeom prst="rect">
            <a:avLst/>
          </a:prstGeom>
        </p:spPr>
      </p:pic>
      <p:sp>
        <p:nvSpPr>
          <p:cNvPr id="5" name="Rectangle 4">
            <a:extLst>
              <a:ext uri="{FF2B5EF4-FFF2-40B4-BE49-F238E27FC236}">
                <a16:creationId xmlns:a16="http://schemas.microsoft.com/office/drawing/2014/main" id="{45495B1A-D7FF-427E-8156-BF3EDF873163}"/>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8B2D4EDF-27D5-4EFE-8E0E-847ADB08D5C9}"/>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latin typeface="+mj-lt"/>
                <a:cs typeface="Segoe UI Semilight" panose="020B0402040204020203" pitchFamily="34" charset="0"/>
              </a:defRPr>
            </a:lvl1pPr>
          </a:lstStyle>
          <a:p>
            <a:pPr marL="0" lvl="0">
              <a:lnSpc>
                <a:spcPct val="100000"/>
              </a:lnSpc>
            </a:pPr>
            <a:r>
              <a:rPr lang="en-US"/>
              <a:t>Section title</a:t>
            </a:r>
          </a:p>
        </p:txBody>
      </p:sp>
      <p:cxnSp>
        <p:nvCxnSpPr>
          <p:cNvPr id="10" name="Straight Connector 9">
            <a:extLst>
              <a:ext uri="{FF2B5EF4-FFF2-40B4-BE49-F238E27FC236}">
                <a16:creationId xmlns:a16="http://schemas.microsoft.com/office/drawing/2014/main" id="{33CDBAB1-3798-4339-8479-024925003342}"/>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610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10">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10AD30-28C5-4A1C-81EE-5C20D681AF9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257574" y="3529"/>
            <a:ext cx="9178902" cy="6990996"/>
          </a:xfrm>
          <a:prstGeom prst="rect">
            <a:avLst/>
          </a:prstGeom>
        </p:spPr>
      </p:pic>
      <p:sp>
        <p:nvSpPr>
          <p:cNvPr id="10" name="Rectangle 9">
            <a:extLst>
              <a:ext uri="{FF2B5EF4-FFF2-40B4-BE49-F238E27FC236}">
                <a16:creationId xmlns:a16="http://schemas.microsoft.com/office/drawing/2014/main" id="{210C7D5E-3EEA-457F-905C-A2FA65FD3044}"/>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a:extLst>
              <a:ext uri="{FF2B5EF4-FFF2-40B4-BE49-F238E27FC236}">
                <a16:creationId xmlns:a16="http://schemas.microsoft.com/office/drawing/2014/main" id="{3DFA83D7-DDB1-496D-B1D0-3DCC7A1DDA30}"/>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latin typeface="+mj-lt"/>
                <a:cs typeface="Segoe UI Semilight" panose="020B0402040204020203" pitchFamily="34" charset="0"/>
              </a:defRPr>
            </a:lvl1pPr>
          </a:lstStyle>
          <a:p>
            <a:pPr marL="0" lvl="0">
              <a:lnSpc>
                <a:spcPct val="100000"/>
              </a:lnSpc>
            </a:pPr>
            <a:r>
              <a:rPr lang="en-US"/>
              <a:t>Section title</a:t>
            </a:r>
          </a:p>
        </p:txBody>
      </p:sp>
      <p:cxnSp>
        <p:nvCxnSpPr>
          <p:cNvPr id="12" name="Straight Connector 11">
            <a:extLst>
              <a:ext uri="{FF2B5EF4-FFF2-40B4-BE49-F238E27FC236}">
                <a16:creationId xmlns:a16="http://schemas.microsoft.com/office/drawing/2014/main" id="{B160C686-4870-498E-97CD-BC6FD644799E}"/>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706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2_Section Divider - 10">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E095B4-78AA-4371-B94B-2C5328EB76D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938295" y="3529"/>
            <a:ext cx="10497082" cy="6990996"/>
          </a:xfrm>
          <a:prstGeom prst="rect">
            <a:avLst/>
          </a:prstGeom>
        </p:spPr>
      </p:pic>
      <p:sp>
        <p:nvSpPr>
          <p:cNvPr id="7" name="Rectangle 6">
            <a:extLst>
              <a:ext uri="{FF2B5EF4-FFF2-40B4-BE49-F238E27FC236}">
                <a16:creationId xmlns:a16="http://schemas.microsoft.com/office/drawing/2014/main" id="{56459C2A-E776-4CD1-BFA4-499CB1E61BED}"/>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F642242C-EAF0-493E-B6AD-424229EBAA8D}"/>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latin typeface="+mj-lt"/>
                <a:cs typeface="Segoe UI Semilight" panose="020B0402040204020203" pitchFamily="34" charset="0"/>
              </a:defRPr>
            </a:lvl1pPr>
          </a:lstStyle>
          <a:p>
            <a:pPr marL="0" lvl="0">
              <a:lnSpc>
                <a:spcPct val="100000"/>
              </a:lnSpc>
            </a:pPr>
            <a:r>
              <a:rPr lang="en-US"/>
              <a:t>Section title</a:t>
            </a:r>
          </a:p>
        </p:txBody>
      </p:sp>
      <p:cxnSp>
        <p:nvCxnSpPr>
          <p:cNvPr id="3" name="Straight Connector 2">
            <a:extLst>
              <a:ext uri="{FF2B5EF4-FFF2-40B4-BE49-F238E27FC236}">
                <a16:creationId xmlns:a16="http://schemas.microsoft.com/office/drawing/2014/main" id="{9F4C6D75-854C-4A3B-96EE-936D453BC4F6}"/>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310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283353" y="265481"/>
            <a:ext cx="10460849" cy="495520"/>
          </a:xfrm>
          <a:prstGeom prst="rect">
            <a:avLst/>
          </a:prstGeom>
        </p:spPr>
        <p:txBody>
          <a:bodyPr vert="horz" wrap="square" lIns="0" tIns="64008" rIns="0" bIns="0" rtlCol="0" anchor="t">
            <a:spAutoFit/>
          </a:bodyPr>
          <a:lstStyle>
            <a:lvl1pPr>
              <a:defRPr lang="en-US" sz="28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69874221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83351" y="990048"/>
            <a:ext cx="10508475" cy="1566583"/>
          </a:xfrm>
        </p:spPr>
        <p:txBody>
          <a:bodyPr/>
          <a:lstStyle>
            <a:lvl1pPr>
              <a:defRPr lang="en-US" sz="2400" kern="1200" spc="0" baseline="0" dirty="0" smtClean="0">
                <a:gradFill>
                  <a:gsLst>
                    <a:gs pos="1250">
                      <a:schemeClr val="tx1">
                        <a:lumMod val="50000"/>
                      </a:schemeClr>
                    </a:gs>
                    <a:gs pos="100000">
                      <a:schemeClr val="tx1">
                        <a:lumMod val="50000"/>
                      </a:schemeClr>
                    </a:gs>
                  </a:gsLst>
                  <a:lin ang="5400000" scaled="0"/>
                </a:gradFill>
                <a:latin typeface="+mn-lt"/>
                <a:ea typeface="+mn-ea"/>
                <a:cs typeface="+mn-cs"/>
              </a:defRPr>
            </a:lvl1pPr>
            <a:lvl2pPr>
              <a:defRPr>
                <a:gradFill>
                  <a:gsLst>
                    <a:gs pos="1250">
                      <a:schemeClr val="tx1">
                        <a:lumMod val="50000"/>
                      </a:schemeClr>
                    </a:gs>
                    <a:gs pos="100000">
                      <a:schemeClr val="tx1">
                        <a:lumMod val="50000"/>
                      </a:schemeClr>
                    </a:gs>
                  </a:gsLst>
                  <a:lin ang="5400000" scaled="0"/>
                </a:gradFill>
              </a:defRPr>
            </a:lvl2pPr>
            <a:lvl3pPr>
              <a:defRPr>
                <a:gradFill>
                  <a:gsLst>
                    <a:gs pos="1250">
                      <a:schemeClr val="tx1">
                        <a:lumMod val="50000"/>
                      </a:schemeClr>
                    </a:gs>
                    <a:gs pos="100000">
                      <a:schemeClr val="tx1">
                        <a:lumMod val="50000"/>
                      </a:schemeClr>
                    </a:gs>
                  </a:gsLst>
                  <a:lin ang="5400000" scaled="0"/>
                </a:gradFill>
              </a:defRPr>
            </a:lvl3pPr>
            <a:lvl4pPr>
              <a:defRPr>
                <a:gradFill>
                  <a:gsLst>
                    <a:gs pos="1250">
                      <a:schemeClr val="tx1">
                        <a:lumMod val="50000"/>
                      </a:schemeClr>
                    </a:gs>
                    <a:gs pos="100000">
                      <a:schemeClr val="tx1">
                        <a:lumMod val="50000"/>
                      </a:schemeClr>
                    </a:gs>
                  </a:gsLst>
                  <a:lin ang="5400000" scaled="0"/>
                </a:gradFill>
              </a:defRPr>
            </a:lvl4pPr>
            <a:lvl5pPr>
              <a:defRPr>
                <a:gradFill>
                  <a:gsLst>
                    <a:gs pos="1250">
                      <a:schemeClr val="tx1">
                        <a:lumMod val="50000"/>
                      </a:schemeClr>
                    </a:gs>
                    <a:gs pos="100000">
                      <a:schemeClr val="tx1">
                        <a:lumMod val="50000"/>
                      </a:schemeClr>
                    </a:gs>
                  </a:gsLst>
                  <a:lin ang="5400000" scaled="0"/>
                </a:gradFill>
              </a:defRPr>
            </a:lvl5pPr>
          </a:lstStyle>
          <a:p>
            <a:pPr marL="0" marR="0" lvl="0" indent="0" algn="l" defTabSz="93253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283351" y="265481"/>
            <a:ext cx="10508474" cy="495520"/>
          </a:xfrm>
          <a:prstGeom prst="rect">
            <a:avLst/>
          </a:prstGeom>
        </p:spPr>
        <p:txBody>
          <a:bodyPr vert="horz" wrap="square" lIns="0" tIns="64008" rIns="0" bIns="0" rtlCol="0" anchor="t">
            <a:spAutoFit/>
          </a:bodyPr>
          <a:lstStyle>
            <a:lvl1pPr>
              <a:defRPr lang="en-US" sz="28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162071859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83352" y="990047"/>
            <a:ext cx="5193110" cy="1667892"/>
          </a:xfrm>
          <a:prstGeom prst="rect">
            <a:avLst/>
          </a:prstGeom>
        </p:spPr>
        <p:txBody>
          <a:bodyPr wrap="square">
            <a:spAutoFit/>
          </a:bodyPr>
          <a:lstStyle>
            <a:lvl1pPr marL="0" indent="0">
              <a:spcBef>
                <a:spcPts val="1224"/>
              </a:spcBef>
              <a:buClr>
                <a:schemeClr val="tx1"/>
              </a:buClr>
              <a:buFont typeface="Wingdings" pitchFamily="2" charset="2"/>
              <a:buNone/>
              <a:defRPr sz="2400">
                <a:gradFill>
                  <a:gsLst>
                    <a:gs pos="1250">
                      <a:schemeClr val="tx1">
                        <a:lumMod val="50000"/>
                      </a:schemeClr>
                    </a:gs>
                    <a:gs pos="100000">
                      <a:schemeClr val="tx1">
                        <a:lumMod val="50000"/>
                      </a:schemeClr>
                    </a:gs>
                  </a:gsLst>
                  <a:lin ang="5400000" scaled="0"/>
                </a:gradFill>
              </a:defRPr>
            </a:lvl1pPr>
            <a:lvl2pPr marL="0" indent="0">
              <a:buNone/>
              <a:defRPr sz="1800">
                <a:gradFill>
                  <a:gsLst>
                    <a:gs pos="1250">
                      <a:schemeClr val="tx1">
                        <a:lumMod val="50000"/>
                      </a:schemeClr>
                    </a:gs>
                    <a:gs pos="100000">
                      <a:schemeClr val="tx1">
                        <a:lumMod val="50000"/>
                      </a:schemeClr>
                    </a:gs>
                  </a:gsLst>
                  <a:lin ang="5400000" scaled="0"/>
                </a:gradFill>
              </a:defRPr>
            </a:lvl2pPr>
            <a:lvl3pPr marL="231722" indent="0">
              <a:buNone/>
              <a:tabLst/>
              <a:defRPr sz="1800">
                <a:gradFill>
                  <a:gsLst>
                    <a:gs pos="1250">
                      <a:schemeClr val="tx1">
                        <a:lumMod val="50000"/>
                      </a:schemeClr>
                    </a:gs>
                    <a:gs pos="100000">
                      <a:schemeClr val="tx1">
                        <a:lumMod val="50000"/>
                      </a:schemeClr>
                    </a:gs>
                  </a:gsLst>
                  <a:lin ang="5400000" scaled="0"/>
                </a:gradFill>
              </a:defRPr>
            </a:lvl3pPr>
            <a:lvl4pPr marL="460273" indent="0">
              <a:buNone/>
              <a:defRPr sz="1599">
                <a:gradFill>
                  <a:gsLst>
                    <a:gs pos="1250">
                      <a:schemeClr val="tx1">
                        <a:lumMod val="50000"/>
                      </a:schemeClr>
                    </a:gs>
                    <a:gs pos="100000">
                      <a:schemeClr val="tx1">
                        <a:lumMod val="50000"/>
                      </a:schemeClr>
                    </a:gs>
                  </a:gsLst>
                  <a:lin ang="5400000" scaled="0"/>
                </a:gradFill>
              </a:defRPr>
            </a:lvl4pPr>
            <a:lvl5pPr marL="685647" indent="0">
              <a:buNone/>
              <a:tabLst/>
              <a:defRPr sz="1599">
                <a:gradFill>
                  <a:gsLst>
                    <a:gs pos="1250">
                      <a:schemeClr val="tx1">
                        <a:lumMod val="50000"/>
                      </a:schemeClr>
                    </a:gs>
                    <a:gs pos="100000">
                      <a:schemeClr val="tx1">
                        <a:lumMod val="50000"/>
                      </a:schemeClr>
                    </a:gs>
                  </a:gsLst>
                  <a:lin ang="5400000" scaled="0"/>
                </a:gradFill>
              </a:defRPr>
            </a:lvl5pPr>
          </a:lstStyle>
          <a:p>
            <a:pPr lvl="0"/>
            <a:r>
              <a:rPr lang="en-US"/>
              <a:t>Click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hasCustomPrompt="1"/>
          </p:nvPr>
        </p:nvSpPr>
        <p:spPr>
          <a:xfrm>
            <a:off x="5615609" y="990047"/>
            <a:ext cx="5176217" cy="1667892"/>
          </a:xfrm>
          <a:prstGeom prst="rect">
            <a:avLst/>
          </a:prstGeom>
        </p:spPr>
        <p:txBody>
          <a:bodyPr wrap="square">
            <a:spAutoFit/>
          </a:bodyPr>
          <a:lstStyle>
            <a:lvl1pPr marL="0" indent="0">
              <a:spcBef>
                <a:spcPts val="1224"/>
              </a:spcBef>
              <a:buClr>
                <a:schemeClr val="tx1"/>
              </a:buClr>
              <a:buFont typeface="Wingdings" pitchFamily="2" charset="2"/>
              <a:buNone/>
              <a:defRPr sz="2400">
                <a:gradFill>
                  <a:gsLst>
                    <a:gs pos="1250">
                      <a:schemeClr val="tx1">
                        <a:lumMod val="50000"/>
                      </a:schemeClr>
                    </a:gs>
                    <a:gs pos="100000">
                      <a:schemeClr val="tx1">
                        <a:lumMod val="50000"/>
                      </a:schemeClr>
                    </a:gs>
                  </a:gsLst>
                  <a:lin ang="5400000" scaled="0"/>
                </a:gradFill>
              </a:defRPr>
            </a:lvl1pPr>
            <a:lvl2pPr marL="0" indent="0">
              <a:buNone/>
              <a:defRPr sz="1800">
                <a:gradFill>
                  <a:gsLst>
                    <a:gs pos="1250">
                      <a:schemeClr val="tx1">
                        <a:lumMod val="50000"/>
                      </a:schemeClr>
                    </a:gs>
                    <a:gs pos="100000">
                      <a:schemeClr val="tx1">
                        <a:lumMod val="50000"/>
                      </a:schemeClr>
                    </a:gs>
                  </a:gsLst>
                  <a:lin ang="5400000" scaled="0"/>
                </a:gradFill>
              </a:defRPr>
            </a:lvl2pPr>
            <a:lvl3pPr marL="231722" indent="0">
              <a:buNone/>
              <a:tabLst/>
              <a:defRPr sz="1800">
                <a:gradFill>
                  <a:gsLst>
                    <a:gs pos="1250">
                      <a:schemeClr val="tx1">
                        <a:lumMod val="50000"/>
                      </a:schemeClr>
                    </a:gs>
                    <a:gs pos="100000">
                      <a:schemeClr val="tx1">
                        <a:lumMod val="50000"/>
                      </a:schemeClr>
                    </a:gs>
                  </a:gsLst>
                  <a:lin ang="5400000" scaled="0"/>
                </a:gradFill>
              </a:defRPr>
            </a:lvl3pPr>
            <a:lvl4pPr marL="460273" indent="0">
              <a:buNone/>
              <a:defRPr sz="1599">
                <a:gradFill>
                  <a:gsLst>
                    <a:gs pos="1250">
                      <a:schemeClr val="tx1">
                        <a:lumMod val="50000"/>
                      </a:schemeClr>
                    </a:gs>
                    <a:gs pos="100000">
                      <a:schemeClr val="tx1">
                        <a:lumMod val="50000"/>
                      </a:schemeClr>
                    </a:gs>
                  </a:gsLst>
                  <a:lin ang="5400000" scaled="0"/>
                </a:gradFill>
              </a:defRPr>
            </a:lvl4pPr>
            <a:lvl5pPr marL="685647" indent="0">
              <a:buNone/>
              <a:tabLst/>
              <a:defRPr sz="1599">
                <a:gradFill>
                  <a:gsLst>
                    <a:gs pos="1250">
                      <a:schemeClr val="tx1">
                        <a:lumMod val="50000"/>
                      </a:schemeClr>
                    </a:gs>
                    <a:gs pos="100000">
                      <a:schemeClr val="tx1">
                        <a:lumMod val="50000"/>
                      </a:schemeClr>
                    </a:gs>
                  </a:gsLst>
                  <a:lin ang="5400000" scaled="0"/>
                </a:gradFill>
              </a:defRPr>
            </a:lvl5pPr>
          </a:lstStyle>
          <a:p>
            <a:pPr lvl="0"/>
            <a:r>
              <a:rPr lang="en-US"/>
              <a:t>Click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283351" y="265481"/>
            <a:ext cx="10508474" cy="495520"/>
          </a:xfrm>
          <a:prstGeom prst="rect">
            <a:avLst/>
          </a:prstGeom>
        </p:spPr>
        <p:txBody>
          <a:bodyPr vert="horz" wrap="square" lIns="0" tIns="64008" rIns="0" bIns="0" rtlCol="0" anchor="t">
            <a:spAutoFit/>
          </a:bodyPr>
          <a:lstStyle>
            <a:lvl1pPr>
              <a:defRPr lang="en-US" sz="28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18384856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Chart">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283351" y="265481"/>
            <a:ext cx="10508474" cy="495520"/>
          </a:xfrm>
          <a:prstGeom prst="rect">
            <a:avLst/>
          </a:prstGeom>
        </p:spPr>
        <p:txBody>
          <a:bodyPr vert="horz" wrap="square" lIns="0" tIns="64008" rIns="0" bIns="0" rtlCol="0" anchor="t">
            <a:spAutoFit/>
          </a:bodyPr>
          <a:lstStyle>
            <a:lvl1pPr>
              <a:defRPr lang="en-US" sz="2800" dirty="0"/>
            </a:lvl1pPr>
          </a:lstStyle>
          <a:p>
            <a:pPr lvl="0" defTabSz="932713">
              <a:lnSpc>
                <a:spcPct val="100000"/>
              </a:lnSpc>
            </a:pPr>
            <a:r>
              <a:rPr lang="en-US"/>
              <a:t>Click to edit Master title style</a:t>
            </a:r>
          </a:p>
        </p:txBody>
      </p:sp>
      <p:sp>
        <p:nvSpPr>
          <p:cNvPr id="3" name="Chart Placeholder 2"/>
          <p:cNvSpPr>
            <a:spLocks noGrp="1"/>
          </p:cNvSpPr>
          <p:nvPr>
            <p:ph type="chart" sz="quarter" idx="10"/>
          </p:nvPr>
        </p:nvSpPr>
        <p:spPr>
          <a:xfrm>
            <a:off x="282575" y="990047"/>
            <a:ext cx="10509250" cy="461665"/>
          </a:xfrm>
          <a:solidFill>
            <a:schemeClr val="tx2"/>
          </a:solidFill>
        </p:spPr>
        <p:txBody>
          <a:bodyPr/>
          <a:lstStyle/>
          <a:p>
            <a:r>
              <a:rPr lang="en-US"/>
              <a:t>Click icon to add chart</a:t>
            </a:r>
          </a:p>
        </p:txBody>
      </p:sp>
    </p:spTree>
    <p:extLst>
      <p:ext uri="{BB962C8B-B14F-4D97-AF65-F5344CB8AC3E}">
        <p14:creationId xmlns:p14="http://schemas.microsoft.com/office/powerpoint/2010/main" val="7334264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a:t>Section title</a:t>
            </a:r>
          </a:p>
        </p:txBody>
      </p:sp>
      <p:grpSp>
        <p:nvGrpSpPr>
          <p:cNvPr id="32" name="Group 4"/>
          <p:cNvGrpSpPr>
            <a:grpSpLocks noChangeAspect="1"/>
          </p:cNvGrpSpPr>
          <p:nvPr userDrawn="1"/>
        </p:nvGrpSpPr>
        <p:grpSpPr bwMode="auto">
          <a:xfrm>
            <a:off x="8602663" y="3952876"/>
            <a:ext cx="3559175" cy="2605088"/>
            <a:chOff x="5419" y="2490"/>
            <a:chExt cx="2242" cy="1641"/>
          </a:xfrm>
          <a:solidFill>
            <a:schemeClr val="accent1">
              <a:lumMod val="50000"/>
              <a:alpha val="40000"/>
            </a:schemeClr>
          </a:solidFill>
        </p:grpSpPr>
        <p:sp>
          <p:nvSpPr>
            <p:cNvPr id="33" name="Freeform 5"/>
            <p:cNvSpPr>
              <a:spLocks noEditPoints="1"/>
            </p:cNvSpPr>
            <p:nvPr userDrawn="1"/>
          </p:nvSpPr>
          <p:spPr bwMode="auto">
            <a:xfrm>
              <a:off x="5419" y="2490"/>
              <a:ext cx="2242" cy="1641"/>
            </a:xfrm>
            <a:custGeom>
              <a:avLst/>
              <a:gdLst>
                <a:gd name="T0" fmla="*/ 1483 w 1617"/>
                <a:gd name="T1" fmla="*/ 426 h 1181"/>
                <a:gd name="T2" fmla="*/ 1516 w 1617"/>
                <a:gd name="T3" fmla="*/ 382 h 1181"/>
                <a:gd name="T4" fmla="*/ 1530 w 1617"/>
                <a:gd name="T5" fmla="*/ 327 h 1181"/>
                <a:gd name="T6" fmla="*/ 1403 w 1617"/>
                <a:gd name="T7" fmla="*/ 352 h 1181"/>
                <a:gd name="T8" fmla="*/ 1280 w 1617"/>
                <a:gd name="T9" fmla="*/ 272 h 1181"/>
                <a:gd name="T10" fmla="*/ 1221 w 1617"/>
                <a:gd name="T11" fmla="*/ 309 h 1181"/>
                <a:gd name="T12" fmla="*/ 1126 w 1617"/>
                <a:gd name="T13" fmla="*/ 281 h 1181"/>
                <a:gd name="T14" fmla="*/ 1047 w 1617"/>
                <a:gd name="T15" fmla="*/ 401 h 1181"/>
                <a:gd name="T16" fmla="*/ 1076 w 1617"/>
                <a:gd name="T17" fmla="*/ 331 h 1181"/>
                <a:gd name="T18" fmla="*/ 1045 w 1617"/>
                <a:gd name="T19" fmla="*/ 243 h 1181"/>
                <a:gd name="T20" fmla="*/ 943 w 1617"/>
                <a:gd name="T21" fmla="*/ 223 h 1181"/>
                <a:gd name="T22" fmla="*/ 861 w 1617"/>
                <a:gd name="T23" fmla="*/ 177 h 1181"/>
                <a:gd name="T24" fmla="*/ 865 w 1617"/>
                <a:gd name="T25" fmla="*/ 15 h 1181"/>
                <a:gd name="T26" fmla="*/ 750 w 1617"/>
                <a:gd name="T27" fmla="*/ 117 h 1181"/>
                <a:gd name="T28" fmla="*/ 798 w 1617"/>
                <a:gd name="T29" fmla="*/ 243 h 1181"/>
                <a:gd name="T30" fmla="*/ 586 w 1617"/>
                <a:gd name="T31" fmla="*/ 426 h 1181"/>
                <a:gd name="T32" fmla="*/ 634 w 1617"/>
                <a:gd name="T33" fmla="*/ 393 h 1181"/>
                <a:gd name="T34" fmla="*/ 621 w 1617"/>
                <a:gd name="T35" fmla="*/ 352 h 1181"/>
                <a:gd name="T36" fmla="*/ 497 w 1617"/>
                <a:gd name="T37" fmla="*/ 284 h 1181"/>
                <a:gd name="T38" fmla="*/ 382 w 1617"/>
                <a:gd name="T39" fmla="*/ 444 h 1181"/>
                <a:gd name="T40" fmla="*/ 407 w 1617"/>
                <a:gd name="T41" fmla="*/ 222 h 1181"/>
                <a:gd name="T42" fmla="*/ 406 w 1617"/>
                <a:gd name="T43" fmla="*/ 66 h 1181"/>
                <a:gd name="T44" fmla="*/ 296 w 1617"/>
                <a:gd name="T45" fmla="*/ 162 h 1181"/>
                <a:gd name="T46" fmla="*/ 349 w 1617"/>
                <a:gd name="T47" fmla="*/ 281 h 1181"/>
                <a:gd name="T48" fmla="*/ 276 w 1617"/>
                <a:gd name="T49" fmla="*/ 261 h 1181"/>
                <a:gd name="T50" fmla="*/ 151 w 1617"/>
                <a:gd name="T51" fmla="*/ 239 h 1181"/>
                <a:gd name="T52" fmla="*/ 164 w 1617"/>
                <a:gd name="T53" fmla="*/ 324 h 1181"/>
                <a:gd name="T54" fmla="*/ 0 w 1617"/>
                <a:gd name="T55" fmla="*/ 710 h 1181"/>
                <a:gd name="T56" fmla="*/ 46 w 1617"/>
                <a:gd name="T57" fmla="*/ 710 h 1181"/>
                <a:gd name="T58" fmla="*/ 137 w 1617"/>
                <a:gd name="T59" fmla="*/ 1146 h 1181"/>
                <a:gd name="T60" fmla="*/ 203 w 1617"/>
                <a:gd name="T61" fmla="*/ 1146 h 1181"/>
                <a:gd name="T62" fmla="*/ 226 w 1617"/>
                <a:gd name="T63" fmla="*/ 1177 h 1181"/>
                <a:gd name="T64" fmla="*/ 351 w 1617"/>
                <a:gd name="T65" fmla="*/ 1143 h 1181"/>
                <a:gd name="T66" fmla="*/ 375 w 1617"/>
                <a:gd name="T67" fmla="*/ 1181 h 1181"/>
                <a:gd name="T68" fmla="*/ 472 w 1617"/>
                <a:gd name="T69" fmla="*/ 713 h 1181"/>
                <a:gd name="T70" fmla="*/ 503 w 1617"/>
                <a:gd name="T71" fmla="*/ 1177 h 1181"/>
                <a:gd name="T72" fmla="*/ 555 w 1617"/>
                <a:gd name="T73" fmla="*/ 949 h 1181"/>
                <a:gd name="T74" fmla="*/ 613 w 1617"/>
                <a:gd name="T75" fmla="*/ 1177 h 1181"/>
                <a:gd name="T76" fmla="*/ 642 w 1617"/>
                <a:gd name="T77" fmla="*/ 735 h 1181"/>
                <a:gd name="T78" fmla="*/ 674 w 1617"/>
                <a:gd name="T79" fmla="*/ 674 h 1181"/>
                <a:gd name="T80" fmla="*/ 707 w 1617"/>
                <a:gd name="T81" fmla="*/ 674 h 1181"/>
                <a:gd name="T82" fmla="*/ 710 w 1617"/>
                <a:gd name="T83" fmla="*/ 639 h 1181"/>
                <a:gd name="T84" fmla="*/ 818 w 1617"/>
                <a:gd name="T85" fmla="*/ 1179 h 1181"/>
                <a:gd name="T86" fmla="*/ 843 w 1617"/>
                <a:gd name="T87" fmla="*/ 1141 h 1181"/>
                <a:gd name="T88" fmla="*/ 912 w 1617"/>
                <a:gd name="T89" fmla="*/ 1141 h 1181"/>
                <a:gd name="T90" fmla="*/ 1007 w 1617"/>
                <a:gd name="T91" fmla="*/ 1177 h 1181"/>
                <a:gd name="T92" fmla="*/ 1030 w 1617"/>
                <a:gd name="T93" fmla="*/ 1146 h 1181"/>
                <a:gd name="T94" fmla="*/ 1096 w 1617"/>
                <a:gd name="T95" fmla="*/ 1146 h 1181"/>
                <a:gd name="T96" fmla="*/ 1154 w 1617"/>
                <a:gd name="T97" fmla="*/ 867 h 1181"/>
                <a:gd name="T98" fmla="*/ 1236 w 1617"/>
                <a:gd name="T99" fmla="*/ 1177 h 1181"/>
                <a:gd name="T100" fmla="*/ 1264 w 1617"/>
                <a:gd name="T101" fmla="*/ 1159 h 1181"/>
                <a:gd name="T102" fmla="*/ 1313 w 1617"/>
                <a:gd name="T103" fmla="*/ 1159 h 1181"/>
                <a:gd name="T104" fmla="*/ 1367 w 1617"/>
                <a:gd name="T105" fmla="*/ 534 h 1181"/>
                <a:gd name="T106" fmla="*/ 1407 w 1617"/>
                <a:gd name="T107" fmla="*/ 1177 h 1181"/>
                <a:gd name="T108" fmla="*/ 1459 w 1617"/>
                <a:gd name="T109" fmla="*/ 949 h 1181"/>
                <a:gd name="T110" fmla="*/ 1517 w 1617"/>
                <a:gd name="T111" fmla="*/ 1177 h 1181"/>
                <a:gd name="T112" fmla="*/ 1546 w 1617"/>
                <a:gd name="T113" fmla="*/ 735 h 1181"/>
                <a:gd name="T114" fmla="*/ 1598 w 1617"/>
                <a:gd name="T115" fmla="*/ 705 h 1181"/>
                <a:gd name="T116" fmla="*/ 286 w 1617"/>
                <a:gd name="T117" fmla="*/ 1146 h 1181"/>
                <a:gd name="T118" fmla="*/ 1132 w 1617"/>
                <a:gd name="T119" fmla="*/ 402 h 1181"/>
                <a:gd name="T120" fmla="*/ 1358 w 1617"/>
                <a:gd name="T121" fmla="*/ 441 h 1181"/>
                <a:gd name="T122" fmla="*/ 1434 w 1617"/>
                <a:gd name="T123" fmla="*/ 426 h 1181"/>
                <a:gd name="T124" fmla="*/ 1441 w 1617"/>
                <a:gd name="T125" fmla="*/ 426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7" h="1181">
                  <a:moveTo>
                    <a:pt x="1562" y="433"/>
                  </a:moveTo>
                  <a:cubicBezTo>
                    <a:pt x="1562" y="433"/>
                    <a:pt x="1562" y="433"/>
                    <a:pt x="1562" y="433"/>
                  </a:cubicBezTo>
                  <a:cubicBezTo>
                    <a:pt x="1491" y="426"/>
                    <a:pt x="1491" y="426"/>
                    <a:pt x="1491" y="426"/>
                  </a:cubicBezTo>
                  <a:cubicBezTo>
                    <a:pt x="1491" y="426"/>
                    <a:pt x="1491" y="426"/>
                    <a:pt x="1491" y="426"/>
                  </a:cubicBezTo>
                  <a:cubicBezTo>
                    <a:pt x="1483" y="426"/>
                    <a:pt x="1483" y="426"/>
                    <a:pt x="1483" y="426"/>
                  </a:cubicBezTo>
                  <a:cubicBezTo>
                    <a:pt x="1484" y="419"/>
                    <a:pt x="1484" y="419"/>
                    <a:pt x="1484" y="419"/>
                  </a:cubicBezTo>
                  <a:cubicBezTo>
                    <a:pt x="1493" y="419"/>
                    <a:pt x="1501" y="419"/>
                    <a:pt x="1515" y="416"/>
                  </a:cubicBezTo>
                  <a:cubicBezTo>
                    <a:pt x="1535" y="413"/>
                    <a:pt x="1538" y="401"/>
                    <a:pt x="1539" y="393"/>
                  </a:cubicBezTo>
                  <a:cubicBezTo>
                    <a:pt x="1539" y="385"/>
                    <a:pt x="1534" y="372"/>
                    <a:pt x="1530" y="382"/>
                  </a:cubicBezTo>
                  <a:cubicBezTo>
                    <a:pt x="1527" y="392"/>
                    <a:pt x="1519" y="389"/>
                    <a:pt x="1516" y="382"/>
                  </a:cubicBezTo>
                  <a:cubicBezTo>
                    <a:pt x="1515" y="378"/>
                    <a:pt x="1518" y="368"/>
                    <a:pt x="1522" y="360"/>
                  </a:cubicBezTo>
                  <a:cubicBezTo>
                    <a:pt x="1523" y="358"/>
                    <a:pt x="1524" y="355"/>
                    <a:pt x="1525" y="353"/>
                  </a:cubicBezTo>
                  <a:cubicBezTo>
                    <a:pt x="1525" y="352"/>
                    <a:pt x="1526" y="352"/>
                    <a:pt x="1526" y="352"/>
                  </a:cubicBezTo>
                  <a:cubicBezTo>
                    <a:pt x="1526" y="352"/>
                    <a:pt x="1526" y="352"/>
                    <a:pt x="1526" y="352"/>
                  </a:cubicBezTo>
                  <a:cubicBezTo>
                    <a:pt x="1528" y="345"/>
                    <a:pt x="1530" y="336"/>
                    <a:pt x="1530" y="327"/>
                  </a:cubicBezTo>
                  <a:cubicBezTo>
                    <a:pt x="1530" y="301"/>
                    <a:pt x="1516" y="279"/>
                    <a:pt x="1497" y="271"/>
                  </a:cubicBezTo>
                  <a:cubicBezTo>
                    <a:pt x="1486" y="255"/>
                    <a:pt x="1470" y="245"/>
                    <a:pt x="1452" y="245"/>
                  </a:cubicBezTo>
                  <a:cubicBezTo>
                    <a:pt x="1421" y="245"/>
                    <a:pt x="1395" y="277"/>
                    <a:pt x="1395" y="316"/>
                  </a:cubicBezTo>
                  <a:cubicBezTo>
                    <a:pt x="1395" y="329"/>
                    <a:pt x="1398" y="342"/>
                    <a:pt x="1403" y="352"/>
                  </a:cubicBezTo>
                  <a:cubicBezTo>
                    <a:pt x="1403" y="352"/>
                    <a:pt x="1403" y="352"/>
                    <a:pt x="1403" y="352"/>
                  </a:cubicBezTo>
                  <a:cubicBezTo>
                    <a:pt x="1403" y="352"/>
                    <a:pt x="1415" y="376"/>
                    <a:pt x="1412" y="382"/>
                  </a:cubicBezTo>
                  <a:cubicBezTo>
                    <a:pt x="1411" y="386"/>
                    <a:pt x="1408" y="389"/>
                    <a:pt x="1405" y="389"/>
                  </a:cubicBezTo>
                  <a:cubicBezTo>
                    <a:pt x="1395" y="353"/>
                    <a:pt x="1383" y="317"/>
                    <a:pt x="1367" y="281"/>
                  </a:cubicBezTo>
                  <a:cubicBezTo>
                    <a:pt x="1367" y="281"/>
                    <a:pt x="1367" y="281"/>
                    <a:pt x="1367" y="281"/>
                  </a:cubicBezTo>
                  <a:cubicBezTo>
                    <a:pt x="1280" y="272"/>
                    <a:pt x="1280" y="272"/>
                    <a:pt x="1280" y="272"/>
                  </a:cubicBezTo>
                  <a:cubicBezTo>
                    <a:pt x="1262" y="416"/>
                    <a:pt x="1262" y="416"/>
                    <a:pt x="1262" y="416"/>
                  </a:cubicBezTo>
                  <a:cubicBezTo>
                    <a:pt x="1254" y="324"/>
                    <a:pt x="1254" y="324"/>
                    <a:pt x="1254" y="324"/>
                  </a:cubicBezTo>
                  <a:cubicBezTo>
                    <a:pt x="1272" y="309"/>
                    <a:pt x="1272" y="309"/>
                    <a:pt x="1272" y="309"/>
                  </a:cubicBezTo>
                  <a:cubicBezTo>
                    <a:pt x="1246" y="290"/>
                    <a:pt x="1246" y="290"/>
                    <a:pt x="1246" y="290"/>
                  </a:cubicBezTo>
                  <a:cubicBezTo>
                    <a:pt x="1221" y="309"/>
                    <a:pt x="1221" y="309"/>
                    <a:pt x="1221" y="309"/>
                  </a:cubicBezTo>
                  <a:cubicBezTo>
                    <a:pt x="1239" y="324"/>
                    <a:pt x="1239" y="324"/>
                    <a:pt x="1239" y="324"/>
                  </a:cubicBezTo>
                  <a:cubicBezTo>
                    <a:pt x="1230" y="416"/>
                    <a:pt x="1230" y="416"/>
                    <a:pt x="1230" y="416"/>
                  </a:cubicBezTo>
                  <a:cubicBezTo>
                    <a:pt x="1212" y="272"/>
                    <a:pt x="1212" y="272"/>
                    <a:pt x="1212" y="272"/>
                  </a:cubicBezTo>
                  <a:cubicBezTo>
                    <a:pt x="1126" y="281"/>
                    <a:pt x="1126" y="281"/>
                    <a:pt x="1126" y="281"/>
                  </a:cubicBezTo>
                  <a:cubicBezTo>
                    <a:pt x="1126" y="281"/>
                    <a:pt x="1126" y="281"/>
                    <a:pt x="1126" y="281"/>
                  </a:cubicBezTo>
                  <a:cubicBezTo>
                    <a:pt x="1126" y="281"/>
                    <a:pt x="1126" y="281"/>
                    <a:pt x="1126" y="281"/>
                  </a:cubicBezTo>
                  <a:cubicBezTo>
                    <a:pt x="1106" y="322"/>
                    <a:pt x="1093" y="362"/>
                    <a:pt x="1083" y="403"/>
                  </a:cubicBezTo>
                  <a:cubicBezTo>
                    <a:pt x="1047" y="400"/>
                    <a:pt x="1047" y="400"/>
                    <a:pt x="1047" y="400"/>
                  </a:cubicBezTo>
                  <a:cubicBezTo>
                    <a:pt x="1047" y="401"/>
                    <a:pt x="1047" y="401"/>
                    <a:pt x="1047" y="401"/>
                  </a:cubicBezTo>
                  <a:cubicBezTo>
                    <a:pt x="1047" y="401"/>
                    <a:pt x="1047" y="401"/>
                    <a:pt x="1047" y="401"/>
                  </a:cubicBezTo>
                  <a:cubicBezTo>
                    <a:pt x="1047" y="400"/>
                    <a:pt x="1047" y="400"/>
                    <a:pt x="1047" y="400"/>
                  </a:cubicBezTo>
                  <a:cubicBezTo>
                    <a:pt x="1047" y="386"/>
                    <a:pt x="1047" y="386"/>
                    <a:pt x="1047" y="386"/>
                  </a:cubicBezTo>
                  <a:cubicBezTo>
                    <a:pt x="1058" y="383"/>
                    <a:pt x="1067" y="373"/>
                    <a:pt x="1067" y="361"/>
                  </a:cubicBezTo>
                  <a:cubicBezTo>
                    <a:pt x="1067" y="340"/>
                    <a:pt x="1067" y="340"/>
                    <a:pt x="1067" y="340"/>
                  </a:cubicBezTo>
                  <a:cubicBezTo>
                    <a:pt x="1072" y="340"/>
                    <a:pt x="1076" y="336"/>
                    <a:pt x="1076" y="331"/>
                  </a:cubicBezTo>
                  <a:cubicBezTo>
                    <a:pt x="1076" y="312"/>
                    <a:pt x="1076" y="312"/>
                    <a:pt x="1076" y="312"/>
                  </a:cubicBezTo>
                  <a:cubicBezTo>
                    <a:pt x="1076" y="309"/>
                    <a:pt x="1073" y="305"/>
                    <a:pt x="1070" y="304"/>
                  </a:cubicBezTo>
                  <a:cubicBezTo>
                    <a:pt x="1077" y="298"/>
                    <a:pt x="1082" y="289"/>
                    <a:pt x="1082" y="278"/>
                  </a:cubicBezTo>
                  <a:cubicBezTo>
                    <a:pt x="1082" y="259"/>
                    <a:pt x="1065" y="243"/>
                    <a:pt x="1046" y="243"/>
                  </a:cubicBezTo>
                  <a:cubicBezTo>
                    <a:pt x="1045" y="243"/>
                    <a:pt x="1045" y="243"/>
                    <a:pt x="1045" y="243"/>
                  </a:cubicBezTo>
                  <a:cubicBezTo>
                    <a:pt x="1035" y="235"/>
                    <a:pt x="1021" y="230"/>
                    <a:pt x="1006" y="230"/>
                  </a:cubicBezTo>
                  <a:cubicBezTo>
                    <a:pt x="985" y="230"/>
                    <a:pt x="966" y="240"/>
                    <a:pt x="957" y="254"/>
                  </a:cubicBezTo>
                  <a:cubicBezTo>
                    <a:pt x="953" y="244"/>
                    <a:pt x="948" y="233"/>
                    <a:pt x="943" y="223"/>
                  </a:cubicBezTo>
                  <a:cubicBezTo>
                    <a:pt x="943" y="223"/>
                    <a:pt x="943" y="223"/>
                    <a:pt x="943" y="223"/>
                  </a:cubicBezTo>
                  <a:cubicBezTo>
                    <a:pt x="943" y="223"/>
                    <a:pt x="943" y="223"/>
                    <a:pt x="943" y="223"/>
                  </a:cubicBezTo>
                  <a:cubicBezTo>
                    <a:pt x="870" y="210"/>
                    <a:pt x="870" y="210"/>
                    <a:pt x="870" y="210"/>
                  </a:cubicBezTo>
                  <a:cubicBezTo>
                    <a:pt x="852" y="240"/>
                    <a:pt x="852" y="240"/>
                    <a:pt x="852" y="240"/>
                  </a:cubicBezTo>
                  <a:cubicBezTo>
                    <a:pt x="835" y="221"/>
                    <a:pt x="835" y="221"/>
                    <a:pt x="835" y="221"/>
                  </a:cubicBezTo>
                  <a:cubicBezTo>
                    <a:pt x="861" y="201"/>
                    <a:pt x="861" y="201"/>
                    <a:pt x="861" y="201"/>
                  </a:cubicBezTo>
                  <a:cubicBezTo>
                    <a:pt x="861" y="177"/>
                    <a:pt x="861" y="177"/>
                    <a:pt x="861" y="177"/>
                  </a:cubicBezTo>
                  <a:cubicBezTo>
                    <a:pt x="874" y="163"/>
                    <a:pt x="885" y="128"/>
                    <a:pt x="885" y="128"/>
                  </a:cubicBezTo>
                  <a:cubicBezTo>
                    <a:pt x="891" y="128"/>
                    <a:pt x="896" y="123"/>
                    <a:pt x="896" y="117"/>
                  </a:cubicBezTo>
                  <a:cubicBezTo>
                    <a:pt x="896" y="94"/>
                    <a:pt x="896" y="94"/>
                    <a:pt x="896" y="94"/>
                  </a:cubicBezTo>
                  <a:cubicBezTo>
                    <a:pt x="896" y="92"/>
                    <a:pt x="895" y="89"/>
                    <a:pt x="893" y="88"/>
                  </a:cubicBezTo>
                  <a:cubicBezTo>
                    <a:pt x="899" y="55"/>
                    <a:pt x="893" y="24"/>
                    <a:pt x="865" y="15"/>
                  </a:cubicBezTo>
                  <a:cubicBezTo>
                    <a:pt x="860" y="13"/>
                    <a:pt x="854" y="13"/>
                    <a:pt x="848" y="13"/>
                  </a:cubicBezTo>
                  <a:cubicBezTo>
                    <a:pt x="826" y="0"/>
                    <a:pt x="799" y="1"/>
                    <a:pt x="778" y="11"/>
                  </a:cubicBezTo>
                  <a:cubicBezTo>
                    <a:pt x="754" y="22"/>
                    <a:pt x="750" y="54"/>
                    <a:pt x="754" y="86"/>
                  </a:cubicBezTo>
                  <a:cubicBezTo>
                    <a:pt x="752" y="88"/>
                    <a:pt x="750" y="91"/>
                    <a:pt x="750" y="94"/>
                  </a:cubicBezTo>
                  <a:cubicBezTo>
                    <a:pt x="750" y="117"/>
                    <a:pt x="750" y="117"/>
                    <a:pt x="750" y="117"/>
                  </a:cubicBezTo>
                  <a:cubicBezTo>
                    <a:pt x="750" y="123"/>
                    <a:pt x="755" y="128"/>
                    <a:pt x="761" y="128"/>
                  </a:cubicBezTo>
                  <a:cubicBezTo>
                    <a:pt x="761" y="128"/>
                    <a:pt x="773" y="167"/>
                    <a:pt x="787" y="179"/>
                  </a:cubicBezTo>
                  <a:cubicBezTo>
                    <a:pt x="787" y="201"/>
                    <a:pt x="787" y="201"/>
                    <a:pt x="787" y="201"/>
                  </a:cubicBezTo>
                  <a:cubicBezTo>
                    <a:pt x="816" y="224"/>
                    <a:pt x="816" y="224"/>
                    <a:pt x="816" y="224"/>
                  </a:cubicBezTo>
                  <a:cubicBezTo>
                    <a:pt x="798" y="243"/>
                    <a:pt x="798" y="243"/>
                    <a:pt x="798" y="243"/>
                  </a:cubicBezTo>
                  <a:cubicBezTo>
                    <a:pt x="778" y="210"/>
                    <a:pt x="778" y="210"/>
                    <a:pt x="778" y="210"/>
                  </a:cubicBezTo>
                  <a:cubicBezTo>
                    <a:pt x="705" y="223"/>
                    <a:pt x="705" y="223"/>
                    <a:pt x="705" y="223"/>
                  </a:cubicBezTo>
                  <a:cubicBezTo>
                    <a:pt x="705" y="227"/>
                    <a:pt x="705" y="227"/>
                    <a:pt x="705" y="227"/>
                  </a:cubicBezTo>
                  <a:cubicBezTo>
                    <a:pt x="674" y="294"/>
                    <a:pt x="654" y="362"/>
                    <a:pt x="640" y="432"/>
                  </a:cubicBezTo>
                  <a:cubicBezTo>
                    <a:pt x="586" y="426"/>
                    <a:pt x="586" y="426"/>
                    <a:pt x="586" y="426"/>
                  </a:cubicBezTo>
                  <a:cubicBezTo>
                    <a:pt x="586" y="426"/>
                    <a:pt x="586" y="426"/>
                    <a:pt x="586" y="426"/>
                  </a:cubicBezTo>
                  <a:cubicBezTo>
                    <a:pt x="578" y="426"/>
                    <a:pt x="578" y="426"/>
                    <a:pt x="578" y="426"/>
                  </a:cubicBezTo>
                  <a:cubicBezTo>
                    <a:pt x="579" y="419"/>
                    <a:pt x="579" y="419"/>
                    <a:pt x="579" y="419"/>
                  </a:cubicBezTo>
                  <a:cubicBezTo>
                    <a:pt x="588" y="419"/>
                    <a:pt x="597" y="419"/>
                    <a:pt x="610" y="416"/>
                  </a:cubicBezTo>
                  <a:cubicBezTo>
                    <a:pt x="631" y="413"/>
                    <a:pt x="633" y="401"/>
                    <a:pt x="634" y="393"/>
                  </a:cubicBezTo>
                  <a:cubicBezTo>
                    <a:pt x="635" y="385"/>
                    <a:pt x="629" y="372"/>
                    <a:pt x="626" y="382"/>
                  </a:cubicBezTo>
                  <a:cubicBezTo>
                    <a:pt x="623" y="392"/>
                    <a:pt x="614" y="389"/>
                    <a:pt x="612" y="382"/>
                  </a:cubicBezTo>
                  <a:cubicBezTo>
                    <a:pt x="610" y="378"/>
                    <a:pt x="614" y="368"/>
                    <a:pt x="617" y="360"/>
                  </a:cubicBezTo>
                  <a:cubicBezTo>
                    <a:pt x="619" y="358"/>
                    <a:pt x="620" y="355"/>
                    <a:pt x="621" y="353"/>
                  </a:cubicBezTo>
                  <a:cubicBezTo>
                    <a:pt x="621" y="352"/>
                    <a:pt x="621" y="352"/>
                    <a:pt x="621" y="352"/>
                  </a:cubicBezTo>
                  <a:cubicBezTo>
                    <a:pt x="621" y="352"/>
                    <a:pt x="621" y="352"/>
                    <a:pt x="621" y="352"/>
                  </a:cubicBezTo>
                  <a:cubicBezTo>
                    <a:pt x="624" y="345"/>
                    <a:pt x="626" y="336"/>
                    <a:pt x="626" y="327"/>
                  </a:cubicBezTo>
                  <a:cubicBezTo>
                    <a:pt x="626" y="301"/>
                    <a:pt x="611" y="279"/>
                    <a:pt x="592" y="271"/>
                  </a:cubicBezTo>
                  <a:cubicBezTo>
                    <a:pt x="582" y="255"/>
                    <a:pt x="566" y="245"/>
                    <a:pt x="548" y="245"/>
                  </a:cubicBezTo>
                  <a:cubicBezTo>
                    <a:pt x="525" y="245"/>
                    <a:pt x="506" y="261"/>
                    <a:pt x="497" y="284"/>
                  </a:cubicBezTo>
                  <a:cubicBezTo>
                    <a:pt x="494" y="278"/>
                    <a:pt x="492" y="273"/>
                    <a:pt x="490" y="268"/>
                  </a:cubicBezTo>
                  <a:cubicBezTo>
                    <a:pt x="489" y="268"/>
                    <a:pt x="489" y="268"/>
                    <a:pt x="489" y="268"/>
                  </a:cubicBezTo>
                  <a:cubicBezTo>
                    <a:pt x="489" y="268"/>
                    <a:pt x="489" y="268"/>
                    <a:pt x="489" y="268"/>
                  </a:cubicBezTo>
                  <a:cubicBezTo>
                    <a:pt x="407" y="245"/>
                    <a:pt x="407" y="245"/>
                    <a:pt x="407" y="245"/>
                  </a:cubicBezTo>
                  <a:cubicBezTo>
                    <a:pt x="382" y="444"/>
                    <a:pt x="382" y="444"/>
                    <a:pt x="382" y="444"/>
                  </a:cubicBezTo>
                  <a:cubicBezTo>
                    <a:pt x="381" y="285"/>
                    <a:pt x="381" y="285"/>
                    <a:pt x="381" y="285"/>
                  </a:cubicBezTo>
                  <a:cubicBezTo>
                    <a:pt x="391" y="281"/>
                    <a:pt x="391" y="281"/>
                    <a:pt x="391" y="281"/>
                  </a:cubicBezTo>
                  <a:cubicBezTo>
                    <a:pt x="371" y="264"/>
                    <a:pt x="371" y="264"/>
                    <a:pt x="371" y="264"/>
                  </a:cubicBezTo>
                  <a:cubicBezTo>
                    <a:pt x="407" y="245"/>
                    <a:pt x="407" y="245"/>
                    <a:pt x="407" y="245"/>
                  </a:cubicBezTo>
                  <a:cubicBezTo>
                    <a:pt x="407" y="222"/>
                    <a:pt x="407" y="222"/>
                    <a:pt x="407" y="222"/>
                  </a:cubicBezTo>
                  <a:cubicBezTo>
                    <a:pt x="420" y="207"/>
                    <a:pt x="432" y="173"/>
                    <a:pt x="432" y="173"/>
                  </a:cubicBezTo>
                  <a:cubicBezTo>
                    <a:pt x="437" y="173"/>
                    <a:pt x="442" y="168"/>
                    <a:pt x="442" y="162"/>
                  </a:cubicBezTo>
                  <a:cubicBezTo>
                    <a:pt x="442" y="139"/>
                    <a:pt x="442" y="139"/>
                    <a:pt x="442" y="139"/>
                  </a:cubicBezTo>
                  <a:cubicBezTo>
                    <a:pt x="442" y="137"/>
                    <a:pt x="441" y="134"/>
                    <a:pt x="440" y="132"/>
                  </a:cubicBezTo>
                  <a:cubicBezTo>
                    <a:pt x="445" y="100"/>
                    <a:pt x="434" y="75"/>
                    <a:pt x="406" y="66"/>
                  </a:cubicBezTo>
                  <a:cubicBezTo>
                    <a:pt x="400" y="64"/>
                    <a:pt x="393" y="63"/>
                    <a:pt x="387" y="63"/>
                  </a:cubicBezTo>
                  <a:cubicBezTo>
                    <a:pt x="366" y="46"/>
                    <a:pt x="339" y="41"/>
                    <a:pt x="319" y="52"/>
                  </a:cubicBezTo>
                  <a:cubicBezTo>
                    <a:pt x="295" y="67"/>
                    <a:pt x="288" y="100"/>
                    <a:pt x="299" y="132"/>
                  </a:cubicBezTo>
                  <a:cubicBezTo>
                    <a:pt x="298" y="134"/>
                    <a:pt x="296" y="136"/>
                    <a:pt x="296" y="139"/>
                  </a:cubicBezTo>
                  <a:cubicBezTo>
                    <a:pt x="296" y="162"/>
                    <a:pt x="296" y="162"/>
                    <a:pt x="296" y="162"/>
                  </a:cubicBezTo>
                  <a:cubicBezTo>
                    <a:pt x="296" y="168"/>
                    <a:pt x="301" y="173"/>
                    <a:pt x="307" y="173"/>
                  </a:cubicBezTo>
                  <a:cubicBezTo>
                    <a:pt x="307" y="173"/>
                    <a:pt x="320" y="211"/>
                    <a:pt x="333" y="224"/>
                  </a:cubicBezTo>
                  <a:cubicBezTo>
                    <a:pt x="333" y="245"/>
                    <a:pt x="333" y="245"/>
                    <a:pt x="333" y="245"/>
                  </a:cubicBezTo>
                  <a:cubicBezTo>
                    <a:pt x="369" y="264"/>
                    <a:pt x="369" y="264"/>
                    <a:pt x="369" y="264"/>
                  </a:cubicBezTo>
                  <a:cubicBezTo>
                    <a:pt x="349" y="281"/>
                    <a:pt x="349" y="281"/>
                    <a:pt x="349" y="281"/>
                  </a:cubicBezTo>
                  <a:cubicBezTo>
                    <a:pt x="360" y="285"/>
                    <a:pt x="360" y="285"/>
                    <a:pt x="360" y="285"/>
                  </a:cubicBezTo>
                  <a:cubicBezTo>
                    <a:pt x="359" y="409"/>
                    <a:pt x="359" y="409"/>
                    <a:pt x="359" y="409"/>
                  </a:cubicBezTo>
                  <a:cubicBezTo>
                    <a:pt x="357" y="404"/>
                    <a:pt x="354" y="399"/>
                    <a:pt x="352" y="394"/>
                  </a:cubicBezTo>
                  <a:cubicBezTo>
                    <a:pt x="333" y="245"/>
                    <a:pt x="333" y="245"/>
                    <a:pt x="333" y="245"/>
                  </a:cubicBezTo>
                  <a:cubicBezTo>
                    <a:pt x="276" y="261"/>
                    <a:pt x="276" y="261"/>
                    <a:pt x="276" y="261"/>
                  </a:cubicBezTo>
                  <a:cubicBezTo>
                    <a:pt x="280" y="255"/>
                    <a:pt x="282" y="249"/>
                    <a:pt x="282" y="241"/>
                  </a:cubicBezTo>
                  <a:cubicBezTo>
                    <a:pt x="282" y="222"/>
                    <a:pt x="266" y="206"/>
                    <a:pt x="246" y="206"/>
                  </a:cubicBezTo>
                  <a:cubicBezTo>
                    <a:pt x="246" y="206"/>
                    <a:pt x="246" y="206"/>
                    <a:pt x="246" y="206"/>
                  </a:cubicBezTo>
                  <a:cubicBezTo>
                    <a:pt x="236" y="198"/>
                    <a:pt x="222" y="193"/>
                    <a:pt x="207" y="193"/>
                  </a:cubicBezTo>
                  <a:cubicBezTo>
                    <a:pt x="176" y="193"/>
                    <a:pt x="151" y="213"/>
                    <a:pt x="151" y="239"/>
                  </a:cubicBezTo>
                  <a:cubicBezTo>
                    <a:pt x="151" y="249"/>
                    <a:pt x="156" y="259"/>
                    <a:pt x="163" y="267"/>
                  </a:cubicBezTo>
                  <a:cubicBezTo>
                    <a:pt x="158" y="267"/>
                    <a:pt x="155" y="271"/>
                    <a:pt x="155" y="275"/>
                  </a:cubicBezTo>
                  <a:cubicBezTo>
                    <a:pt x="155" y="294"/>
                    <a:pt x="155" y="294"/>
                    <a:pt x="155" y="294"/>
                  </a:cubicBezTo>
                  <a:cubicBezTo>
                    <a:pt x="155" y="299"/>
                    <a:pt x="159" y="303"/>
                    <a:pt x="164" y="303"/>
                  </a:cubicBezTo>
                  <a:cubicBezTo>
                    <a:pt x="164" y="324"/>
                    <a:pt x="164" y="324"/>
                    <a:pt x="164" y="324"/>
                  </a:cubicBezTo>
                  <a:cubicBezTo>
                    <a:pt x="164" y="337"/>
                    <a:pt x="174" y="347"/>
                    <a:pt x="186" y="349"/>
                  </a:cubicBezTo>
                  <a:cubicBezTo>
                    <a:pt x="186" y="363"/>
                    <a:pt x="186" y="363"/>
                    <a:pt x="186" y="363"/>
                  </a:cubicBezTo>
                  <a:cubicBezTo>
                    <a:pt x="92" y="371"/>
                    <a:pt x="92" y="371"/>
                    <a:pt x="92" y="371"/>
                  </a:cubicBezTo>
                  <a:cubicBezTo>
                    <a:pt x="92" y="374"/>
                    <a:pt x="92" y="374"/>
                    <a:pt x="92" y="374"/>
                  </a:cubicBezTo>
                  <a:cubicBezTo>
                    <a:pt x="42" y="482"/>
                    <a:pt x="11" y="591"/>
                    <a:pt x="0" y="710"/>
                  </a:cubicBezTo>
                  <a:cubicBezTo>
                    <a:pt x="7" y="710"/>
                    <a:pt x="7" y="710"/>
                    <a:pt x="7" y="710"/>
                  </a:cubicBezTo>
                  <a:cubicBezTo>
                    <a:pt x="7" y="733"/>
                    <a:pt x="7" y="733"/>
                    <a:pt x="7" y="733"/>
                  </a:cubicBezTo>
                  <a:cubicBezTo>
                    <a:pt x="7" y="744"/>
                    <a:pt x="15" y="753"/>
                    <a:pt x="26" y="753"/>
                  </a:cubicBezTo>
                  <a:cubicBezTo>
                    <a:pt x="37" y="753"/>
                    <a:pt x="46" y="744"/>
                    <a:pt x="46" y="733"/>
                  </a:cubicBezTo>
                  <a:cubicBezTo>
                    <a:pt x="46" y="710"/>
                    <a:pt x="46" y="710"/>
                    <a:pt x="46" y="710"/>
                  </a:cubicBezTo>
                  <a:cubicBezTo>
                    <a:pt x="53" y="710"/>
                    <a:pt x="53" y="710"/>
                    <a:pt x="53" y="710"/>
                  </a:cubicBezTo>
                  <a:cubicBezTo>
                    <a:pt x="60" y="645"/>
                    <a:pt x="73" y="583"/>
                    <a:pt x="92" y="522"/>
                  </a:cubicBezTo>
                  <a:cubicBezTo>
                    <a:pt x="92" y="789"/>
                    <a:pt x="92" y="789"/>
                    <a:pt x="92" y="789"/>
                  </a:cubicBezTo>
                  <a:cubicBezTo>
                    <a:pt x="125" y="789"/>
                    <a:pt x="125" y="789"/>
                    <a:pt x="125" y="789"/>
                  </a:cubicBezTo>
                  <a:cubicBezTo>
                    <a:pt x="137" y="1146"/>
                    <a:pt x="137" y="1146"/>
                    <a:pt x="137" y="1146"/>
                  </a:cubicBezTo>
                  <a:cubicBezTo>
                    <a:pt x="148" y="1146"/>
                    <a:pt x="148" y="1146"/>
                    <a:pt x="148" y="1146"/>
                  </a:cubicBezTo>
                  <a:cubicBezTo>
                    <a:pt x="138" y="1153"/>
                    <a:pt x="131" y="1164"/>
                    <a:pt x="131" y="1177"/>
                  </a:cubicBezTo>
                  <a:cubicBezTo>
                    <a:pt x="208" y="1177"/>
                    <a:pt x="208" y="1177"/>
                    <a:pt x="208" y="1177"/>
                  </a:cubicBezTo>
                  <a:cubicBezTo>
                    <a:pt x="208" y="1164"/>
                    <a:pt x="202" y="1153"/>
                    <a:pt x="192" y="1146"/>
                  </a:cubicBezTo>
                  <a:cubicBezTo>
                    <a:pt x="203" y="1146"/>
                    <a:pt x="203" y="1146"/>
                    <a:pt x="203" y="1146"/>
                  </a:cubicBezTo>
                  <a:cubicBezTo>
                    <a:pt x="215" y="789"/>
                    <a:pt x="215" y="789"/>
                    <a:pt x="215" y="789"/>
                  </a:cubicBezTo>
                  <a:cubicBezTo>
                    <a:pt x="219" y="789"/>
                    <a:pt x="219" y="789"/>
                    <a:pt x="219" y="789"/>
                  </a:cubicBezTo>
                  <a:cubicBezTo>
                    <a:pt x="231" y="1146"/>
                    <a:pt x="231" y="1146"/>
                    <a:pt x="231" y="1146"/>
                  </a:cubicBezTo>
                  <a:cubicBezTo>
                    <a:pt x="242" y="1146"/>
                    <a:pt x="242" y="1146"/>
                    <a:pt x="242" y="1146"/>
                  </a:cubicBezTo>
                  <a:cubicBezTo>
                    <a:pt x="232" y="1153"/>
                    <a:pt x="226" y="1164"/>
                    <a:pt x="226" y="1177"/>
                  </a:cubicBezTo>
                  <a:cubicBezTo>
                    <a:pt x="272" y="1177"/>
                    <a:pt x="272" y="1177"/>
                    <a:pt x="272" y="1177"/>
                  </a:cubicBezTo>
                  <a:cubicBezTo>
                    <a:pt x="272" y="1179"/>
                    <a:pt x="272" y="1180"/>
                    <a:pt x="272" y="1181"/>
                  </a:cubicBezTo>
                  <a:cubicBezTo>
                    <a:pt x="364" y="1181"/>
                    <a:pt x="364" y="1181"/>
                    <a:pt x="364" y="1181"/>
                  </a:cubicBezTo>
                  <a:cubicBezTo>
                    <a:pt x="364" y="1165"/>
                    <a:pt x="356" y="1151"/>
                    <a:pt x="344" y="1143"/>
                  </a:cubicBezTo>
                  <a:cubicBezTo>
                    <a:pt x="351" y="1143"/>
                    <a:pt x="351" y="1143"/>
                    <a:pt x="351" y="1143"/>
                  </a:cubicBezTo>
                  <a:cubicBezTo>
                    <a:pt x="368" y="713"/>
                    <a:pt x="368" y="713"/>
                    <a:pt x="368" y="713"/>
                  </a:cubicBezTo>
                  <a:cubicBezTo>
                    <a:pt x="371" y="713"/>
                    <a:pt x="371" y="713"/>
                    <a:pt x="371" y="713"/>
                  </a:cubicBezTo>
                  <a:cubicBezTo>
                    <a:pt x="388" y="1143"/>
                    <a:pt x="388" y="1143"/>
                    <a:pt x="388" y="1143"/>
                  </a:cubicBezTo>
                  <a:cubicBezTo>
                    <a:pt x="395" y="1143"/>
                    <a:pt x="395" y="1143"/>
                    <a:pt x="395" y="1143"/>
                  </a:cubicBezTo>
                  <a:cubicBezTo>
                    <a:pt x="383" y="1151"/>
                    <a:pt x="375" y="1165"/>
                    <a:pt x="375" y="1181"/>
                  </a:cubicBezTo>
                  <a:cubicBezTo>
                    <a:pt x="467" y="1181"/>
                    <a:pt x="467" y="1181"/>
                    <a:pt x="467" y="1181"/>
                  </a:cubicBezTo>
                  <a:cubicBezTo>
                    <a:pt x="467" y="1165"/>
                    <a:pt x="459" y="1151"/>
                    <a:pt x="447" y="1143"/>
                  </a:cubicBezTo>
                  <a:cubicBezTo>
                    <a:pt x="454" y="1143"/>
                    <a:pt x="454" y="1143"/>
                    <a:pt x="454" y="1143"/>
                  </a:cubicBezTo>
                  <a:cubicBezTo>
                    <a:pt x="466" y="713"/>
                    <a:pt x="466" y="713"/>
                    <a:pt x="466" y="713"/>
                  </a:cubicBezTo>
                  <a:cubicBezTo>
                    <a:pt x="472" y="713"/>
                    <a:pt x="472" y="713"/>
                    <a:pt x="472" y="713"/>
                  </a:cubicBezTo>
                  <a:cubicBezTo>
                    <a:pt x="473" y="735"/>
                    <a:pt x="473" y="735"/>
                    <a:pt x="473" y="735"/>
                  </a:cubicBezTo>
                  <a:cubicBezTo>
                    <a:pt x="473" y="949"/>
                    <a:pt x="473" y="949"/>
                    <a:pt x="473" y="949"/>
                  </a:cubicBezTo>
                  <a:cubicBezTo>
                    <a:pt x="502" y="949"/>
                    <a:pt x="502" y="949"/>
                    <a:pt x="502" y="949"/>
                  </a:cubicBezTo>
                  <a:cubicBezTo>
                    <a:pt x="508" y="1162"/>
                    <a:pt x="508" y="1162"/>
                    <a:pt x="508" y="1162"/>
                  </a:cubicBezTo>
                  <a:cubicBezTo>
                    <a:pt x="505" y="1166"/>
                    <a:pt x="503" y="1172"/>
                    <a:pt x="503" y="1177"/>
                  </a:cubicBezTo>
                  <a:cubicBezTo>
                    <a:pt x="508" y="1177"/>
                    <a:pt x="508" y="1177"/>
                    <a:pt x="508" y="1177"/>
                  </a:cubicBezTo>
                  <a:cubicBezTo>
                    <a:pt x="549" y="1177"/>
                    <a:pt x="549" y="1177"/>
                    <a:pt x="549" y="1177"/>
                  </a:cubicBezTo>
                  <a:cubicBezTo>
                    <a:pt x="554" y="1177"/>
                    <a:pt x="554" y="1177"/>
                    <a:pt x="554" y="1177"/>
                  </a:cubicBezTo>
                  <a:cubicBezTo>
                    <a:pt x="554" y="1172"/>
                    <a:pt x="552" y="1166"/>
                    <a:pt x="549" y="1162"/>
                  </a:cubicBezTo>
                  <a:cubicBezTo>
                    <a:pt x="555" y="949"/>
                    <a:pt x="555" y="949"/>
                    <a:pt x="555" y="949"/>
                  </a:cubicBezTo>
                  <a:cubicBezTo>
                    <a:pt x="566" y="949"/>
                    <a:pt x="566" y="949"/>
                    <a:pt x="566" y="949"/>
                  </a:cubicBezTo>
                  <a:cubicBezTo>
                    <a:pt x="572" y="1162"/>
                    <a:pt x="572" y="1162"/>
                    <a:pt x="572" y="1162"/>
                  </a:cubicBezTo>
                  <a:cubicBezTo>
                    <a:pt x="569" y="1166"/>
                    <a:pt x="567" y="1172"/>
                    <a:pt x="567" y="1177"/>
                  </a:cubicBezTo>
                  <a:cubicBezTo>
                    <a:pt x="572" y="1177"/>
                    <a:pt x="572" y="1177"/>
                    <a:pt x="572" y="1177"/>
                  </a:cubicBezTo>
                  <a:cubicBezTo>
                    <a:pt x="613" y="1177"/>
                    <a:pt x="613" y="1177"/>
                    <a:pt x="613" y="1177"/>
                  </a:cubicBezTo>
                  <a:cubicBezTo>
                    <a:pt x="618" y="1177"/>
                    <a:pt x="618" y="1177"/>
                    <a:pt x="618" y="1177"/>
                  </a:cubicBezTo>
                  <a:cubicBezTo>
                    <a:pt x="618" y="1172"/>
                    <a:pt x="616" y="1166"/>
                    <a:pt x="613" y="1162"/>
                  </a:cubicBezTo>
                  <a:cubicBezTo>
                    <a:pt x="619" y="949"/>
                    <a:pt x="619" y="949"/>
                    <a:pt x="619" y="949"/>
                  </a:cubicBezTo>
                  <a:cubicBezTo>
                    <a:pt x="642" y="949"/>
                    <a:pt x="642" y="949"/>
                    <a:pt x="642" y="949"/>
                  </a:cubicBezTo>
                  <a:cubicBezTo>
                    <a:pt x="642" y="735"/>
                    <a:pt x="642" y="735"/>
                    <a:pt x="642" y="735"/>
                  </a:cubicBezTo>
                  <a:cubicBezTo>
                    <a:pt x="644" y="683"/>
                    <a:pt x="644" y="683"/>
                    <a:pt x="644" y="683"/>
                  </a:cubicBezTo>
                  <a:cubicBezTo>
                    <a:pt x="657" y="683"/>
                    <a:pt x="668" y="673"/>
                    <a:pt x="668" y="660"/>
                  </a:cubicBezTo>
                  <a:cubicBezTo>
                    <a:pt x="668" y="631"/>
                    <a:pt x="668" y="631"/>
                    <a:pt x="668" y="631"/>
                  </a:cubicBezTo>
                  <a:cubicBezTo>
                    <a:pt x="669" y="631"/>
                    <a:pt x="669" y="631"/>
                    <a:pt x="669" y="631"/>
                  </a:cubicBezTo>
                  <a:cubicBezTo>
                    <a:pt x="671" y="645"/>
                    <a:pt x="673" y="659"/>
                    <a:pt x="674" y="674"/>
                  </a:cubicBezTo>
                  <a:cubicBezTo>
                    <a:pt x="679" y="674"/>
                    <a:pt x="679" y="674"/>
                    <a:pt x="679" y="674"/>
                  </a:cubicBezTo>
                  <a:cubicBezTo>
                    <a:pt x="679" y="691"/>
                    <a:pt x="679" y="691"/>
                    <a:pt x="679" y="691"/>
                  </a:cubicBezTo>
                  <a:cubicBezTo>
                    <a:pt x="679" y="698"/>
                    <a:pt x="685" y="705"/>
                    <a:pt x="693" y="705"/>
                  </a:cubicBezTo>
                  <a:cubicBezTo>
                    <a:pt x="701" y="705"/>
                    <a:pt x="707" y="698"/>
                    <a:pt x="707" y="691"/>
                  </a:cubicBezTo>
                  <a:cubicBezTo>
                    <a:pt x="707" y="674"/>
                    <a:pt x="707" y="674"/>
                    <a:pt x="707" y="674"/>
                  </a:cubicBezTo>
                  <a:cubicBezTo>
                    <a:pt x="713" y="674"/>
                    <a:pt x="713" y="674"/>
                    <a:pt x="713" y="674"/>
                  </a:cubicBezTo>
                  <a:cubicBezTo>
                    <a:pt x="708" y="622"/>
                    <a:pt x="702" y="573"/>
                    <a:pt x="689" y="525"/>
                  </a:cubicBezTo>
                  <a:cubicBezTo>
                    <a:pt x="694" y="492"/>
                    <a:pt x="700" y="459"/>
                    <a:pt x="708" y="426"/>
                  </a:cubicBezTo>
                  <a:cubicBezTo>
                    <a:pt x="710" y="623"/>
                    <a:pt x="710" y="623"/>
                    <a:pt x="710" y="623"/>
                  </a:cubicBezTo>
                  <a:cubicBezTo>
                    <a:pt x="710" y="639"/>
                    <a:pt x="710" y="639"/>
                    <a:pt x="710" y="639"/>
                  </a:cubicBezTo>
                  <a:cubicBezTo>
                    <a:pt x="713" y="639"/>
                    <a:pt x="713" y="639"/>
                    <a:pt x="713" y="639"/>
                  </a:cubicBezTo>
                  <a:cubicBezTo>
                    <a:pt x="735" y="1141"/>
                    <a:pt x="735" y="1141"/>
                    <a:pt x="735" y="1141"/>
                  </a:cubicBezTo>
                  <a:cubicBezTo>
                    <a:pt x="746" y="1141"/>
                    <a:pt x="746" y="1141"/>
                    <a:pt x="746" y="1141"/>
                  </a:cubicBezTo>
                  <a:cubicBezTo>
                    <a:pt x="734" y="1149"/>
                    <a:pt x="726" y="1163"/>
                    <a:pt x="726" y="1179"/>
                  </a:cubicBezTo>
                  <a:cubicBezTo>
                    <a:pt x="818" y="1179"/>
                    <a:pt x="818" y="1179"/>
                    <a:pt x="818" y="1179"/>
                  </a:cubicBezTo>
                  <a:cubicBezTo>
                    <a:pt x="818" y="1163"/>
                    <a:pt x="810" y="1149"/>
                    <a:pt x="798" y="1141"/>
                  </a:cubicBezTo>
                  <a:cubicBezTo>
                    <a:pt x="804" y="1141"/>
                    <a:pt x="804" y="1141"/>
                    <a:pt x="804" y="1141"/>
                  </a:cubicBezTo>
                  <a:cubicBezTo>
                    <a:pt x="823" y="790"/>
                    <a:pt x="823" y="790"/>
                    <a:pt x="823" y="790"/>
                  </a:cubicBezTo>
                  <a:cubicBezTo>
                    <a:pt x="823" y="790"/>
                    <a:pt x="824" y="790"/>
                    <a:pt x="824" y="790"/>
                  </a:cubicBezTo>
                  <a:cubicBezTo>
                    <a:pt x="843" y="1141"/>
                    <a:pt x="843" y="1141"/>
                    <a:pt x="843" y="1141"/>
                  </a:cubicBezTo>
                  <a:cubicBezTo>
                    <a:pt x="853" y="1141"/>
                    <a:pt x="853" y="1141"/>
                    <a:pt x="853" y="1141"/>
                  </a:cubicBezTo>
                  <a:cubicBezTo>
                    <a:pt x="841" y="1149"/>
                    <a:pt x="833" y="1163"/>
                    <a:pt x="833" y="1179"/>
                  </a:cubicBezTo>
                  <a:cubicBezTo>
                    <a:pt x="926" y="1179"/>
                    <a:pt x="926" y="1179"/>
                    <a:pt x="926" y="1179"/>
                  </a:cubicBezTo>
                  <a:cubicBezTo>
                    <a:pt x="926" y="1163"/>
                    <a:pt x="918" y="1149"/>
                    <a:pt x="906" y="1141"/>
                  </a:cubicBezTo>
                  <a:cubicBezTo>
                    <a:pt x="912" y="1141"/>
                    <a:pt x="912" y="1141"/>
                    <a:pt x="912" y="1141"/>
                  </a:cubicBezTo>
                  <a:cubicBezTo>
                    <a:pt x="925" y="840"/>
                    <a:pt x="925" y="840"/>
                    <a:pt x="925" y="840"/>
                  </a:cubicBezTo>
                  <a:cubicBezTo>
                    <a:pt x="936" y="1146"/>
                    <a:pt x="936" y="1146"/>
                    <a:pt x="936" y="1146"/>
                  </a:cubicBezTo>
                  <a:cubicBezTo>
                    <a:pt x="947" y="1146"/>
                    <a:pt x="947" y="1146"/>
                    <a:pt x="947" y="1146"/>
                  </a:cubicBezTo>
                  <a:cubicBezTo>
                    <a:pt x="937" y="1153"/>
                    <a:pt x="931" y="1164"/>
                    <a:pt x="931" y="1177"/>
                  </a:cubicBezTo>
                  <a:cubicBezTo>
                    <a:pt x="1007" y="1177"/>
                    <a:pt x="1007" y="1177"/>
                    <a:pt x="1007" y="1177"/>
                  </a:cubicBezTo>
                  <a:cubicBezTo>
                    <a:pt x="1007" y="1164"/>
                    <a:pt x="1001" y="1153"/>
                    <a:pt x="991" y="1146"/>
                  </a:cubicBezTo>
                  <a:cubicBezTo>
                    <a:pt x="1002" y="1146"/>
                    <a:pt x="1002" y="1146"/>
                    <a:pt x="1002" y="1146"/>
                  </a:cubicBezTo>
                  <a:cubicBezTo>
                    <a:pt x="1014" y="826"/>
                    <a:pt x="1014" y="826"/>
                    <a:pt x="1014" y="826"/>
                  </a:cubicBezTo>
                  <a:cubicBezTo>
                    <a:pt x="1018" y="826"/>
                    <a:pt x="1018" y="826"/>
                    <a:pt x="1018" y="826"/>
                  </a:cubicBezTo>
                  <a:cubicBezTo>
                    <a:pt x="1030" y="1146"/>
                    <a:pt x="1030" y="1146"/>
                    <a:pt x="1030" y="1146"/>
                  </a:cubicBezTo>
                  <a:cubicBezTo>
                    <a:pt x="1041" y="1146"/>
                    <a:pt x="1041" y="1146"/>
                    <a:pt x="1041" y="1146"/>
                  </a:cubicBezTo>
                  <a:cubicBezTo>
                    <a:pt x="1031" y="1153"/>
                    <a:pt x="1025" y="1164"/>
                    <a:pt x="1025" y="1177"/>
                  </a:cubicBezTo>
                  <a:cubicBezTo>
                    <a:pt x="1101" y="1177"/>
                    <a:pt x="1101" y="1177"/>
                    <a:pt x="1101" y="1177"/>
                  </a:cubicBezTo>
                  <a:cubicBezTo>
                    <a:pt x="1101" y="1164"/>
                    <a:pt x="1095" y="1153"/>
                    <a:pt x="1085" y="1146"/>
                  </a:cubicBezTo>
                  <a:cubicBezTo>
                    <a:pt x="1096" y="1146"/>
                    <a:pt x="1096" y="1146"/>
                    <a:pt x="1096" y="1146"/>
                  </a:cubicBezTo>
                  <a:cubicBezTo>
                    <a:pt x="1108" y="826"/>
                    <a:pt x="1108" y="826"/>
                    <a:pt x="1108" y="826"/>
                  </a:cubicBezTo>
                  <a:cubicBezTo>
                    <a:pt x="1141" y="826"/>
                    <a:pt x="1141" y="826"/>
                    <a:pt x="1141" y="826"/>
                  </a:cubicBezTo>
                  <a:cubicBezTo>
                    <a:pt x="1141" y="568"/>
                    <a:pt x="1141" y="568"/>
                    <a:pt x="1141" y="568"/>
                  </a:cubicBezTo>
                  <a:cubicBezTo>
                    <a:pt x="1145" y="644"/>
                    <a:pt x="1145" y="644"/>
                    <a:pt x="1145" y="644"/>
                  </a:cubicBezTo>
                  <a:cubicBezTo>
                    <a:pt x="1154" y="867"/>
                    <a:pt x="1154" y="867"/>
                    <a:pt x="1154" y="867"/>
                  </a:cubicBezTo>
                  <a:cubicBezTo>
                    <a:pt x="1179" y="867"/>
                    <a:pt x="1179" y="867"/>
                    <a:pt x="1179" y="867"/>
                  </a:cubicBezTo>
                  <a:cubicBezTo>
                    <a:pt x="1187" y="1159"/>
                    <a:pt x="1187" y="1159"/>
                    <a:pt x="1187" y="1159"/>
                  </a:cubicBezTo>
                  <a:cubicBezTo>
                    <a:pt x="1183" y="1164"/>
                    <a:pt x="1181" y="1170"/>
                    <a:pt x="1181" y="1177"/>
                  </a:cubicBezTo>
                  <a:cubicBezTo>
                    <a:pt x="1187" y="1177"/>
                    <a:pt x="1187" y="1177"/>
                    <a:pt x="1187" y="1177"/>
                  </a:cubicBezTo>
                  <a:cubicBezTo>
                    <a:pt x="1236" y="1177"/>
                    <a:pt x="1236" y="1177"/>
                    <a:pt x="1236" y="1177"/>
                  </a:cubicBezTo>
                  <a:cubicBezTo>
                    <a:pt x="1242" y="1177"/>
                    <a:pt x="1242" y="1177"/>
                    <a:pt x="1242" y="1177"/>
                  </a:cubicBezTo>
                  <a:cubicBezTo>
                    <a:pt x="1242" y="1170"/>
                    <a:pt x="1240" y="1164"/>
                    <a:pt x="1236" y="1159"/>
                  </a:cubicBezTo>
                  <a:cubicBezTo>
                    <a:pt x="1244" y="867"/>
                    <a:pt x="1244" y="867"/>
                    <a:pt x="1244" y="867"/>
                  </a:cubicBezTo>
                  <a:cubicBezTo>
                    <a:pt x="1256" y="867"/>
                    <a:pt x="1256" y="867"/>
                    <a:pt x="1256" y="867"/>
                  </a:cubicBezTo>
                  <a:cubicBezTo>
                    <a:pt x="1264" y="1159"/>
                    <a:pt x="1264" y="1159"/>
                    <a:pt x="1264" y="1159"/>
                  </a:cubicBezTo>
                  <a:cubicBezTo>
                    <a:pt x="1260" y="1164"/>
                    <a:pt x="1258" y="1170"/>
                    <a:pt x="1258" y="1177"/>
                  </a:cubicBezTo>
                  <a:cubicBezTo>
                    <a:pt x="1264" y="1177"/>
                    <a:pt x="1264" y="1177"/>
                    <a:pt x="1264" y="1177"/>
                  </a:cubicBezTo>
                  <a:cubicBezTo>
                    <a:pt x="1313" y="1177"/>
                    <a:pt x="1313" y="1177"/>
                    <a:pt x="1313" y="1177"/>
                  </a:cubicBezTo>
                  <a:cubicBezTo>
                    <a:pt x="1320" y="1177"/>
                    <a:pt x="1320" y="1177"/>
                    <a:pt x="1320" y="1177"/>
                  </a:cubicBezTo>
                  <a:cubicBezTo>
                    <a:pt x="1320" y="1170"/>
                    <a:pt x="1317" y="1164"/>
                    <a:pt x="1313" y="1159"/>
                  </a:cubicBezTo>
                  <a:cubicBezTo>
                    <a:pt x="1321" y="867"/>
                    <a:pt x="1321" y="867"/>
                    <a:pt x="1321" y="867"/>
                  </a:cubicBezTo>
                  <a:cubicBezTo>
                    <a:pt x="1339" y="867"/>
                    <a:pt x="1339" y="867"/>
                    <a:pt x="1339" y="867"/>
                  </a:cubicBezTo>
                  <a:cubicBezTo>
                    <a:pt x="1348" y="644"/>
                    <a:pt x="1348" y="644"/>
                    <a:pt x="1348" y="644"/>
                  </a:cubicBezTo>
                  <a:cubicBezTo>
                    <a:pt x="1348" y="637"/>
                    <a:pt x="1348" y="637"/>
                    <a:pt x="1348" y="637"/>
                  </a:cubicBezTo>
                  <a:cubicBezTo>
                    <a:pt x="1353" y="602"/>
                    <a:pt x="1359" y="568"/>
                    <a:pt x="1367" y="534"/>
                  </a:cubicBezTo>
                  <a:cubicBezTo>
                    <a:pt x="1378" y="735"/>
                    <a:pt x="1378" y="735"/>
                    <a:pt x="1378" y="735"/>
                  </a:cubicBezTo>
                  <a:cubicBezTo>
                    <a:pt x="1378" y="949"/>
                    <a:pt x="1378" y="949"/>
                    <a:pt x="1378" y="949"/>
                  </a:cubicBezTo>
                  <a:cubicBezTo>
                    <a:pt x="1407" y="949"/>
                    <a:pt x="1407" y="949"/>
                    <a:pt x="1407" y="949"/>
                  </a:cubicBezTo>
                  <a:cubicBezTo>
                    <a:pt x="1412" y="1162"/>
                    <a:pt x="1412" y="1162"/>
                    <a:pt x="1412" y="1162"/>
                  </a:cubicBezTo>
                  <a:cubicBezTo>
                    <a:pt x="1409" y="1166"/>
                    <a:pt x="1407" y="1172"/>
                    <a:pt x="1407" y="1177"/>
                  </a:cubicBezTo>
                  <a:cubicBezTo>
                    <a:pt x="1413" y="1177"/>
                    <a:pt x="1413" y="1177"/>
                    <a:pt x="1413" y="1177"/>
                  </a:cubicBezTo>
                  <a:cubicBezTo>
                    <a:pt x="1453" y="1177"/>
                    <a:pt x="1453" y="1177"/>
                    <a:pt x="1453" y="1177"/>
                  </a:cubicBezTo>
                  <a:cubicBezTo>
                    <a:pt x="1459" y="1177"/>
                    <a:pt x="1459" y="1177"/>
                    <a:pt x="1459" y="1177"/>
                  </a:cubicBezTo>
                  <a:cubicBezTo>
                    <a:pt x="1459" y="1172"/>
                    <a:pt x="1457" y="1166"/>
                    <a:pt x="1454" y="1162"/>
                  </a:cubicBezTo>
                  <a:cubicBezTo>
                    <a:pt x="1459" y="949"/>
                    <a:pt x="1459" y="949"/>
                    <a:pt x="1459" y="949"/>
                  </a:cubicBezTo>
                  <a:cubicBezTo>
                    <a:pt x="1471" y="949"/>
                    <a:pt x="1471" y="949"/>
                    <a:pt x="1471" y="949"/>
                  </a:cubicBezTo>
                  <a:cubicBezTo>
                    <a:pt x="1476" y="1162"/>
                    <a:pt x="1476" y="1162"/>
                    <a:pt x="1476" y="1162"/>
                  </a:cubicBezTo>
                  <a:cubicBezTo>
                    <a:pt x="1473" y="1166"/>
                    <a:pt x="1471" y="1172"/>
                    <a:pt x="1471" y="1177"/>
                  </a:cubicBezTo>
                  <a:cubicBezTo>
                    <a:pt x="1477" y="1177"/>
                    <a:pt x="1477" y="1177"/>
                    <a:pt x="1477" y="1177"/>
                  </a:cubicBezTo>
                  <a:cubicBezTo>
                    <a:pt x="1517" y="1177"/>
                    <a:pt x="1517" y="1177"/>
                    <a:pt x="1517" y="1177"/>
                  </a:cubicBezTo>
                  <a:cubicBezTo>
                    <a:pt x="1523" y="1177"/>
                    <a:pt x="1523" y="1177"/>
                    <a:pt x="1523" y="1177"/>
                  </a:cubicBezTo>
                  <a:cubicBezTo>
                    <a:pt x="1523" y="1172"/>
                    <a:pt x="1521" y="1166"/>
                    <a:pt x="1518" y="1162"/>
                  </a:cubicBezTo>
                  <a:cubicBezTo>
                    <a:pt x="1523" y="949"/>
                    <a:pt x="1523" y="949"/>
                    <a:pt x="1523" y="949"/>
                  </a:cubicBezTo>
                  <a:cubicBezTo>
                    <a:pt x="1546" y="949"/>
                    <a:pt x="1546" y="949"/>
                    <a:pt x="1546" y="949"/>
                  </a:cubicBezTo>
                  <a:cubicBezTo>
                    <a:pt x="1546" y="735"/>
                    <a:pt x="1546" y="735"/>
                    <a:pt x="1546" y="735"/>
                  </a:cubicBezTo>
                  <a:cubicBezTo>
                    <a:pt x="1557" y="535"/>
                    <a:pt x="1557" y="535"/>
                    <a:pt x="1557" y="535"/>
                  </a:cubicBezTo>
                  <a:cubicBezTo>
                    <a:pt x="1568" y="579"/>
                    <a:pt x="1574" y="625"/>
                    <a:pt x="1579" y="674"/>
                  </a:cubicBezTo>
                  <a:cubicBezTo>
                    <a:pt x="1584" y="674"/>
                    <a:pt x="1584" y="674"/>
                    <a:pt x="1584" y="674"/>
                  </a:cubicBezTo>
                  <a:cubicBezTo>
                    <a:pt x="1584" y="691"/>
                    <a:pt x="1584" y="691"/>
                    <a:pt x="1584" y="691"/>
                  </a:cubicBezTo>
                  <a:cubicBezTo>
                    <a:pt x="1584" y="698"/>
                    <a:pt x="1590" y="705"/>
                    <a:pt x="1598" y="705"/>
                  </a:cubicBezTo>
                  <a:cubicBezTo>
                    <a:pt x="1605" y="705"/>
                    <a:pt x="1612" y="698"/>
                    <a:pt x="1612" y="691"/>
                  </a:cubicBezTo>
                  <a:cubicBezTo>
                    <a:pt x="1612" y="674"/>
                    <a:pt x="1612" y="674"/>
                    <a:pt x="1612" y="674"/>
                  </a:cubicBezTo>
                  <a:cubicBezTo>
                    <a:pt x="1617" y="674"/>
                    <a:pt x="1617" y="674"/>
                    <a:pt x="1617" y="674"/>
                  </a:cubicBezTo>
                  <a:cubicBezTo>
                    <a:pt x="1609" y="588"/>
                    <a:pt x="1598" y="512"/>
                    <a:pt x="1562" y="433"/>
                  </a:cubicBezTo>
                  <a:close/>
                  <a:moveTo>
                    <a:pt x="286" y="1146"/>
                  </a:moveTo>
                  <a:cubicBezTo>
                    <a:pt x="288" y="1146"/>
                    <a:pt x="288" y="1146"/>
                    <a:pt x="288" y="1146"/>
                  </a:cubicBezTo>
                  <a:cubicBezTo>
                    <a:pt x="288" y="1146"/>
                    <a:pt x="288" y="1147"/>
                    <a:pt x="287" y="1147"/>
                  </a:cubicBezTo>
                  <a:cubicBezTo>
                    <a:pt x="287" y="1147"/>
                    <a:pt x="286" y="1146"/>
                    <a:pt x="286" y="1146"/>
                  </a:cubicBezTo>
                  <a:close/>
                  <a:moveTo>
                    <a:pt x="1131" y="407"/>
                  </a:moveTo>
                  <a:cubicBezTo>
                    <a:pt x="1132" y="406"/>
                    <a:pt x="1132" y="404"/>
                    <a:pt x="1132" y="402"/>
                  </a:cubicBezTo>
                  <a:cubicBezTo>
                    <a:pt x="1133" y="407"/>
                    <a:pt x="1133" y="407"/>
                    <a:pt x="1133" y="407"/>
                  </a:cubicBezTo>
                  <a:lnTo>
                    <a:pt x="1131" y="407"/>
                  </a:lnTo>
                  <a:close/>
                  <a:moveTo>
                    <a:pt x="1362" y="434"/>
                  </a:moveTo>
                  <a:cubicBezTo>
                    <a:pt x="1362" y="434"/>
                    <a:pt x="1362" y="433"/>
                    <a:pt x="1362" y="433"/>
                  </a:cubicBezTo>
                  <a:cubicBezTo>
                    <a:pt x="1361" y="436"/>
                    <a:pt x="1360" y="438"/>
                    <a:pt x="1358" y="441"/>
                  </a:cubicBezTo>
                  <a:cubicBezTo>
                    <a:pt x="1360" y="403"/>
                    <a:pt x="1360" y="403"/>
                    <a:pt x="1360" y="403"/>
                  </a:cubicBezTo>
                  <a:cubicBezTo>
                    <a:pt x="1363" y="413"/>
                    <a:pt x="1365" y="423"/>
                    <a:pt x="1367" y="433"/>
                  </a:cubicBezTo>
                  <a:cubicBezTo>
                    <a:pt x="1362" y="433"/>
                    <a:pt x="1362" y="433"/>
                    <a:pt x="1362" y="433"/>
                  </a:cubicBezTo>
                  <a:lnTo>
                    <a:pt x="1362" y="434"/>
                  </a:lnTo>
                  <a:close/>
                  <a:moveTo>
                    <a:pt x="1434" y="426"/>
                  </a:moveTo>
                  <a:cubicBezTo>
                    <a:pt x="1414" y="428"/>
                    <a:pt x="1414" y="428"/>
                    <a:pt x="1414" y="428"/>
                  </a:cubicBezTo>
                  <a:cubicBezTo>
                    <a:pt x="1413" y="424"/>
                    <a:pt x="1412" y="420"/>
                    <a:pt x="1411" y="416"/>
                  </a:cubicBezTo>
                  <a:cubicBezTo>
                    <a:pt x="1412" y="416"/>
                    <a:pt x="1413" y="416"/>
                    <a:pt x="1414" y="416"/>
                  </a:cubicBezTo>
                  <a:cubicBezTo>
                    <a:pt x="1425" y="418"/>
                    <a:pt x="1433" y="419"/>
                    <a:pt x="1440" y="419"/>
                  </a:cubicBezTo>
                  <a:cubicBezTo>
                    <a:pt x="1441" y="426"/>
                    <a:pt x="1441" y="426"/>
                    <a:pt x="1441" y="426"/>
                  </a:cubicBezTo>
                  <a:lnTo>
                    <a:pt x="1434" y="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
            <p:cNvSpPr>
              <a:spLocks/>
            </p:cNvSpPr>
            <p:nvPr userDrawn="1"/>
          </p:nvSpPr>
          <p:spPr bwMode="auto">
            <a:xfrm>
              <a:off x="7026" y="2565"/>
              <a:ext cx="251" cy="292"/>
            </a:xfrm>
            <a:custGeom>
              <a:avLst/>
              <a:gdLst>
                <a:gd name="T0" fmla="*/ 29 w 181"/>
                <a:gd name="T1" fmla="*/ 207 h 210"/>
                <a:gd name="T2" fmla="*/ 79 w 181"/>
                <a:gd name="T3" fmla="*/ 210 h 210"/>
                <a:gd name="T4" fmla="*/ 82 w 181"/>
                <a:gd name="T5" fmla="*/ 210 h 210"/>
                <a:gd name="T6" fmla="*/ 82 w 181"/>
                <a:gd name="T7" fmla="*/ 210 h 210"/>
                <a:gd name="T8" fmla="*/ 88 w 181"/>
                <a:gd name="T9" fmla="*/ 210 h 210"/>
                <a:gd name="T10" fmla="*/ 90 w 181"/>
                <a:gd name="T11" fmla="*/ 210 h 210"/>
                <a:gd name="T12" fmla="*/ 92 w 181"/>
                <a:gd name="T13" fmla="*/ 210 h 210"/>
                <a:gd name="T14" fmla="*/ 98 w 181"/>
                <a:gd name="T15" fmla="*/ 210 h 210"/>
                <a:gd name="T16" fmla="*/ 98 w 181"/>
                <a:gd name="T17" fmla="*/ 210 h 210"/>
                <a:gd name="T18" fmla="*/ 102 w 181"/>
                <a:gd name="T19" fmla="*/ 210 h 210"/>
                <a:gd name="T20" fmla="*/ 151 w 181"/>
                <a:gd name="T21" fmla="*/ 207 h 210"/>
                <a:gd name="T22" fmla="*/ 180 w 181"/>
                <a:gd name="T23" fmla="*/ 179 h 210"/>
                <a:gd name="T24" fmla="*/ 170 w 181"/>
                <a:gd name="T25" fmla="*/ 166 h 210"/>
                <a:gd name="T26" fmla="*/ 153 w 181"/>
                <a:gd name="T27" fmla="*/ 166 h 210"/>
                <a:gd name="T28" fmla="*/ 159 w 181"/>
                <a:gd name="T29" fmla="*/ 139 h 210"/>
                <a:gd name="T30" fmla="*/ 164 w 181"/>
                <a:gd name="T31" fmla="*/ 130 h 210"/>
                <a:gd name="T32" fmla="*/ 164 w 181"/>
                <a:gd name="T33" fmla="*/ 129 h 210"/>
                <a:gd name="T34" fmla="*/ 164 w 181"/>
                <a:gd name="T35" fmla="*/ 129 h 210"/>
                <a:gd name="T36" fmla="*/ 169 w 181"/>
                <a:gd name="T37" fmla="*/ 99 h 210"/>
                <a:gd name="T38" fmla="*/ 129 w 181"/>
                <a:gd name="T39" fmla="*/ 32 h 210"/>
                <a:gd name="T40" fmla="*/ 76 w 181"/>
                <a:gd name="T41" fmla="*/ 0 h 210"/>
                <a:gd name="T42" fmla="*/ 7 w 181"/>
                <a:gd name="T43" fmla="*/ 86 h 210"/>
                <a:gd name="T44" fmla="*/ 16 w 181"/>
                <a:gd name="T45" fmla="*/ 129 h 210"/>
                <a:gd name="T46" fmla="*/ 16 w 181"/>
                <a:gd name="T47" fmla="*/ 129 h 210"/>
                <a:gd name="T48" fmla="*/ 28 w 181"/>
                <a:gd name="T49" fmla="*/ 166 h 210"/>
                <a:gd name="T50" fmla="*/ 10 w 181"/>
                <a:gd name="T51" fmla="*/ 166 h 210"/>
                <a:gd name="T52" fmla="*/ 1 w 181"/>
                <a:gd name="T53" fmla="*/ 179 h 210"/>
                <a:gd name="T54" fmla="*/ 29 w 181"/>
                <a:gd name="T55"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210">
                  <a:moveTo>
                    <a:pt x="29" y="207"/>
                  </a:moveTo>
                  <a:cubicBezTo>
                    <a:pt x="51" y="210"/>
                    <a:pt x="62" y="210"/>
                    <a:pt x="79" y="210"/>
                  </a:cubicBezTo>
                  <a:cubicBezTo>
                    <a:pt x="80" y="210"/>
                    <a:pt x="82" y="210"/>
                    <a:pt x="82" y="210"/>
                  </a:cubicBezTo>
                  <a:cubicBezTo>
                    <a:pt x="82" y="210"/>
                    <a:pt x="82" y="210"/>
                    <a:pt x="82" y="210"/>
                  </a:cubicBezTo>
                  <a:cubicBezTo>
                    <a:pt x="84" y="210"/>
                    <a:pt x="86" y="210"/>
                    <a:pt x="88" y="210"/>
                  </a:cubicBezTo>
                  <a:cubicBezTo>
                    <a:pt x="89" y="210"/>
                    <a:pt x="90" y="210"/>
                    <a:pt x="90" y="210"/>
                  </a:cubicBezTo>
                  <a:cubicBezTo>
                    <a:pt x="91" y="210"/>
                    <a:pt x="91" y="210"/>
                    <a:pt x="92" y="210"/>
                  </a:cubicBezTo>
                  <a:cubicBezTo>
                    <a:pt x="94" y="210"/>
                    <a:pt x="96" y="210"/>
                    <a:pt x="98" y="210"/>
                  </a:cubicBezTo>
                  <a:cubicBezTo>
                    <a:pt x="98" y="210"/>
                    <a:pt x="98" y="210"/>
                    <a:pt x="98" y="210"/>
                  </a:cubicBezTo>
                  <a:cubicBezTo>
                    <a:pt x="98" y="210"/>
                    <a:pt x="100" y="210"/>
                    <a:pt x="102" y="210"/>
                  </a:cubicBezTo>
                  <a:cubicBezTo>
                    <a:pt x="118" y="210"/>
                    <a:pt x="130" y="210"/>
                    <a:pt x="151" y="207"/>
                  </a:cubicBezTo>
                  <a:cubicBezTo>
                    <a:pt x="176" y="203"/>
                    <a:pt x="179" y="189"/>
                    <a:pt x="180" y="179"/>
                  </a:cubicBezTo>
                  <a:cubicBezTo>
                    <a:pt x="181" y="169"/>
                    <a:pt x="174" y="154"/>
                    <a:pt x="170" y="166"/>
                  </a:cubicBezTo>
                  <a:cubicBezTo>
                    <a:pt x="166" y="178"/>
                    <a:pt x="156" y="174"/>
                    <a:pt x="153" y="166"/>
                  </a:cubicBezTo>
                  <a:cubicBezTo>
                    <a:pt x="151" y="161"/>
                    <a:pt x="155" y="148"/>
                    <a:pt x="159" y="139"/>
                  </a:cubicBezTo>
                  <a:cubicBezTo>
                    <a:pt x="161" y="136"/>
                    <a:pt x="162" y="133"/>
                    <a:pt x="164" y="130"/>
                  </a:cubicBezTo>
                  <a:cubicBezTo>
                    <a:pt x="164" y="130"/>
                    <a:pt x="164" y="129"/>
                    <a:pt x="164" y="129"/>
                  </a:cubicBezTo>
                  <a:cubicBezTo>
                    <a:pt x="164" y="129"/>
                    <a:pt x="164" y="129"/>
                    <a:pt x="164" y="129"/>
                  </a:cubicBezTo>
                  <a:cubicBezTo>
                    <a:pt x="167" y="120"/>
                    <a:pt x="169" y="110"/>
                    <a:pt x="169" y="99"/>
                  </a:cubicBezTo>
                  <a:cubicBezTo>
                    <a:pt x="169" y="68"/>
                    <a:pt x="152" y="41"/>
                    <a:pt x="129" y="32"/>
                  </a:cubicBezTo>
                  <a:cubicBezTo>
                    <a:pt x="117" y="13"/>
                    <a:pt x="97" y="0"/>
                    <a:pt x="76" y="0"/>
                  </a:cubicBezTo>
                  <a:cubicBezTo>
                    <a:pt x="38" y="0"/>
                    <a:pt x="7" y="38"/>
                    <a:pt x="7" y="86"/>
                  </a:cubicBezTo>
                  <a:cubicBezTo>
                    <a:pt x="7" y="102"/>
                    <a:pt x="10" y="117"/>
                    <a:pt x="16" y="129"/>
                  </a:cubicBezTo>
                  <a:cubicBezTo>
                    <a:pt x="16" y="129"/>
                    <a:pt x="16" y="129"/>
                    <a:pt x="16" y="129"/>
                  </a:cubicBezTo>
                  <a:cubicBezTo>
                    <a:pt x="16" y="129"/>
                    <a:pt x="31" y="158"/>
                    <a:pt x="28" y="166"/>
                  </a:cubicBezTo>
                  <a:cubicBezTo>
                    <a:pt x="24" y="174"/>
                    <a:pt x="15" y="178"/>
                    <a:pt x="10" y="166"/>
                  </a:cubicBezTo>
                  <a:cubicBezTo>
                    <a:pt x="6" y="154"/>
                    <a:pt x="0" y="169"/>
                    <a:pt x="1" y="179"/>
                  </a:cubicBezTo>
                  <a:cubicBezTo>
                    <a:pt x="2" y="189"/>
                    <a:pt x="4" y="203"/>
                    <a:pt x="29"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3248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Engagement Nav: Title &amp;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83351" y="990048"/>
            <a:ext cx="10508475" cy="1566583"/>
          </a:xfrm>
        </p:spPr>
        <p:txBody>
          <a:bodyPr/>
          <a:lstStyle>
            <a:lvl1pPr>
              <a:defRPr lang="en-US" sz="2400" kern="1200" spc="0" baseline="0" dirty="0" smtClean="0">
                <a:gradFill>
                  <a:gsLst>
                    <a:gs pos="1250">
                      <a:schemeClr val="tx1">
                        <a:lumMod val="50000"/>
                      </a:schemeClr>
                    </a:gs>
                    <a:gs pos="100000">
                      <a:schemeClr val="tx1">
                        <a:lumMod val="50000"/>
                      </a:schemeClr>
                    </a:gs>
                  </a:gsLst>
                  <a:lin ang="5400000" scaled="0"/>
                </a:gradFill>
                <a:latin typeface="+mn-lt"/>
                <a:ea typeface="+mn-ea"/>
                <a:cs typeface="+mn-cs"/>
              </a:defRPr>
            </a:lvl1pPr>
            <a:lvl2pPr>
              <a:defRPr>
                <a:gradFill>
                  <a:gsLst>
                    <a:gs pos="1250">
                      <a:schemeClr val="tx1">
                        <a:lumMod val="50000"/>
                      </a:schemeClr>
                    </a:gs>
                    <a:gs pos="100000">
                      <a:schemeClr val="tx1">
                        <a:lumMod val="50000"/>
                      </a:schemeClr>
                    </a:gs>
                  </a:gsLst>
                  <a:lin ang="5400000" scaled="0"/>
                </a:gradFill>
              </a:defRPr>
            </a:lvl2pPr>
            <a:lvl3pPr>
              <a:defRPr>
                <a:gradFill>
                  <a:gsLst>
                    <a:gs pos="1250">
                      <a:schemeClr val="tx1">
                        <a:lumMod val="50000"/>
                      </a:schemeClr>
                    </a:gs>
                    <a:gs pos="100000">
                      <a:schemeClr val="tx1">
                        <a:lumMod val="50000"/>
                      </a:schemeClr>
                    </a:gs>
                  </a:gsLst>
                  <a:lin ang="5400000" scaled="0"/>
                </a:gradFill>
              </a:defRPr>
            </a:lvl3pPr>
            <a:lvl4pPr>
              <a:defRPr>
                <a:gradFill>
                  <a:gsLst>
                    <a:gs pos="1250">
                      <a:schemeClr val="tx1">
                        <a:lumMod val="50000"/>
                      </a:schemeClr>
                    </a:gs>
                    <a:gs pos="100000">
                      <a:schemeClr val="tx1">
                        <a:lumMod val="50000"/>
                      </a:schemeClr>
                    </a:gs>
                  </a:gsLst>
                  <a:lin ang="5400000" scaled="0"/>
                </a:gradFill>
              </a:defRPr>
            </a:lvl4pPr>
            <a:lvl5pPr>
              <a:defRPr>
                <a:gradFill>
                  <a:gsLst>
                    <a:gs pos="1250">
                      <a:schemeClr val="tx1">
                        <a:lumMod val="50000"/>
                      </a:schemeClr>
                    </a:gs>
                    <a:gs pos="100000">
                      <a:schemeClr val="tx1">
                        <a:lumMod val="50000"/>
                      </a:schemeClr>
                    </a:gs>
                  </a:gsLst>
                  <a:lin ang="5400000" scaled="0"/>
                </a:gradFill>
              </a:defRPr>
            </a:lvl5pPr>
          </a:lstStyle>
          <a:p>
            <a:pPr marL="0" marR="0" lvl="0" indent="0" algn="l" defTabSz="93253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283351" y="265481"/>
            <a:ext cx="10508474" cy="495520"/>
          </a:xfrm>
          <a:prstGeom prst="rect">
            <a:avLst/>
          </a:prstGeom>
        </p:spPr>
        <p:txBody>
          <a:bodyPr vert="horz" wrap="square" lIns="0" tIns="64008" rIns="0" bIns="0" rtlCol="0" anchor="t">
            <a:spAutoFit/>
          </a:bodyPr>
          <a:lstStyle>
            <a:lvl1pPr>
              <a:defRPr lang="en-US" sz="2800" dirty="0"/>
            </a:lvl1pPr>
          </a:lstStyle>
          <a:p>
            <a:pPr lvl="0" defTabSz="932713">
              <a:lnSpc>
                <a:spcPct val="100000"/>
              </a:lnSpc>
            </a:pPr>
            <a:r>
              <a:rPr lang="en-US"/>
              <a:t>Click to edit Master title style</a:t>
            </a:r>
          </a:p>
        </p:txBody>
      </p:sp>
      <p:pic>
        <p:nvPicPr>
          <p:cNvPr id="9" name="Picture 8"/>
          <p:cNvPicPr>
            <a:picLocks noChangeAspect="1"/>
          </p:cNvPicPr>
          <p:nvPr userDrawn="1"/>
        </p:nvPicPr>
        <p:blipFill>
          <a:blip r:embed="rId2"/>
          <a:stretch>
            <a:fillRect/>
          </a:stretch>
        </p:blipFill>
        <p:spPr>
          <a:xfrm rot="16200000" flipH="1">
            <a:off x="11919524" y="682150"/>
            <a:ext cx="2461995" cy="1097695"/>
          </a:xfrm>
          <a:prstGeom prst="rect">
            <a:avLst/>
          </a:prstGeom>
        </p:spPr>
      </p:pic>
    </p:spTree>
    <p:extLst>
      <p:ext uri="{BB962C8B-B14F-4D97-AF65-F5344CB8AC3E}">
        <p14:creationId xmlns:p14="http://schemas.microsoft.com/office/powerpoint/2010/main" val="285536508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Engagement Nav: Title &amp; Chart">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283351" y="265481"/>
            <a:ext cx="10508474"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
        <p:nvSpPr>
          <p:cNvPr id="3" name="Chart Placeholder 2"/>
          <p:cNvSpPr>
            <a:spLocks noGrp="1"/>
          </p:cNvSpPr>
          <p:nvPr>
            <p:ph type="chart" sz="quarter" idx="10"/>
          </p:nvPr>
        </p:nvSpPr>
        <p:spPr>
          <a:xfrm>
            <a:off x="282575" y="990047"/>
            <a:ext cx="10509250" cy="461665"/>
          </a:xfrm>
          <a:solidFill>
            <a:schemeClr val="tx2"/>
          </a:solidFill>
        </p:spPr>
        <p:txBody>
          <a:bodyPr/>
          <a:lstStyle/>
          <a:p>
            <a:r>
              <a:rPr lang="en-US"/>
              <a:t>Click icon to add chart</a:t>
            </a:r>
          </a:p>
        </p:txBody>
      </p:sp>
    </p:spTree>
    <p:extLst>
      <p:ext uri="{BB962C8B-B14F-4D97-AF65-F5344CB8AC3E}">
        <p14:creationId xmlns:p14="http://schemas.microsoft.com/office/powerpoint/2010/main" val="404610952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Engagement Nav: Title only">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283351" y="265481"/>
            <a:ext cx="10508474"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370154073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w/ image -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048BBF-0257-4122-A9F0-915A797CA1D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743836" y="1"/>
            <a:ext cx="3092578" cy="6994525"/>
          </a:xfrm>
          <a:prstGeom prst="rect">
            <a:avLst/>
          </a:prstGeom>
        </p:spPr>
      </p:pic>
      <p:sp>
        <p:nvSpPr>
          <p:cNvPr id="9" name="Title Placeholder 1"/>
          <p:cNvSpPr>
            <a:spLocks noGrp="1"/>
          </p:cNvSpPr>
          <p:nvPr>
            <p:ph type="title"/>
          </p:nvPr>
        </p:nvSpPr>
        <p:spPr>
          <a:xfrm>
            <a:off x="283353" y="265481"/>
            <a:ext cx="10508474"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62193121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text  w/ image - 2">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20AD12B1-79CB-4C06-AE11-371CAB3209E7}"/>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696701" y="-14081"/>
            <a:ext cx="3140219" cy="7008607"/>
          </a:xfrm>
          <a:prstGeom prst="rect">
            <a:avLst/>
          </a:prstGeom>
        </p:spPr>
      </p:pic>
      <p:sp>
        <p:nvSpPr>
          <p:cNvPr id="6" name="Text Placeholder 6"/>
          <p:cNvSpPr>
            <a:spLocks noGrp="1"/>
          </p:cNvSpPr>
          <p:nvPr>
            <p:ph type="body" sz="quarter" idx="14"/>
          </p:nvPr>
        </p:nvSpPr>
        <p:spPr>
          <a:xfrm>
            <a:off x="283352" y="990045"/>
            <a:ext cx="10454671" cy="1566583"/>
          </a:xfrm>
        </p:spPr>
        <p:txBody>
          <a:bodyPr/>
          <a:lstStyle>
            <a:lvl1pPr>
              <a:defRPr lang="en-US" sz="2400" kern="1200" spc="0" baseline="0" dirty="0" smtClean="0">
                <a:gradFill>
                  <a:gsLst>
                    <a:gs pos="0">
                      <a:schemeClr val="tx1">
                        <a:lumMod val="50000"/>
                      </a:schemeClr>
                    </a:gs>
                    <a:gs pos="100000">
                      <a:schemeClr val="tx1">
                        <a:lumMod val="50000"/>
                      </a:schemeClr>
                    </a:gs>
                  </a:gsLst>
                  <a:lin ang="5400000" scaled="1"/>
                </a:gradFill>
                <a:latin typeface="+mn-lt"/>
                <a:ea typeface="+mn-ea"/>
                <a:cs typeface="+mn-cs"/>
              </a:defRPr>
            </a:lvl1pPr>
            <a:lvl2pPr>
              <a:defRPr>
                <a:gradFill>
                  <a:gsLst>
                    <a:gs pos="0">
                      <a:schemeClr val="tx1">
                        <a:lumMod val="50000"/>
                      </a:schemeClr>
                    </a:gs>
                    <a:gs pos="100000">
                      <a:schemeClr val="tx1">
                        <a:lumMod val="50000"/>
                      </a:schemeClr>
                    </a:gs>
                  </a:gsLst>
                  <a:lin ang="5400000" scaled="1"/>
                </a:gradFill>
              </a:defRPr>
            </a:lvl2pPr>
            <a:lvl3pPr>
              <a:defRPr>
                <a:gradFill>
                  <a:gsLst>
                    <a:gs pos="0">
                      <a:schemeClr val="tx1">
                        <a:lumMod val="50000"/>
                      </a:schemeClr>
                    </a:gs>
                    <a:gs pos="100000">
                      <a:schemeClr val="tx1">
                        <a:lumMod val="50000"/>
                      </a:schemeClr>
                    </a:gs>
                  </a:gsLst>
                  <a:lin ang="5400000" scaled="1"/>
                </a:gradFill>
              </a:defRPr>
            </a:lvl3pPr>
            <a:lvl4pPr>
              <a:defRPr>
                <a:gradFill>
                  <a:gsLst>
                    <a:gs pos="0">
                      <a:schemeClr val="tx1">
                        <a:lumMod val="50000"/>
                      </a:schemeClr>
                    </a:gs>
                    <a:gs pos="100000">
                      <a:schemeClr val="tx1">
                        <a:lumMod val="50000"/>
                      </a:schemeClr>
                    </a:gs>
                  </a:gsLst>
                  <a:lin ang="5400000" scaled="1"/>
                </a:gradFill>
              </a:defRPr>
            </a:lvl4pPr>
            <a:lvl5pPr>
              <a:defRPr>
                <a:gradFill>
                  <a:gsLst>
                    <a:gs pos="0">
                      <a:schemeClr val="tx1">
                        <a:lumMod val="50000"/>
                      </a:schemeClr>
                    </a:gs>
                    <a:gs pos="100000">
                      <a:schemeClr val="tx1">
                        <a:lumMod val="50000"/>
                      </a:schemeClr>
                    </a:gs>
                  </a:gsLst>
                  <a:lin ang="5400000" scaled="1"/>
                </a:gradFill>
              </a:defRPr>
            </a:lvl5pPr>
          </a:lstStyle>
          <a:p>
            <a:pPr marL="0" marR="0" lvl="0" indent="0" algn="l" defTabSz="93253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283352" y="265481"/>
            <a:ext cx="10454671"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9269505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w/ image - 2">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283352" y="265481"/>
            <a:ext cx="10489424"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pic>
        <p:nvPicPr>
          <p:cNvPr id="7" name="Picture 6">
            <a:extLst>
              <a:ext uri="{FF2B5EF4-FFF2-40B4-BE49-F238E27FC236}">
                <a16:creationId xmlns:a16="http://schemas.microsoft.com/office/drawing/2014/main" id="{8746D4EF-173B-4F00-9C70-B8EDD9B95BA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5408595" y="1"/>
            <a:ext cx="5433382" cy="6994525"/>
          </a:xfrm>
          <a:prstGeom prst="rect">
            <a:avLst/>
          </a:prstGeom>
        </p:spPr>
      </p:pic>
    </p:spTree>
    <p:extLst>
      <p:ext uri="{BB962C8B-B14F-4D97-AF65-F5344CB8AC3E}">
        <p14:creationId xmlns:p14="http://schemas.microsoft.com/office/powerpoint/2010/main" val="141324271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w/ image -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9187D3-5F24-4639-AA57-37D042816F53}"/>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418022" y="1"/>
            <a:ext cx="5427449" cy="6994525"/>
          </a:xfrm>
          <a:prstGeom prst="rect">
            <a:avLst/>
          </a:prstGeom>
        </p:spPr>
      </p:pic>
      <p:sp>
        <p:nvSpPr>
          <p:cNvPr id="6" name="Text Placeholder 6"/>
          <p:cNvSpPr>
            <a:spLocks noGrp="1"/>
          </p:cNvSpPr>
          <p:nvPr>
            <p:ph type="body" sz="quarter" idx="14"/>
          </p:nvPr>
        </p:nvSpPr>
        <p:spPr>
          <a:xfrm>
            <a:off x="283352" y="990045"/>
            <a:ext cx="10454671" cy="1511183"/>
          </a:xfrm>
        </p:spPr>
        <p:txBody>
          <a:bodyPr/>
          <a:lstStyle>
            <a:lvl1pPr>
              <a:defRPr>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p:nvPr>
        </p:nvSpPr>
        <p:spPr>
          <a:xfrm>
            <a:off x="283352" y="265481"/>
            <a:ext cx="10454671"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67618773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4 Col  w/ image - 1">
    <p:spTree>
      <p:nvGrpSpPr>
        <p:cNvPr id="1" name=""/>
        <p:cNvGrpSpPr/>
        <p:nvPr/>
      </p:nvGrpSpPr>
      <p:grpSpPr>
        <a:xfrm>
          <a:off x="0" y="0"/>
          <a:ext cx="0" cy="0"/>
          <a:chOff x="0" y="0"/>
          <a:chExt cx="0" cy="0"/>
        </a:xfrm>
      </p:grpSpPr>
      <p:sp>
        <p:nvSpPr>
          <p:cNvPr id="15" name="Text Placeholder 4"/>
          <p:cNvSpPr>
            <a:spLocks noGrp="1"/>
          </p:cNvSpPr>
          <p:nvPr>
            <p:ph type="body" sz="quarter" idx="10" hasCustomPrompt="1"/>
          </p:nvPr>
        </p:nvSpPr>
        <p:spPr>
          <a:xfrm>
            <a:off x="283353" y="990047"/>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1" hasCustomPrompt="1"/>
          </p:nvPr>
        </p:nvSpPr>
        <p:spPr>
          <a:xfrm>
            <a:off x="2934968" y="990047"/>
            <a:ext cx="2499826" cy="615553"/>
          </a:xfrm>
        </p:spPr>
        <p:txBody>
          <a:bodyPr/>
          <a:lstStyle/>
          <a:p>
            <a:pPr lvl="3"/>
            <a:r>
              <a:rPr lang="en-US"/>
              <a:t>Fourth level</a:t>
            </a:r>
          </a:p>
          <a:p>
            <a:pPr lvl="4"/>
            <a:r>
              <a:rPr lang="en-US"/>
              <a:t>Fifth level</a:t>
            </a:r>
          </a:p>
        </p:txBody>
      </p:sp>
      <p:sp>
        <p:nvSpPr>
          <p:cNvPr id="17" name="Text Placeholder 4"/>
          <p:cNvSpPr>
            <a:spLocks noGrp="1"/>
          </p:cNvSpPr>
          <p:nvPr>
            <p:ph type="body" sz="quarter" idx="12" hasCustomPrompt="1"/>
          </p:nvPr>
        </p:nvSpPr>
        <p:spPr>
          <a:xfrm>
            <a:off x="5586582" y="990047"/>
            <a:ext cx="2499826" cy="615553"/>
          </a:xfrm>
        </p:spPr>
        <p:txBody>
          <a:bodyPr/>
          <a:lstStyle/>
          <a:p>
            <a:pPr lvl="3"/>
            <a:r>
              <a:rPr lang="en-US"/>
              <a:t>Fourth level</a:t>
            </a:r>
          </a:p>
          <a:p>
            <a:pPr lvl="4"/>
            <a:r>
              <a:rPr lang="en-US"/>
              <a:t>Fifth level</a:t>
            </a:r>
          </a:p>
        </p:txBody>
      </p:sp>
      <p:sp>
        <p:nvSpPr>
          <p:cNvPr id="18" name="Text Placeholder 4"/>
          <p:cNvSpPr>
            <a:spLocks noGrp="1"/>
          </p:cNvSpPr>
          <p:nvPr>
            <p:ph type="body" sz="quarter" idx="13" hasCustomPrompt="1"/>
          </p:nvPr>
        </p:nvSpPr>
        <p:spPr>
          <a:xfrm>
            <a:off x="8238196" y="990047"/>
            <a:ext cx="2499826" cy="615553"/>
          </a:xfrm>
        </p:spPr>
        <p:txBody>
          <a:bodyPr/>
          <a:lstStyle/>
          <a:p>
            <a:pPr lvl="3"/>
            <a:r>
              <a:rPr lang="en-US"/>
              <a:t>Fourth level</a:t>
            </a:r>
          </a:p>
          <a:p>
            <a:pPr lvl="4"/>
            <a:r>
              <a:rPr lang="en-US"/>
              <a:t>Fifth level</a:t>
            </a:r>
          </a:p>
        </p:txBody>
      </p:sp>
      <p:sp>
        <p:nvSpPr>
          <p:cNvPr id="19" name="Title Placeholder 1"/>
          <p:cNvSpPr>
            <a:spLocks noGrp="1"/>
          </p:cNvSpPr>
          <p:nvPr>
            <p:ph type="title"/>
          </p:nvPr>
        </p:nvSpPr>
        <p:spPr>
          <a:xfrm>
            <a:off x="283352" y="265481"/>
            <a:ext cx="10454671"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415810188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4 Col  w/ image - 2">
    <p:spTree>
      <p:nvGrpSpPr>
        <p:cNvPr id="1" name=""/>
        <p:cNvGrpSpPr/>
        <p:nvPr/>
      </p:nvGrpSpPr>
      <p:grpSpPr>
        <a:xfrm>
          <a:off x="0" y="0"/>
          <a:ext cx="0" cy="0"/>
          <a:chOff x="0" y="0"/>
          <a:chExt cx="0" cy="0"/>
        </a:xfrm>
      </p:grpSpPr>
      <p:sp>
        <p:nvSpPr>
          <p:cNvPr id="12" name="Text Placeholder 4"/>
          <p:cNvSpPr>
            <a:spLocks noGrp="1"/>
          </p:cNvSpPr>
          <p:nvPr>
            <p:ph type="body" sz="quarter" idx="10" hasCustomPrompt="1"/>
          </p:nvPr>
        </p:nvSpPr>
        <p:spPr>
          <a:xfrm>
            <a:off x="283353" y="990047"/>
            <a:ext cx="2499826" cy="615553"/>
          </a:xfrm>
        </p:spPr>
        <p:txBody>
          <a:bodyPr/>
          <a:lstStyle/>
          <a:p>
            <a:pPr lvl="3"/>
            <a:r>
              <a:rPr lang="en-US"/>
              <a:t>Fourth level</a:t>
            </a:r>
          </a:p>
          <a:p>
            <a:pPr lvl="4"/>
            <a:r>
              <a:rPr lang="en-US"/>
              <a:t>Fifth level</a:t>
            </a:r>
          </a:p>
        </p:txBody>
      </p:sp>
      <p:sp>
        <p:nvSpPr>
          <p:cNvPr id="13" name="Text Placeholder 4"/>
          <p:cNvSpPr>
            <a:spLocks noGrp="1"/>
          </p:cNvSpPr>
          <p:nvPr>
            <p:ph type="body" sz="quarter" idx="11" hasCustomPrompt="1"/>
          </p:nvPr>
        </p:nvSpPr>
        <p:spPr>
          <a:xfrm>
            <a:off x="2934968" y="990047"/>
            <a:ext cx="2499826" cy="615553"/>
          </a:xfrm>
        </p:spPr>
        <p:txBody>
          <a:bodyPr/>
          <a:lstStyle/>
          <a:p>
            <a:pPr lvl="3"/>
            <a:r>
              <a:rPr lang="en-US"/>
              <a:t>Fourth level</a:t>
            </a:r>
          </a:p>
          <a:p>
            <a:pPr lvl="4"/>
            <a:r>
              <a:rPr lang="en-US"/>
              <a:t>Fifth level</a:t>
            </a:r>
          </a:p>
        </p:txBody>
      </p:sp>
      <p:sp>
        <p:nvSpPr>
          <p:cNvPr id="14" name="Text Placeholder 4"/>
          <p:cNvSpPr>
            <a:spLocks noGrp="1"/>
          </p:cNvSpPr>
          <p:nvPr>
            <p:ph type="body" sz="quarter" idx="12" hasCustomPrompt="1"/>
          </p:nvPr>
        </p:nvSpPr>
        <p:spPr>
          <a:xfrm>
            <a:off x="5586582" y="990047"/>
            <a:ext cx="2499826" cy="615553"/>
          </a:xfrm>
        </p:spPr>
        <p:txBody>
          <a:bodyPr/>
          <a:lstStyle/>
          <a:p>
            <a:pPr lvl="3"/>
            <a:r>
              <a:rPr lang="en-US"/>
              <a:t>Fourth level</a:t>
            </a:r>
          </a:p>
          <a:p>
            <a:pPr lvl="4"/>
            <a:r>
              <a:rPr lang="en-US"/>
              <a:t>Fifth level</a:t>
            </a:r>
          </a:p>
        </p:txBody>
      </p:sp>
      <p:sp>
        <p:nvSpPr>
          <p:cNvPr id="15" name="Text Placeholder 4"/>
          <p:cNvSpPr>
            <a:spLocks noGrp="1"/>
          </p:cNvSpPr>
          <p:nvPr>
            <p:ph type="body" sz="quarter" idx="13" hasCustomPrompt="1"/>
          </p:nvPr>
        </p:nvSpPr>
        <p:spPr>
          <a:xfrm>
            <a:off x="8238196" y="990047"/>
            <a:ext cx="2499826" cy="615553"/>
          </a:xfrm>
        </p:spPr>
        <p:txBody>
          <a:bodyPr/>
          <a:lstStyle/>
          <a:p>
            <a:pPr lvl="3"/>
            <a:r>
              <a:rPr lang="en-US"/>
              <a:t>Fourth level</a:t>
            </a:r>
          </a:p>
          <a:p>
            <a:pPr lvl="4"/>
            <a:r>
              <a:rPr lang="en-US"/>
              <a:t>Fifth level</a:t>
            </a:r>
          </a:p>
        </p:txBody>
      </p:sp>
      <p:sp>
        <p:nvSpPr>
          <p:cNvPr id="16" name="Title Placeholder 1"/>
          <p:cNvSpPr>
            <a:spLocks noGrp="1"/>
          </p:cNvSpPr>
          <p:nvPr>
            <p:ph type="title"/>
          </p:nvPr>
        </p:nvSpPr>
        <p:spPr>
          <a:xfrm>
            <a:off x="283352" y="265481"/>
            <a:ext cx="10454671"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42199815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text, 4 Col  w/ image - 1">
    <p:spTree>
      <p:nvGrpSpPr>
        <p:cNvPr id="1" name=""/>
        <p:cNvGrpSpPr/>
        <p:nvPr/>
      </p:nvGrpSpPr>
      <p:grpSpPr>
        <a:xfrm>
          <a:off x="0" y="0"/>
          <a:ext cx="0" cy="0"/>
          <a:chOff x="0" y="0"/>
          <a:chExt cx="0" cy="0"/>
        </a:xfrm>
      </p:grpSpPr>
      <p:sp>
        <p:nvSpPr>
          <p:cNvPr id="9" name="Text Placeholder 4"/>
          <p:cNvSpPr>
            <a:spLocks noGrp="1"/>
          </p:cNvSpPr>
          <p:nvPr>
            <p:ph type="body" sz="quarter" idx="10" hasCustomPrompt="1"/>
          </p:nvPr>
        </p:nvSpPr>
        <p:spPr>
          <a:xfrm>
            <a:off x="283353" y="2939970"/>
            <a:ext cx="2499826" cy="615553"/>
          </a:xfrm>
        </p:spPr>
        <p:txBody>
          <a:bodyPr/>
          <a:lstStyle/>
          <a:p>
            <a:pPr lvl="3"/>
            <a:r>
              <a:rPr lang="en-US"/>
              <a:t>Fourth level</a:t>
            </a:r>
          </a:p>
          <a:p>
            <a:pPr lvl="4"/>
            <a:r>
              <a:rPr lang="en-US"/>
              <a:t>Fifth level</a:t>
            </a:r>
          </a:p>
        </p:txBody>
      </p:sp>
      <p:sp>
        <p:nvSpPr>
          <p:cNvPr id="10" name="Text Placeholder 4"/>
          <p:cNvSpPr>
            <a:spLocks noGrp="1"/>
          </p:cNvSpPr>
          <p:nvPr>
            <p:ph type="body" sz="quarter" idx="11" hasCustomPrompt="1"/>
          </p:nvPr>
        </p:nvSpPr>
        <p:spPr>
          <a:xfrm>
            <a:off x="2934968" y="2939970"/>
            <a:ext cx="2499826" cy="615553"/>
          </a:xfrm>
        </p:spPr>
        <p:txBody>
          <a:bodyPr/>
          <a:lstStyle/>
          <a:p>
            <a:pPr lvl="3"/>
            <a:r>
              <a:rPr lang="en-US"/>
              <a:t>Fourth level</a:t>
            </a:r>
          </a:p>
          <a:p>
            <a:pPr lvl="4"/>
            <a:r>
              <a:rPr lang="en-US"/>
              <a:t>Fifth level</a:t>
            </a:r>
          </a:p>
        </p:txBody>
      </p:sp>
      <p:sp>
        <p:nvSpPr>
          <p:cNvPr id="15" name="Text Placeholder 4"/>
          <p:cNvSpPr>
            <a:spLocks noGrp="1"/>
          </p:cNvSpPr>
          <p:nvPr>
            <p:ph type="body" sz="quarter" idx="12" hasCustomPrompt="1"/>
          </p:nvPr>
        </p:nvSpPr>
        <p:spPr>
          <a:xfrm>
            <a:off x="5586582" y="2939970"/>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3" hasCustomPrompt="1"/>
          </p:nvPr>
        </p:nvSpPr>
        <p:spPr>
          <a:xfrm>
            <a:off x="8238196" y="2939970"/>
            <a:ext cx="2499826" cy="615553"/>
          </a:xfrm>
        </p:spPr>
        <p:txBody>
          <a:bodyPr/>
          <a:lstStyle/>
          <a:p>
            <a:pPr lvl="3"/>
            <a:r>
              <a:rPr lang="en-US"/>
              <a:t>Fourth level</a:t>
            </a:r>
          </a:p>
          <a:p>
            <a:pPr lvl="4"/>
            <a:r>
              <a:rPr lang="en-US"/>
              <a:t>Fifth level</a:t>
            </a:r>
          </a:p>
        </p:txBody>
      </p:sp>
      <p:sp>
        <p:nvSpPr>
          <p:cNvPr id="17" name="Text Placeholder 6"/>
          <p:cNvSpPr>
            <a:spLocks noGrp="1"/>
          </p:cNvSpPr>
          <p:nvPr>
            <p:ph type="body" sz="quarter" idx="14"/>
          </p:nvPr>
        </p:nvSpPr>
        <p:spPr>
          <a:xfrm>
            <a:off x="283352" y="990046"/>
            <a:ext cx="10454671" cy="1566583"/>
          </a:xfrm>
        </p:spPr>
        <p:txBody>
          <a:bodyPr/>
          <a:lstStyle>
            <a:lvl1pPr>
              <a:defRPr lang="en-US" sz="2400" kern="1200" spc="0" baseline="0" dirty="0" smtClean="0">
                <a:gradFill>
                  <a:gsLst>
                    <a:gs pos="1250">
                      <a:schemeClr val="tx1"/>
                    </a:gs>
                    <a:gs pos="100000">
                      <a:schemeClr val="tx1"/>
                    </a:gs>
                  </a:gsLst>
                  <a:lin ang="5400000" scaled="0"/>
                </a:gradFill>
                <a:latin typeface="+mn-lt"/>
                <a:ea typeface="+mn-ea"/>
                <a:cs typeface="+mn-cs"/>
              </a:defRPr>
            </a:lvl1pPr>
          </a:lstStyle>
          <a:p>
            <a:pPr marL="0" marR="0" lvl="0" indent="0" algn="l" defTabSz="93253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p:cNvSpPr>
            <a:spLocks noGrp="1"/>
          </p:cNvSpPr>
          <p:nvPr>
            <p:ph type="title"/>
          </p:nvPr>
        </p:nvSpPr>
        <p:spPr>
          <a:xfrm>
            <a:off x="283352" y="265481"/>
            <a:ext cx="10454671"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50497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grpSp>
        <p:nvGrpSpPr>
          <p:cNvPr id="56" name="Group 4"/>
          <p:cNvGrpSpPr>
            <a:grpSpLocks noChangeAspect="1"/>
          </p:cNvGrpSpPr>
          <p:nvPr userDrawn="1"/>
        </p:nvGrpSpPr>
        <p:grpSpPr bwMode="auto">
          <a:xfrm>
            <a:off x="8602663" y="3952876"/>
            <a:ext cx="3559175" cy="2605088"/>
            <a:chOff x="5419" y="2490"/>
            <a:chExt cx="2242" cy="1641"/>
          </a:xfrm>
          <a:solidFill>
            <a:schemeClr val="accent1">
              <a:lumMod val="50000"/>
              <a:alpha val="40000"/>
            </a:schemeClr>
          </a:solidFill>
        </p:grpSpPr>
        <p:sp>
          <p:nvSpPr>
            <p:cNvPr id="58" name="Freeform 5"/>
            <p:cNvSpPr>
              <a:spLocks noEditPoints="1"/>
            </p:cNvSpPr>
            <p:nvPr userDrawn="1"/>
          </p:nvSpPr>
          <p:spPr bwMode="auto">
            <a:xfrm>
              <a:off x="5419" y="2490"/>
              <a:ext cx="2242" cy="1641"/>
            </a:xfrm>
            <a:custGeom>
              <a:avLst/>
              <a:gdLst>
                <a:gd name="T0" fmla="*/ 1483 w 1617"/>
                <a:gd name="T1" fmla="*/ 426 h 1181"/>
                <a:gd name="T2" fmla="*/ 1516 w 1617"/>
                <a:gd name="T3" fmla="*/ 382 h 1181"/>
                <a:gd name="T4" fmla="*/ 1530 w 1617"/>
                <a:gd name="T5" fmla="*/ 327 h 1181"/>
                <a:gd name="T6" fmla="*/ 1403 w 1617"/>
                <a:gd name="T7" fmla="*/ 352 h 1181"/>
                <a:gd name="T8" fmla="*/ 1280 w 1617"/>
                <a:gd name="T9" fmla="*/ 272 h 1181"/>
                <a:gd name="T10" fmla="*/ 1221 w 1617"/>
                <a:gd name="T11" fmla="*/ 309 h 1181"/>
                <a:gd name="T12" fmla="*/ 1126 w 1617"/>
                <a:gd name="T13" fmla="*/ 281 h 1181"/>
                <a:gd name="T14" fmla="*/ 1047 w 1617"/>
                <a:gd name="T15" fmla="*/ 401 h 1181"/>
                <a:gd name="T16" fmla="*/ 1076 w 1617"/>
                <a:gd name="T17" fmla="*/ 331 h 1181"/>
                <a:gd name="T18" fmla="*/ 1045 w 1617"/>
                <a:gd name="T19" fmla="*/ 243 h 1181"/>
                <a:gd name="T20" fmla="*/ 943 w 1617"/>
                <a:gd name="T21" fmla="*/ 223 h 1181"/>
                <a:gd name="T22" fmla="*/ 861 w 1617"/>
                <a:gd name="T23" fmla="*/ 177 h 1181"/>
                <a:gd name="T24" fmla="*/ 865 w 1617"/>
                <a:gd name="T25" fmla="*/ 15 h 1181"/>
                <a:gd name="T26" fmla="*/ 750 w 1617"/>
                <a:gd name="T27" fmla="*/ 117 h 1181"/>
                <a:gd name="T28" fmla="*/ 798 w 1617"/>
                <a:gd name="T29" fmla="*/ 243 h 1181"/>
                <a:gd name="T30" fmla="*/ 586 w 1617"/>
                <a:gd name="T31" fmla="*/ 426 h 1181"/>
                <a:gd name="T32" fmla="*/ 634 w 1617"/>
                <a:gd name="T33" fmla="*/ 393 h 1181"/>
                <a:gd name="T34" fmla="*/ 621 w 1617"/>
                <a:gd name="T35" fmla="*/ 352 h 1181"/>
                <a:gd name="T36" fmla="*/ 497 w 1617"/>
                <a:gd name="T37" fmla="*/ 284 h 1181"/>
                <a:gd name="T38" fmla="*/ 382 w 1617"/>
                <a:gd name="T39" fmla="*/ 444 h 1181"/>
                <a:gd name="T40" fmla="*/ 407 w 1617"/>
                <a:gd name="T41" fmla="*/ 222 h 1181"/>
                <a:gd name="T42" fmla="*/ 406 w 1617"/>
                <a:gd name="T43" fmla="*/ 66 h 1181"/>
                <a:gd name="T44" fmla="*/ 296 w 1617"/>
                <a:gd name="T45" fmla="*/ 162 h 1181"/>
                <a:gd name="T46" fmla="*/ 349 w 1617"/>
                <a:gd name="T47" fmla="*/ 281 h 1181"/>
                <a:gd name="T48" fmla="*/ 276 w 1617"/>
                <a:gd name="T49" fmla="*/ 261 h 1181"/>
                <a:gd name="T50" fmla="*/ 151 w 1617"/>
                <a:gd name="T51" fmla="*/ 239 h 1181"/>
                <a:gd name="T52" fmla="*/ 164 w 1617"/>
                <a:gd name="T53" fmla="*/ 324 h 1181"/>
                <a:gd name="T54" fmla="*/ 0 w 1617"/>
                <a:gd name="T55" fmla="*/ 710 h 1181"/>
                <a:gd name="T56" fmla="*/ 46 w 1617"/>
                <a:gd name="T57" fmla="*/ 710 h 1181"/>
                <a:gd name="T58" fmla="*/ 137 w 1617"/>
                <a:gd name="T59" fmla="*/ 1146 h 1181"/>
                <a:gd name="T60" fmla="*/ 203 w 1617"/>
                <a:gd name="T61" fmla="*/ 1146 h 1181"/>
                <a:gd name="T62" fmla="*/ 226 w 1617"/>
                <a:gd name="T63" fmla="*/ 1177 h 1181"/>
                <a:gd name="T64" fmla="*/ 351 w 1617"/>
                <a:gd name="T65" fmla="*/ 1143 h 1181"/>
                <a:gd name="T66" fmla="*/ 375 w 1617"/>
                <a:gd name="T67" fmla="*/ 1181 h 1181"/>
                <a:gd name="T68" fmla="*/ 472 w 1617"/>
                <a:gd name="T69" fmla="*/ 713 h 1181"/>
                <a:gd name="T70" fmla="*/ 503 w 1617"/>
                <a:gd name="T71" fmla="*/ 1177 h 1181"/>
                <a:gd name="T72" fmla="*/ 555 w 1617"/>
                <a:gd name="T73" fmla="*/ 949 h 1181"/>
                <a:gd name="T74" fmla="*/ 613 w 1617"/>
                <a:gd name="T75" fmla="*/ 1177 h 1181"/>
                <a:gd name="T76" fmla="*/ 642 w 1617"/>
                <a:gd name="T77" fmla="*/ 735 h 1181"/>
                <a:gd name="T78" fmla="*/ 674 w 1617"/>
                <a:gd name="T79" fmla="*/ 674 h 1181"/>
                <a:gd name="T80" fmla="*/ 707 w 1617"/>
                <a:gd name="T81" fmla="*/ 674 h 1181"/>
                <a:gd name="T82" fmla="*/ 710 w 1617"/>
                <a:gd name="T83" fmla="*/ 639 h 1181"/>
                <a:gd name="T84" fmla="*/ 818 w 1617"/>
                <a:gd name="T85" fmla="*/ 1179 h 1181"/>
                <a:gd name="T86" fmla="*/ 843 w 1617"/>
                <a:gd name="T87" fmla="*/ 1141 h 1181"/>
                <a:gd name="T88" fmla="*/ 912 w 1617"/>
                <a:gd name="T89" fmla="*/ 1141 h 1181"/>
                <a:gd name="T90" fmla="*/ 1007 w 1617"/>
                <a:gd name="T91" fmla="*/ 1177 h 1181"/>
                <a:gd name="T92" fmla="*/ 1030 w 1617"/>
                <a:gd name="T93" fmla="*/ 1146 h 1181"/>
                <a:gd name="T94" fmla="*/ 1096 w 1617"/>
                <a:gd name="T95" fmla="*/ 1146 h 1181"/>
                <a:gd name="T96" fmla="*/ 1154 w 1617"/>
                <a:gd name="T97" fmla="*/ 867 h 1181"/>
                <a:gd name="T98" fmla="*/ 1236 w 1617"/>
                <a:gd name="T99" fmla="*/ 1177 h 1181"/>
                <a:gd name="T100" fmla="*/ 1264 w 1617"/>
                <a:gd name="T101" fmla="*/ 1159 h 1181"/>
                <a:gd name="T102" fmla="*/ 1313 w 1617"/>
                <a:gd name="T103" fmla="*/ 1159 h 1181"/>
                <a:gd name="T104" fmla="*/ 1367 w 1617"/>
                <a:gd name="T105" fmla="*/ 534 h 1181"/>
                <a:gd name="T106" fmla="*/ 1407 w 1617"/>
                <a:gd name="T107" fmla="*/ 1177 h 1181"/>
                <a:gd name="T108" fmla="*/ 1459 w 1617"/>
                <a:gd name="T109" fmla="*/ 949 h 1181"/>
                <a:gd name="T110" fmla="*/ 1517 w 1617"/>
                <a:gd name="T111" fmla="*/ 1177 h 1181"/>
                <a:gd name="T112" fmla="*/ 1546 w 1617"/>
                <a:gd name="T113" fmla="*/ 735 h 1181"/>
                <a:gd name="T114" fmla="*/ 1598 w 1617"/>
                <a:gd name="T115" fmla="*/ 705 h 1181"/>
                <a:gd name="T116" fmla="*/ 286 w 1617"/>
                <a:gd name="T117" fmla="*/ 1146 h 1181"/>
                <a:gd name="T118" fmla="*/ 1132 w 1617"/>
                <a:gd name="T119" fmla="*/ 402 h 1181"/>
                <a:gd name="T120" fmla="*/ 1358 w 1617"/>
                <a:gd name="T121" fmla="*/ 441 h 1181"/>
                <a:gd name="T122" fmla="*/ 1434 w 1617"/>
                <a:gd name="T123" fmla="*/ 426 h 1181"/>
                <a:gd name="T124" fmla="*/ 1441 w 1617"/>
                <a:gd name="T125" fmla="*/ 426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7" h="1181">
                  <a:moveTo>
                    <a:pt x="1562" y="433"/>
                  </a:moveTo>
                  <a:cubicBezTo>
                    <a:pt x="1562" y="433"/>
                    <a:pt x="1562" y="433"/>
                    <a:pt x="1562" y="433"/>
                  </a:cubicBezTo>
                  <a:cubicBezTo>
                    <a:pt x="1491" y="426"/>
                    <a:pt x="1491" y="426"/>
                    <a:pt x="1491" y="426"/>
                  </a:cubicBezTo>
                  <a:cubicBezTo>
                    <a:pt x="1491" y="426"/>
                    <a:pt x="1491" y="426"/>
                    <a:pt x="1491" y="426"/>
                  </a:cubicBezTo>
                  <a:cubicBezTo>
                    <a:pt x="1483" y="426"/>
                    <a:pt x="1483" y="426"/>
                    <a:pt x="1483" y="426"/>
                  </a:cubicBezTo>
                  <a:cubicBezTo>
                    <a:pt x="1484" y="419"/>
                    <a:pt x="1484" y="419"/>
                    <a:pt x="1484" y="419"/>
                  </a:cubicBezTo>
                  <a:cubicBezTo>
                    <a:pt x="1493" y="419"/>
                    <a:pt x="1501" y="419"/>
                    <a:pt x="1515" y="416"/>
                  </a:cubicBezTo>
                  <a:cubicBezTo>
                    <a:pt x="1535" y="413"/>
                    <a:pt x="1538" y="401"/>
                    <a:pt x="1539" y="393"/>
                  </a:cubicBezTo>
                  <a:cubicBezTo>
                    <a:pt x="1539" y="385"/>
                    <a:pt x="1534" y="372"/>
                    <a:pt x="1530" y="382"/>
                  </a:cubicBezTo>
                  <a:cubicBezTo>
                    <a:pt x="1527" y="392"/>
                    <a:pt x="1519" y="389"/>
                    <a:pt x="1516" y="382"/>
                  </a:cubicBezTo>
                  <a:cubicBezTo>
                    <a:pt x="1515" y="378"/>
                    <a:pt x="1518" y="368"/>
                    <a:pt x="1522" y="360"/>
                  </a:cubicBezTo>
                  <a:cubicBezTo>
                    <a:pt x="1523" y="358"/>
                    <a:pt x="1524" y="355"/>
                    <a:pt x="1525" y="353"/>
                  </a:cubicBezTo>
                  <a:cubicBezTo>
                    <a:pt x="1525" y="352"/>
                    <a:pt x="1526" y="352"/>
                    <a:pt x="1526" y="352"/>
                  </a:cubicBezTo>
                  <a:cubicBezTo>
                    <a:pt x="1526" y="352"/>
                    <a:pt x="1526" y="352"/>
                    <a:pt x="1526" y="352"/>
                  </a:cubicBezTo>
                  <a:cubicBezTo>
                    <a:pt x="1528" y="345"/>
                    <a:pt x="1530" y="336"/>
                    <a:pt x="1530" y="327"/>
                  </a:cubicBezTo>
                  <a:cubicBezTo>
                    <a:pt x="1530" y="301"/>
                    <a:pt x="1516" y="279"/>
                    <a:pt x="1497" y="271"/>
                  </a:cubicBezTo>
                  <a:cubicBezTo>
                    <a:pt x="1486" y="255"/>
                    <a:pt x="1470" y="245"/>
                    <a:pt x="1452" y="245"/>
                  </a:cubicBezTo>
                  <a:cubicBezTo>
                    <a:pt x="1421" y="245"/>
                    <a:pt x="1395" y="277"/>
                    <a:pt x="1395" y="316"/>
                  </a:cubicBezTo>
                  <a:cubicBezTo>
                    <a:pt x="1395" y="329"/>
                    <a:pt x="1398" y="342"/>
                    <a:pt x="1403" y="352"/>
                  </a:cubicBezTo>
                  <a:cubicBezTo>
                    <a:pt x="1403" y="352"/>
                    <a:pt x="1403" y="352"/>
                    <a:pt x="1403" y="352"/>
                  </a:cubicBezTo>
                  <a:cubicBezTo>
                    <a:pt x="1403" y="352"/>
                    <a:pt x="1415" y="376"/>
                    <a:pt x="1412" y="382"/>
                  </a:cubicBezTo>
                  <a:cubicBezTo>
                    <a:pt x="1411" y="386"/>
                    <a:pt x="1408" y="389"/>
                    <a:pt x="1405" y="389"/>
                  </a:cubicBezTo>
                  <a:cubicBezTo>
                    <a:pt x="1395" y="353"/>
                    <a:pt x="1383" y="317"/>
                    <a:pt x="1367" y="281"/>
                  </a:cubicBezTo>
                  <a:cubicBezTo>
                    <a:pt x="1367" y="281"/>
                    <a:pt x="1367" y="281"/>
                    <a:pt x="1367" y="281"/>
                  </a:cubicBezTo>
                  <a:cubicBezTo>
                    <a:pt x="1280" y="272"/>
                    <a:pt x="1280" y="272"/>
                    <a:pt x="1280" y="272"/>
                  </a:cubicBezTo>
                  <a:cubicBezTo>
                    <a:pt x="1262" y="416"/>
                    <a:pt x="1262" y="416"/>
                    <a:pt x="1262" y="416"/>
                  </a:cubicBezTo>
                  <a:cubicBezTo>
                    <a:pt x="1254" y="324"/>
                    <a:pt x="1254" y="324"/>
                    <a:pt x="1254" y="324"/>
                  </a:cubicBezTo>
                  <a:cubicBezTo>
                    <a:pt x="1272" y="309"/>
                    <a:pt x="1272" y="309"/>
                    <a:pt x="1272" y="309"/>
                  </a:cubicBezTo>
                  <a:cubicBezTo>
                    <a:pt x="1246" y="290"/>
                    <a:pt x="1246" y="290"/>
                    <a:pt x="1246" y="290"/>
                  </a:cubicBezTo>
                  <a:cubicBezTo>
                    <a:pt x="1221" y="309"/>
                    <a:pt x="1221" y="309"/>
                    <a:pt x="1221" y="309"/>
                  </a:cubicBezTo>
                  <a:cubicBezTo>
                    <a:pt x="1239" y="324"/>
                    <a:pt x="1239" y="324"/>
                    <a:pt x="1239" y="324"/>
                  </a:cubicBezTo>
                  <a:cubicBezTo>
                    <a:pt x="1230" y="416"/>
                    <a:pt x="1230" y="416"/>
                    <a:pt x="1230" y="416"/>
                  </a:cubicBezTo>
                  <a:cubicBezTo>
                    <a:pt x="1212" y="272"/>
                    <a:pt x="1212" y="272"/>
                    <a:pt x="1212" y="272"/>
                  </a:cubicBezTo>
                  <a:cubicBezTo>
                    <a:pt x="1126" y="281"/>
                    <a:pt x="1126" y="281"/>
                    <a:pt x="1126" y="281"/>
                  </a:cubicBezTo>
                  <a:cubicBezTo>
                    <a:pt x="1126" y="281"/>
                    <a:pt x="1126" y="281"/>
                    <a:pt x="1126" y="281"/>
                  </a:cubicBezTo>
                  <a:cubicBezTo>
                    <a:pt x="1126" y="281"/>
                    <a:pt x="1126" y="281"/>
                    <a:pt x="1126" y="281"/>
                  </a:cubicBezTo>
                  <a:cubicBezTo>
                    <a:pt x="1106" y="322"/>
                    <a:pt x="1093" y="362"/>
                    <a:pt x="1083" y="403"/>
                  </a:cubicBezTo>
                  <a:cubicBezTo>
                    <a:pt x="1047" y="400"/>
                    <a:pt x="1047" y="400"/>
                    <a:pt x="1047" y="400"/>
                  </a:cubicBezTo>
                  <a:cubicBezTo>
                    <a:pt x="1047" y="401"/>
                    <a:pt x="1047" y="401"/>
                    <a:pt x="1047" y="401"/>
                  </a:cubicBezTo>
                  <a:cubicBezTo>
                    <a:pt x="1047" y="401"/>
                    <a:pt x="1047" y="401"/>
                    <a:pt x="1047" y="401"/>
                  </a:cubicBezTo>
                  <a:cubicBezTo>
                    <a:pt x="1047" y="400"/>
                    <a:pt x="1047" y="400"/>
                    <a:pt x="1047" y="400"/>
                  </a:cubicBezTo>
                  <a:cubicBezTo>
                    <a:pt x="1047" y="386"/>
                    <a:pt x="1047" y="386"/>
                    <a:pt x="1047" y="386"/>
                  </a:cubicBezTo>
                  <a:cubicBezTo>
                    <a:pt x="1058" y="383"/>
                    <a:pt x="1067" y="373"/>
                    <a:pt x="1067" y="361"/>
                  </a:cubicBezTo>
                  <a:cubicBezTo>
                    <a:pt x="1067" y="340"/>
                    <a:pt x="1067" y="340"/>
                    <a:pt x="1067" y="340"/>
                  </a:cubicBezTo>
                  <a:cubicBezTo>
                    <a:pt x="1072" y="340"/>
                    <a:pt x="1076" y="336"/>
                    <a:pt x="1076" y="331"/>
                  </a:cubicBezTo>
                  <a:cubicBezTo>
                    <a:pt x="1076" y="312"/>
                    <a:pt x="1076" y="312"/>
                    <a:pt x="1076" y="312"/>
                  </a:cubicBezTo>
                  <a:cubicBezTo>
                    <a:pt x="1076" y="309"/>
                    <a:pt x="1073" y="305"/>
                    <a:pt x="1070" y="304"/>
                  </a:cubicBezTo>
                  <a:cubicBezTo>
                    <a:pt x="1077" y="298"/>
                    <a:pt x="1082" y="289"/>
                    <a:pt x="1082" y="278"/>
                  </a:cubicBezTo>
                  <a:cubicBezTo>
                    <a:pt x="1082" y="259"/>
                    <a:pt x="1065" y="243"/>
                    <a:pt x="1046" y="243"/>
                  </a:cubicBezTo>
                  <a:cubicBezTo>
                    <a:pt x="1045" y="243"/>
                    <a:pt x="1045" y="243"/>
                    <a:pt x="1045" y="243"/>
                  </a:cubicBezTo>
                  <a:cubicBezTo>
                    <a:pt x="1035" y="235"/>
                    <a:pt x="1021" y="230"/>
                    <a:pt x="1006" y="230"/>
                  </a:cubicBezTo>
                  <a:cubicBezTo>
                    <a:pt x="985" y="230"/>
                    <a:pt x="966" y="240"/>
                    <a:pt x="957" y="254"/>
                  </a:cubicBezTo>
                  <a:cubicBezTo>
                    <a:pt x="953" y="244"/>
                    <a:pt x="948" y="233"/>
                    <a:pt x="943" y="223"/>
                  </a:cubicBezTo>
                  <a:cubicBezTo>
                    <a:pt x="943" y="223"/>
                    <a:pt x="943" y="223"/>
                    <a:pt x="943" y="223"/>
                  </a:cubicBezTo>
                  <a:cubicBezTo>
                    <a:pt x="943" y="223"/>
                    <a:pt x="943" y="223"/>
                    <a:pt x="943" y="223"/>
                  </a:cubicBezTo>
                  <a:cubicBezTo>
                    <a:pt x="870" y="210"/>
                    <a:pt x="870" y="210"/>
                    <a:pt x="870" y="210"/>
                  </a:cubicBezTo>
                  <a:cubicBezTo>
                    <a:pt x="852" y="240"/>
                    <a:pt x="852" y="240"/>
                    <a:pt x="852" y="240"/>
                  </a:cubicBezTo>
                  <a:cubicBezTo>
                    <a:pt x="835" y="221"/>
                    <a:pt x="835" y="221"/>
                    <a:pt x="835" y="221"/>
                  </a:cubicBezTo>
                  <a:cubicBezTo>
                    <a:pt x="861" y="201"/>
                    <a:pt x="861" y="201"/>
                    <a:pt x="861" y="201"/>
                  </a:cubicBezTo>
                  <a:cubicBezTo>
                    <a:pt x="861" y="177"/>
                    <a:pt x="861" y="177"/>
                    <a:pt x="861" y="177"/>
                  </a:cubicBezTo>
                  <a:cubicBezTo>
                    <a:pt x="874" y="163"/>
                    <a:pt x="885" y="128"/>
                    <a:pt x="885" y="128"/>
                  </a:cubicBezTo>
                  <a:cubicBezTo>
                    <a:pt x="891" y="128"/>
                    <a:pt x="896" y="123"/>
                    <a:pt x="896" y="117"/>
                  </a:cubicBezTo>
                  <a:cubicBezTo>
                    <a:pt x="896" y="94"/>
                    <a:pt x="896" y="94"/>
                    <a:pt x="896" y="94"/>
                  </a:cubicBezTo>
                  <a:cubicBezTo>
                    <a:pt x="896" y="92"/>
                    <a:pt x="895" y="89"/>
                    <a:pt x="893" y="88"/>
                  </a:cubicBezTo>
                  <a:cubicBezTo>
                    <a:pt x="899" y="55"/>
                    <a:pt x="893" y="24"/>
                    <a:pt x="865" y="15"/>
                  </a:cubicBezTo>
                  <a:cubicBezTo>
                    <a:pt x="860" y="13"/>
                    <a:pt x="854" y="13"/>
                    <a:pt x="848" y="13"/>
                  </a:cubicBezTo>
                  <a:cubicBezTo>
                    <a:pt x="826" y="0"/>
                    <a:pt x="799" y="1"/>
                    <a:pt x="778" y="11"/>
                  </a:cubicBezTo>
                  <a:cubicBezTo>
                    <a:pt x="754" y="22"/>
                    <a:pt x="750" y="54"/>
                    <a:pt x="754" y="86"/>
                  </a:cubicBezTo>
                  <a:cubicBezTo>
                    <a:pt x="752" y="88"/>
                    <a:pt x="750" y="91"/>
                    <a:pt x="750" y="94"/>
                  </a:cubicBezTo>
                  <a:cubicBezTo>
                    <a:pt x="750" y="117"/>
                    <a:pt x="750" y="117"/>
                    <a:pt x="750" y="117"/>
                  </a:cubicBezTo>
                  <a:cubicBezTo>
                    <a:pt x="750" y="123"/>
                    <a:pt x="755" y="128"/>
                    <a:pt x="761" y="128"/>
                  </a:cubicBezTo>
                  <a:cubicBezTo>
                    <a:pt x="761" y="128"/>
                    <a:pt x="773" y="167"/>
                    <a:pt x="787" y="179"/>
                  </a:cubicBezTo>
                  <a:cubicBezTo>
                    <a:pt x="787" y="201"/>
                    <a:pt x="787" y="201"/>
                    <a:pt x="787" y="201"/>
                  </a:cubicBezTo>
                  <a:cubicBezTo>
                    <a:pt x="816" y="224"/>
                    <a:pt x="816" y="224"/>
                    <a:pt x="816" y="224"/>
                  </a:cubicBezTo>
                  <a:cubicBezTo>
                    <a:pt x="798" y="243"/>
                    <a:pt x="798" y="243"/>
                    <a:pt x="798" y="243"/>
                  </a:cubicBezTo>
                  <a:cubicBezTo>
                    <a:pt x="778" y="210"/>
                    <a:pt x="778" y="210"/>
                    <a:pt x="778" y="210"/>
                  </a:cubicBezTo>
                  <a:cubicBezTo>
                    <a:pt x="705" y="223"/>
                    <a:pt x="705" y="223"/>
                    <a:pt x="705" y="223"/>
                  </a:cubicBezTo>
                  <a:cubicBezTo>
                    <a:pt x="705" y="227"/>
                    <a:pt x="705" y="227"/>
                    <a:pt x="705" y="227"/>
                  </a:cubicBezTo>
                  <a:cubicBezTo>
                    <a:pt x="674" y="294"/>
                    <a:pt x="654" y="362"/>
                    <a:pt x="640" y="432"/>
                  </a:cubicBezTo>
                  <a:cubicBezTo>
                    <a:pt x="586" y="426"/>
                    <a:pt x="586" y="426"/>
                    <a:pt x="586" y="426"/>
                  </a:cubicBezTo>
                  <a:cubicBezTo>
                    <a:pt x="586" y="426"/>
                    <a:pt x="586" y="426"/>
                    <a:pt x="586" y="426"/>
                  </a:cubicBezTo>
                  <a:cubicBezTo>
                    <a:pt x="578" y="426"/>
                    <a:pt x="578" y="426"/>
                    <a:pt x="578" y="426"/>
                  </a:cubicBezTo>
                  <a:cubicBezTo>
                    <a:pt x="579" y="419"/>
                    <a:pt x="579" y="419"/>
                    <a:pt x="579" y="419"/>
                  </a:cubicBezTo>
                  <a:cubicBezTo>
                    <a:pt x="588" y="419"/>
                    <a:pt x="597" y="419"/>
                    <a:pt x="610" y="416"/>
                  </a:cubicBezTo>
                  <a:cubicBezTo>
                    <a:pt x="631" y="413"/>
                    <a:pt x="633" y="401"/>
                    <a:pt x="634" y="393"/>
                  </a:cubicBezTo>
                  <a:cubicBezTo>
                    <a:pt x="635" y="385"/>
                    <a:pt x="629" y="372"/>
                    <a:pt x="626" y="382"/>
                  </a:cubicBezTo>
                  <a:cubicBezTo>
                    <a:pt x="623" y="392"/>
                    <a:pt x="614" y="389"/>
                    <a:pt x="612" y="382"/>
                  </a:cubicBezTo>
                  <a:cubicBezTo>
                    <a:pt x="610" y="378"/>
                    <a:pt x="614" y="368"/>
                    <a:pt x="617" y="360"/>
                  </a:cubicBezTo>
                  <a:cubicBezTo>
                    <a:pt x="619" y="358"/>
                    <a:pt x="620" y="355"/>
                    <a:pt x="621" y="353"/>
                  </a:cubicBezTo>
                  <a:cubicBezTo>
                    <a:pt x="621" y="352"/>
                    <a:pt x="621" y="352"/>
                    <a:pt x="621" y="352"/>
                  </a:cubicBezTo>
                  <a:cubicBezTo>
                    <a:pt x="621" y="352"/>
                    <a:pt x="621" y="352"/>
                    <a:pt x="621" y="352"/>
                  </a:cubicBezTo>
                  <a:cubicBezTo>
                    <a:pt x="624" y="345"/>
                    <a:pt x="626" y="336"/>
                    <a:pt x="626" y="327"/>
                  </a:cubicBezTo>
                  <a:cubicBezTo>
                    <a:pt x="626" y="301"/>
                    <a:pt x="611" y="279"/>
                    <a:pt x="592" y="271"/>
                  </a:cubicBezTo>
                  <a:cubicBezTo>
                    <a:pt x="582" y="255"/>
                    <a:pt x="566" y="245"/>
                    <a:pt x="548" y="245"/>
                  </a:cubicBezTo>
                  <a:cubicBezTo>
                    <a:pt x="525" y="245"/>
                    <a:pt x="506" y="261"/>
                    <a:pt x="497" y="284"/>
                  </a:cubicBezTo>
                  <a:cubicBezTo>
                    <a:pt x="494" y="278"/>
                    <a:pt x="492" y="273"/>
                    <a:pt x="490" y="268"/>
                  </a:cubicBezTo>
                  <a:cubicBezTo>
                    <a:pt x="489" y="268"/>
                    <a:pt x="489" y="268"/>
                    <a:pt x="489" y="268"/>
                  </a:cubicBezTo>
                  <a:cubicBezTo>
                    <a:pt x="489" y="268"/>
                    <a:pt x="489" y="268"/>
                    <a:pt x="489" y="268"/>
                  </a:cubicBezTo>
                  <a:cubicBezTo>
                    <a:pt x="407" y="245"/>
                    <a:pt x="407" y="245"/>
                    <a:pt x="407" y="245"/>
                  </a:cubicBezTo>
                  <a:cubicBezTo>
                    <a:pt x="382" y="444"/>
                    <a:pt x="382" y="444"/>
                    <a:pt x="382" y="444"/>
                  </a:cubicBezTo>
                  <a:cubicBezTo>
                    <a:pt x="381" y="285"/>
                    <a:pt x="381" y="285"/>
                    <a:pt x="381" y="285"/>
                  </a:cubicBezTo>
                  <a:cubicBezTo>
                    <a:pt x="391" y="281"/>
                    <a:pt x="391" y="281"/>
                    <a:pt x="391" y="281"/>
                  </a:cubicBezTo>
                  <a:cubicBezTo>
                    <a:pt x="371" y="264"/>
                    <a:pt x="371" y="264"/>
                    <a:pt x="371" y="264"/>
                  </a:cubicBezTo>
                  <a:cubicBezTo>
                    <a:pt x="407" y="245"/>
                    <a:pt x="407" y="245"/>
                    <a:pt x="407" y="245"/>
                  </a:cubicBezTo>
                  <a:cubicBezTo>
                    <a:pt x="407" y="222"/>
                    <a:pt x="407" y="222"/>
                    <a:pt x="407" y="222"/>
                  </a:cubicBezTo>
                  <a:cubicBezTo>
                    <a:pt x="420" y="207"/>
                    <a:pt x="432" y="173"/>
                    <a:pt x="432" y="173"/>
                  </a:cubicBezTo>
                  <a:cubicBezTo>
                    <a:pt x="437" y="173"/>
                    <a:pt x="442" y="168"/>
                    <a:pt x="442" y="162"/>
                  </a:cubicBezTo>
                  <a:cubicBezTo>
                    <a:pt x="442" y="139"/>
                    <a:pt x="442" y="139"/>
                    <a:pt x="442" y="139"/>
                  </a:cubicBezTo>
                  <a:cubicBezTo>
                    <a:pt x="442" y="137"/>
                    <a:pt x="441" y="134"/>
                    <a:pt x="440" y="132"/>
                  </a:cubicBezTo>
                  <a:cubicBezTo>
                    <a:pt x="445" y="100"/>
                    <a:pt x="434" y="75"/>
                    <a:pt x="406" y="66"/>
                  </a:cubicBezTo>
                  <a:cubicBezTo>
                    <a:pt x="400" y="64"/>
                    <a:pt x="393" y="63"/>
                    <a:pt x="387" y="63"/>
                  </a:cubicBezTo>
                  <a:cubicBezTo>
                    <a:pt x="366" y="46"/>
                    <a:pt x="339" y="41"/>
                    <a:pt x="319" y="52"/>
                  </a:cubicBezTo>
                  <a:cubicBezTo>
                    <a:pt x="295" y="67"/>
                    <a:pt x="288" y="100"/>
                    <a:pt x="299" y="132"/>
                  </a:cubicBezTo>
                  <a:cubicBezTo>
                    <a:pt x="298" y="134"/>
                    <a:pt x="296" y="136"/>
                    <a:pt x="296" y="139"/>
                  </a:cubicBezTo>
                  <a:cubicBezTo>
                    <a:pt x="296" y="162"/>
                    <a:pt x="296" y="162"/>
                    <a:pt x="296" y="162"/>
                  </a:cubicBezTo>
                  <a:cubicBezTo>
                    <a:pt x="296" y="168"/>
                    <a:pt x="301" y="173"/>
                    <a:pt x="307" y="173"/>
                  </a:cubicBezTo>
                  <a:cubicBezTo>
                    <a:pt x="307" y="173"/>
                    <a:pt x="320" y="211"/>
                    <a:pt x="333" y="224"/>
                  </a:cubicBezTo>
                  <a:cubicBezTo>
                    <a:pt x="333" y="245"/>
                    <a:pt x="333" y="245"/>
                    <a:pt x="333" y="245"/>
                  </a:cubicBezTo>
                  <a:cubicBezTo>
                    <a:pt x="369" y="264"/>
                    <a:pt x="369" y="264"/>
                    <a:pt x="369" y="264"/>
                  </a:cubicBezTo>
                  <a:cubicBezTo>
                    <a:pt x="349" y="281"/>
                    <a:pt x="349" y="281"/>
                    <a:pt x="349" y="281"/>
                  </a:cubicBezTo>
                  <a:cubicBezTo>
                    <a:pt x="360" y="285"/>
                    <a:pt x="360" y="285"/>
                    <a:pt x="360" y="285"/>
                  </a:cubicBezTo>
                  <a:cubicBezTo>
                    <a:pt x="359" y="409"/>
                    <a:pt x="359" y="409"/>
                    <a:pt x="359" y="409"/>
                  </a:cubicBezTo>
                  <a:cubicBezTo>
                    <a:pt x="357" y="404"/>
                    <a:pt x="354" y="399"/>
                    <a:pt x="352" y="394"/>
                  </a:cubicBezTo>
                  <a:cubicBezTo>
                    <a:pt x="333" y="245"/>
                    <a:pt x="333" y="245"/>
                    <a:pt x="333" y="245"/>
                  </a:cubicBezTo>
                  <a:cubicBezTo>
                    <a:pt x="276" y="261"/>
                    <a:pt x="276" y="261"/>
                    <a:pt x="276" y="261"/>
                  </a:cubicBezTo>
                  <a:cubicBezTo>
                    <a:pt x="280" y="255"/>
                    <a:pt x="282" y="249"/>
                    <a:pt x="282" y="241"/>
                  </a:cubicBezTo>
                  <a:cubicBezTo>
                    <a:pt x="282" y="222"/>
                    <a:pt x="266" y="206"/>
                    <a:pt x="246" y="206"/>
                  </a:cubicBezTo>
                  <a:cubicBezTo>
                    <a:pt x="246" y="206"/>
                    <a:pt x="246" y="206"/>
                    <a:pt x="246" y="206"/>
                  </a:cubicBezTo>
                  <a:cubicBezTo>
                    <a:pt x="236" y="198"/>
                    <a:pt x="222" y="193"/>
                    <a:pt x="207" y="193"/>
                  </a:cubicBezTo>
                  <a:cubicBezTo>
                    <a:pt x="176" y="193"/>
                    <a:pt x="151" y="213"/>
                    <a:pt x="151" y="239"/>
                  </a:cubicBezTo>
                  <a:cubicBezTo>
                    <a:pt x="151" y="249"/>
                    <a:pt x="156" y="259"/>
                    <a:pt x="163" y="267"/>
                  </a:cubicBezTo>
                  <a:cubicBezTo>
                    <a:pt x="158" y="267"/>
                    <a:pt x="155" y="271"/>
                    <a:pt x="155" y="275"/>
                  </a:cubicBezTo>
                  <a:cubicBezTo>
                    <a:pt x="155" y="294"/>
                    <a:pt x="155" y="294"/>
                    <a:pt x="155" y="294"/>
                  </a:cubicBezTo>
                  <a:cubicBezTo>
                    <a:pt x="155" y="299"/>
                    <a:pt x="159" y="303"/>
                    <a:pt x="164" y="303"/>
                  </a:cubicBezTo>
                  <a:cubicBezTo>
                    <a:pt x="164" y="324"/>
                    <a:pt x="164" y="324"/>
                    <a:pt x="164" y="324"/>
                  </a:cubicBezTo>
                  <a:cubicBezTo>
                    <a:pt x="164" y="337"/>
                    <a:pt x="174" y="347"/>
                    <a:pt x="186" y="349"/>
                  </a:cubicBezTo>
                  <a:cubicBezTo>
                    <a:pt x="186" y="363"/>
                    <a:pt x="186" y="363"/>
                    <a:pt x="186" y="363"/>
                  </a:cubicBezTo>
                  <a:cubicBezTo>
                    <a:pt x="92" y="371"/>
                    <a:pt x="92" y="371"/>
                    <a:pt x="92" y="371"/>
                  </a:cubicBezTo>
                  <a:cubicBezTo>
                    <a:pt x="92" y="374"/>
                    <a:pt x="92" y="374"/>
                    <a:pt x="92" y="374"/>
                  </a:cubicBezTo>
                  <a:cubicBezTo>
                    <a:pt x="42" y="482"/>
                    <a:pt x="11" y="591"/>
                    <a:pt x="0" y="710"/>
                  </a:cubicBezTo>
                  <a:cubicBezTo>
                    <a:pt x="7" y="710"/>
                    <a:pt x="7" y="710"/>
                    <a:pt x="7" y="710"/>
                  </a:cubicBezTo>
                  <a:cubicBezTo>
                    <a:pt x="7" y="733"/>
                    <a:pt x="7" y="733"/>
                    <a:pt x="7" y="733"/>
                  </a:cubicBezTo>
                  <a:cubicBezTo>
                    <a:pt x="7" y="744"/>
                    <a:pt x="15" y="753"/>
                    <a:pt x="26" y="753"/>
                  </a:cubicBezTo>
                  <a:cubicBezTo>
                    <a:pt x="37" y="753"/>
                    <a:pt x="46" y="744"/>
                    <a:pt x="46" y="733"/>
                  </a:cubicBezTo>
                  <a:cubicBezTo>
                    <a:pt x="46" y="710"/>
                    <a:pt x="46" y="710"/>
                    <a:pt x="46" y="710"/>
                  </a:cubicBezTo>
                  <a:cubicBezTo>
                    <a:pt x="53" y="710"/>
                    <a:pt x="53" y="710"/>
                    <a:pt x="53" y="710"/>
                  </a:cubicBezTo>
                  <a:cubicBezTo>
                    <a:pt x="60" y="645"/>
                    <a:pt x="73" y="583"/>
                    <a:pt x="92" y="522"/>
                  </a:cubicBezTo>
                  <a:cubicBezTo>
                    <a:pt x="92" y="789"/>
                    <a:pt x="92" y="789"/>
                    <a:pt x="92" y="789"/>
                  </a:cubicBezTo>
                  <a:cubicBezTo>
                    <a:pt x="125" y="789"/>
                    <a:pt x="125" y="789"/>
                    <a:pt x="125" y="789"/>
                  </a:cubicBezTo>
                  <a:cubicBezTo>
                    <a:pt x="137" y="1146"/>
                    <a:pt x="137" y="1146"/>
                    <a:pt x="137" y="1146"/>
                  </a:cubicBezTo>
                  <a:cubicBezTo>
                    <a:pt x="148" y="1146"/>
                    <a:pt x="148" y="1146"/>
                    <a:pt x="148" y="1146"/>
                  </a:cubicBezTo>
                  <a:cubicBezTo>
                    <a:pt x="138" y="1153"/>
                    <a:pt x="131" y="1164"/>
                    <a:pt x="131" y="1177"/>
                  </a:cubicBezTo>
                  <a:cubicBezTo>
                    <a:pt x="208" y="1177"/>
                    <a:pt x="208" y="1177"/>
                    <a:pt x="208" y="1177"/>
                  </a:cubicBezTo>
                  <a:cubicBezTo>
                    <a:pt x="208" y="1164"/>
                    <a:pt x="202" y="1153"/>
                    <a:pt x="192" y="1146"/>
                  </a:cubicBezTo>
                  <a:cubicBezTo>
                    <a:pt x="203" y="1146"/>
                    <a:pt x="203" y="1146"/>
                    <a:pt x="203" y="1146"/>
                  </a:cubicBezTo>
                  <a:cubicBezTo>
                    <a:pt x="215" y="789"/>
                    <a:pt x="215" y="789"/>
                    <a:pt x="215" y="789"/>
                  </a:cubicBezTo>
                  <a:cubicBezTo>
                    <a:pt x="219" y="789"/>
                    <a:pt x="219" y="789"/>
                    <a:pt x="219" y="789"/>
                  </a:cubicBezTo>
                  <a:cubicBezTo>
                    <a:pt x="231" y="1146"/>
                    <a:pt x="231" y="1146"/>
                    <a:pt x="231" y="1146"/>
                  </a:cubicBezTo>
                  <a:cubicBezTo>
                    <a:pt x="242" y="1146"/>
                    <a:pt x="242" y="1146"/>
                    <a:pt x="242" y="1146"/>
                  </a:cubicBezTo>
                  <a:cubicBezTo>
                    <a:pt x="232" y="1153"/>
                    <a:pt x="226" y="1164"/>
                    <a:pt x="226" y="1177"/>
                  </a:cubicBezTo>
                  <a:cubicBezTo>
                    <a:pt x="272" y="1177"/>
                    <a:pt x="272" y="1177"/>
                    <a:pt x="272" y="1177"/>
                  </a:cubicBezTo>
                  <a:cubicBezTo>
                    <a:pt x="272" y="1179"/>
                    <a:pt x="272" y="1180"/>
                    <a:pt x="272" y="1181"/>
                  </a:cubicBezTo>
                  <a:cubicBezTo>
                    <a:pt x="364" y="1181"/>
                    <a:pt x="364" y="1181"/>
                    <a:pt x="364" y="1181"/>
                  </a:cubicBezTo>
                  <a:cubicBezTo>
                    <a:pt x="364" y="1165"/>
                    <a:pt x="356" y="1151"/>
                    <a:pt x="344" y="1143"/>
                  </a:cubicBezTo>
                  <a:cubicBezTo>
                    <a:pt x="351" y="1143"/>
                    <a:pt x="351" y="1143"/>
                    <a:pt x="351" y="1143"/>
                  </a:cubicBezTo>
                  <a:cubicBezTo>
                    <a:pt x="368" y="713"/>
                    <a:pt x="368" y="713"/>
                    <a:pt x="368" y="713"/>
                  </a:cubicBezTo>
                  <a:cubicBezTo>
                    <a:pt x="371" y="713"/>
                    <a:pt x="371" y="713"/>
                    <a:pt x="371" y="713"/>
                  </a:cubicBezTo>
                  <a:cubicBezTo>
                    <a:pt x="388" y="1143"/>
                    <a:pt x="388" y="1143"/>
                    <a:pt x="388" y="1143"/>
                  </a:cubicBezTo>
                  <a:cubicBezTo>
                    <a:pt x="395" y="1143"/>
                    <a:pt x="395" y="1143"/>
                    <a:pt x="395" y="1143"/>
                  </a:cubicBezTo>
                  <a:cubicBezTo>
                    <a:pt x="383" y="1151"/>
                    <a:pt x="375" y="1165"/>
                    <a:pt x="375" y="1181"/>
                  </a:cubicBezTo>
                  <a:cubicBezTo>
                    <a:pt x="467" y="1181"/>
                    <a:pt x="467" y="1181"/>
                    <a:pt x="467" y="1181"/>
                  </a:cubicBezTo>
                  <a:cubicBezTo>
                    <a:pt x="467" y="1165"/>
                    <a:pt x="459" y="1151"/>
                    <a:pt x="447" y="1143"/>
                  </a:cubicBezTo>
                  <a:cubicBezTo>
                    <a:pt x="454" y="1143"/>
                    <a:pt x="454" y="1143"/>
                    <a:pt x="454" y="1143"/>
                  </a:cubicBezTo>
                  <a:cubicBezTo>
                    <a:pt x="466" y="713"/>
                    <a:pt x="466" y="713"/>
                    <a:pt x="466" y="713"/>
                  </a:cubicBezTo>
                  <a:cubicBezTo>
                    <a:pt x="472" y="713"/>
                    <a:pt x="472" y="713"/>
                    <a:pt x="472" y="713"/>
                  </a:cubicBezTo>
                  <a:cubicBezTo>
                    <a:pt x="473" y="735"/>
                    <a:pt x="473" y="735"/>
                    <a:pt x="473" y="735"/>
                  </a:cubicBezTo>
                  <a:cubicBezTo>
                    <a:pt x="473" y="949"/>
                    <a:pt x="473" y="949"/>
                    <a:pt x="473" y="949"/>
                  </a:cubicBezTo>
                  <a:cubicBezTo>
                    <a:pt x="502" y="949"/>
                    <a:pt x="502" y="949"/>
                    <a:pt x="502" y="949"/>
                  </a:cubicBezTo>
                  <a:cubicBezTo>
                    <a:pt x="508" y="1162"/>
                    <a:pt x="508" y="1162"/>
                    <a:pt x="508" y="1162"/>
                  </a:cubicBezTo>
                  <a:cubicBezTo>
                    <a:pt x="505" y="1166"/>
                    <a:pt x="503" y="1172"/>
                    <a:pt x="503" y="1177"/>
                  </a:cubicBezTo>
                  <a:cubicBezTo>
                    <a:pt x="508" y="1177"/>
                    <a:pt x="508" y="1177"/>
                    <a:pt x="508" y="1177"/>
                  </a:cubicBezTo>
                  <a:cubicBezTo>
                    <a:pt x="549" y="1177"/>
                    <a:pt x="549" y="1177"/>
                    <a:pt x="549" y="1177"/>
                  </a:cubicBezTo>
                  <a:cubicBezTo>
                    <a:pt x="554" y="1177"/>
                    <a:pt x="554" y="1177"/>
                    <a:pt x="554" y="1177"/>
                  </a:cubicBezTo>
                  <a:cubicBezTo>
                    <a:pt x="554" y="1172"/>
                    <a:pt x="552" y="1166"/>
                    <a:pt x="549" y="1162"/>
                  </a:cubicBezTo>
                  <a:cubicBezTo>
                    <a:pt x="555" y="949"/>
                    <a:pt x="555" y="949"/>
                    <a:pt x="555" y="949"/>
                  </a:cubicBezTo>
                  <a:cubicBezTo>
                    <a:pt x="566" y="949"/>
                    <a:pt x="566" y="949"/>
                    <a:pt x="566" y="949"/>
                  </a:cubicBezTo>
                  <a:cubicBezTo>
                    <a:pt x="572" y="1162"/>
                    <a:pt x="572" y="1162"/>
                    <a:pt x="572" y="1162"/>
                  </a:cubicBezTo>
                  <a:cubicBezTo>
                    <a:pt x="569" y="1166"/>
                    <a:pt x="567" y="1172"/>
                    <a:pt x="567" y="1177"/>
                  </a:cubicBezTo>
                  <a:cubicBezTo>
                    <a:pt x="572" y="1177"/>
                    <a:pt x="572" y="1177"/>
                    <a:pt x="572" y="1177"/>
                  </a:cubicBezTo>
                  <a:cubicBezTo>
                    <a:pt x="613" y="1177"/>
                    <a:pt x="613" y="1177"/>
                    <a:pt x="613" y="1177"/>
                  </a:cubicBezTo>
                  <a:cubicBezTo>
                    <a:pt x="618" y="1177"/>
                    <a:pt x="618" y="1177"/>
                    <a:pt x="618" y="1177"/>
                  </a:cubicBezTo>
                  <a:cubicBezTo>
                    <a:pt x="618" y="1172"/>
                    <a:pt x="616" y="1166"/>
                    <a:pt x="613" y="1162"/>
                  </a:cubicBezTo>
                  <a:cubicBezTo>
                    <a:pt x="619" y="949"/>
                    <a:pt x="619" y="949"/>
                    <a:pt x="619" y="949"/>
                  </a:cubicBezTo>
                  <a:cubicBezTo>
                    <a:pt x="642" y="949"/>
                    <a:pt x="642" y="949"/>
                    <a:pt x="642" y="949"/>
                  </a:cubicBezTo>
                  <a:cubicBezTo>
                    <a:pt x="642" y="735"/>
                    <a:pt x="642" y="735"/>
                    <a:pt x="642" y="735"/>
                  </a:cubicBezTo>
                  <a:cubicBezTo>
                    <a:pt x="644" y="683"/>
                    <a:pt x="644" y="683"/>
                    <a:pt x="644" y="683"/>
                  </a:cubicBezTo>
                  <a:cubicBezTo>
                    <a:pt x="657" y="683"/>
                    <a:pt x="668" y="673"/>
                    <a:pt x="668" y="660"/>
                  </a:cubicBezTo>
                  <a:cubicBezTo>
                    <a:pt x="668" y="631"/>
                    <a:pt x="668" y="631"/>
                    <a:pt x="668" y="631"/>
                  </a:cubicBezTo>
                  <a:cubicBezTo>
                    <a:pt x="669" y="631"/>
                    <a:pt x="669" y="631"/>
                    <a:pt x="669" y="631"/>
                  </a:cubicBezTo>
                  <a:cubicBezTo>
                    <a:pt x="671" y="645"/>
                    <a:pt x="673" y="659"/>
                    <a:pt x="674" y="674"/>
                  </a:cubicBezTo>
                  <a:cubicBezTo>
                    <a:pt x="679" y="674"/>
                    <a:pt x="679" y="674"/>
                    <a:pt x="679" y="674"/>
                  </a:cubicBezTo>
                  <a:cubicBezTo>
                    <a:pt x="679" y="691"/>
                    <a:pt x="679" y="691"/>
                    <a:pt x="679" y="691"/>
                  </a:cubicBezTo>
                  <a:cubicBezTo>
                    <a:pt x="679" y="698"/>
                    <a:pt x="685" y="705"/>
                    <a:pt x="693" y="705"/>
                  </a:cubicBezTo>
                  <a:cubicBezTo>
                    <a:pt x="701" y="705"/>
                    <a:pt x="707" y="698"/>
                    <a:pt x="707" y="691"/>
                  </a:cubicBezTo>
                  <a:cubicBezTo>
                    <a:pt x="707" y="674"/>
                    <a:pt x="707" y="674"/>
                    <a:pt x="707" y="674"/>
                  </a:cubicBezTo>
                  <a:cubicBezTo>
                    <a:pt x="713" y="674"/>
                    <a:pt x="713" y="674"/>
                    <a:pt x="713" y="674"/>
                  </a:cubicBezTo>
                  <a:cubicBezTo>
                    <a:pt x="708" y="622"/>
                    <a:pt x="702" y="573"/>
                    <a:pt x="689" y="525"/>
                  </a:cubicBezTo>
                  <a:cubicBezTo>
                    <a:pt x="694" y="492"/>
                    <a:pt x="700" y="459"/>
                    <a:pt x="708" y="426"/>
                  </a:cubicBezTo>
                  <a:cubicBezTo>
                    <a:pt x="710" y="623"/>
                    <a:pt x="710" y="623"/>
                    <a:pt x="710" y="623"/>
                  </a:cubicBezTo>
                  <a:cubicBezTo>
                    <a:pt x="710" y="639"/>
                    <a:pt x="710" y="639"/>
                    <a:pt x="710" y="639"/>
                  </a:cubicBezTo>
                  <a:cubicBezTo>
                    <a:pt x="713" y="639"/>
                    <a:pt x="713" y="639"/>
                    <a:pt x="713" y="639"/>
                  </a:cubicBezTo>
                  <a:cubicBezTo>
                    <a:pt x="735" y="1141"/>
                    <a:pt x="735" y="1141"/>
                    <a:pt x="735" y="1141"/>
                  </a:cubicBezTo>
                  <a:cubicBezTo>
                    <a:pt x="746" y="1141"/>
                    <a:pt x="746" y="1141"/>
                    <a:pt x="746" y="1141"/>
                  </a:cubicBezTo>
                  <a:cubicBezTo>
                    <a:pt x="734" y="1149"/>
                    <a:pt x="726" y="1163"/>
                    <a:pt x="726" y="1179"/>
                  </a:cubicBezTo>
                  <a:cubicBezTo>
                    <a:pt x="818" y="1179"/>
                    <a:pt x="818" y="1179"/>
                    <a:pt x="818" y="1179"/>
                  </a:cubicBezTo>
                  <a:cubicBezTo>
                    <a:pt x="818" y="1163"/>
                    <a:pt x="810" y="1149"/>
                    <a:pt x="798" y="1141"/>
                  </a:cubicBezTo>
                  <a:cubicBezTo>
                    <a:pt x="804" y="1141"/>
                    <a:pt x="804" y="1141"/>
                    <a:pt x="804" y="1141"/>
                  </a:cubicBezTo>
                  <a:cubicBezTo>
                    <a:pt x="823" y="790"/>
                    <a:pt x="823" y="790"/>
                    <a:pt x="823" y="790"/>
                  </a:cubicBezTo>
                  <a:cubicBezTo>
                    <a:pt x="823" y="790"/>
                    <a:pt x="824" y="790"/>
                    <a:pt x="824" y="790"/>
                  </a:cubicBezTo>
                  <a:cubicBezTo>
                    <a:pt x="843" y="1141"/>
                    <a:pt x="843" y="1141"/>
                    <a:pt x="843" y="1141"/>
                  </a:cubicBezTo>
                  <a:cubicBezTo>
                    <a:pt x="853" y="1141"/>
                    <a:pt x="853" y="1141"/>
                    <a:pt x="853" y="1141"/>
                  </a:cubicBezTo>
                  <a:cubicBezTo>
                    <a:pt x="841" y="1149"/>
                    <a:pt x="833" y="1163"/>
                    <a:pt x="833" y="1179"/>
                  </a:cubicBezTo>
                  <a:cubicBezTo>
                    <a:pt x="926" y="1179"/>
                    <a:pt x="926" y="1179"/>
                    <a:pt x="926" y="1179"/>
                  </a:cubicBezTo>
                  <a:cubicBezTo>
                    <a:pt x="926" y="1163"/>
                    <a:pt x="918" y="1149"/>
                    <a:pt x="906" y="1141"/>
                  </a:cubicBezTo>
                  <a:cubicBezTo>
                    <a:pt x="912" y="1141"/>
                    <a:pt x="912" y="1141"/>
                    <a:pt x="912" y="1141"/>
                  </a:cubicBezTo>
                  <a:cubicBezTo>
                    <a:pt x="925" y="840"/>
                    <a:pt x="925" y="840"/>
                    <a:pt x="925" y="840"/>
                  </a:cubicBezTo>
                  <a:cubicBezTo>
                    <a:pt x="936" y="1146"/>
                    <a:pt x="936" y="1146"/>
                    <a:pt x="936" y="1146"/>
                  </a:cubicBezTo>
                  <a:cubicBezTo>
                    <a:pt x="947" y="1146"/>
                    <a:pt x="947" y="1146"/>
                    <a:pt x="947" y="1146"/>
                  </a:cubicBezTo>
                  <a:cubicBezTo>
                    <a:pt x="937" y="1153"/>
                    <a:pt x="931" y="1164"/>
                    <a:pt x="931" y="1177"/>
                  </a:cubicBezTo>
                  <a:cubicBezTo>
                    <a:pt x="1007" y="1177"/>
                    <a:pt x="1007" y="1177"/>
                    <a:pt x="1007" y="1177"/>
                  </a:cubicBezTo>
                  <a:cubicBezTo>
                    <a:pt x="1007" y="1164"/>
                    <a:pt x="1001" y="1153"/>
                    <a:pt x="991" y="1146"/>
                  </a:cubicBezTo>
                  <a:cubicBezTo>
                    <a:pt x="1002" y="1146"/>
                    <a:pt x="1002" y="1146"/>
                    <a:pt x="1002" y="1146"/>
                  </a:cubicBezTo>
                  <a:cubicBezTo>
                    <a:pt x="1014" y="826"/>
                    <a:pt x="1014" y="826"/>
                    <a:pt x="1014" y="826"/>
                  </a:cubicBezTo>
                  <a:cubicBezTo>
                    <a:pt x="1018" y="826"/>
                    <a:pt x="1018" y="826"/>
                    <a:pt x="1018" y="826"/>
                  </a:cubicBezTo>
                  <a:cubicBezTo>
                    <a:pt x="1030" y="1146"/>
                    <a:pt x="1030" y="1146"/>
                    <a:pt x="1030" y="1146"/>
                  </a:cubicBezTo>
                  <a:cubicBezTo>
                    <a:pt x="1041" y="1146"/>
                    <a:pt x="1041" y="1146"/>
                    <a:pt x="1041" y="1146"/>
                  </a:cubicBezTo>
                  <a:cubicBezTo>
                    <a:pt x="1031" y="1153"/>
                    <a:pt x="1025" y="1164"/>
                    <a:pt x="1025" y="1177"/>
                  </a:cubicBezTo>
                  <a:cubicBezTo>
                    <a:pt x="1101" y="1177"/>
                    <a:pt x="1101" y="1177"/>
                    <a:pt x="1101" y="1177"/>
                  </a:cubicBezTo>
                  <a:cubicBezTo>
                    <a:pt x="1101" y="1164"/>
                    <a:pt x="1095" y="1153"/>
                    <a:pt x="1085" y="1146"/>
                  </a:cubicBezTo>
                  <a:cubicBezTo>
                    <a:pt x="1096" y="1146"/>
                    <a:pt x="1096" y="1146"/>
                    <a:pt x="1096" y="1146"/>
                  </a:cubicBezTo>
                  <a:cubicBezTo>
                    <a:pt x="1108" y="826"/>
                    <a:pt x="1108" y="826"/>
                    <a:pt x="1108" y="826"/>
                  </a:cubicBezTo>
                  <a:cubicBezTo>
                    <a:pt x="1141" y="826"/>
                    <a:pt x="1141" y="826"/>
                    <a:pt x="1141" y="826"/>
                  </a:cubicBezTo>
                  <a:cubicBezTo>
                    <a:pt x="1141" y="568"/>
                    <a:pt x="1141" y="568"/>
                    <a:pt x="1141" y="568"/>
                  </a:cubicBezTo>
                  <a:cubicBezTo>
                    <a:pt x="1145" y="644"/>
                    <a:pt x="1145" y="644"/>
                    <a:pt x="1145" y="644"/>
                  </a:cubicBezTo>
                  <a:cubicBezTo>
                    <a:pt x="1154" y="867"/>
                    <a:pt x="1154" y="867"/>
                    <a:pt x="1154" y="867"/>
                  </a:cubicBezTo>
                  <a:cubicBezTo>
                    <a:pt x="1179" y="867"/>
                    <a:pt x="1179" y="867"/>
                    <a:pt x="1179" y="867"/>
                  </a:cubicBezTo>
                  <a:cubicBezTo>
                    <a:pt x="1187" y="1159"/>
                    <a:pt x="1187" y="1159"/>
                    <a:pt x="1187" y="1159"/>
                  </a:cubicBezTo>
                  <a:cubicBezTo>
                    <a:pt x="1183" y="1164"/>
                    <a:pt x="1181" y="1170"/>
                    <a:pt x="1181" y="1177"/>
                  </a:cubicBezTo>
                  <a:cubicBezTo>
                    <a:pt x="1187" y="1177"/>
                    <a:pt x="1187" y="1177"/>
                    <a:pt x="1187" y="1177"/>
                  </a:cubicBezTo>
                  <a:cubicBezTo>
                    <a:pt x="1236" y="1177"/>
                    <a:pt x="1236" y="1177"/>
                    <a:pt x="1236" y="1177"/>
                  </a:cubicBezTo>
                  <a:cubicBezTo>
                    <a:pt x="1242" y="1177"/>
                    <a:pt x="1242" y="1177"/>
                    <a:pt x="1242" y="1177"/>
                  </a:cubicBezTo>
                  <a:cubicBezTo>
                    <a:pt x="1242" y="1170"/>
                    <a:pt x="1240" y="1164"/>
                    <a:pt x="1236" y="1159"/>
                  </a:cubicBezTo>
                  <a:cubicBezTo>
                    <a:pt x="1244" y="867"/>
                    <a:pt x="1244" y="867"/>
                    <a:pt x="1244" y="867"/>
                  </a:cubicBezTo>
                  <a:cubicBezTo>
                    <a:pt x="1256" y="867"/>
                    <a:pt x="1256" y="867"/>
                    <a:pt x="1256" y="867"/>
                  </a:cubicBezTo>
                  <a:cubicBezTo>
                    <a:pt x="1264" y="1159"/>
                    <a:pt x="1264" y="1159"/>
                    <a:pt x="1264" y="1159"/>
                  </a:cubicBezTo>
                  <a:cubicBezTo>
                    <a:pt x="1260" y="1164"/>
                    <a:pt x="1258" y="1170"/>
                    <a:pt x="1258" y="1177"/>
                  </a:cubicBezTo>
                  <a:cubicBezTo>
                    <a:pt x="1264" y="1177"/>
                    <a:pt x="1264" y="1177"/>
                    <a:pt x="1264" y="1177"/>
                  </a:cubicBezTo>
                  <a:cubicBezTo>
                    <a:pt x="1313" y="1177"/>
                    <a:pt x="1313" y="1177"/>
                    <a:pt x="1313" y="1177"/>
                  </a:cubicBezTo>
                  <a:cubicBezTo>
                    <a:pt x="1320" y="1177"/>
                    <a:pt x="1320" y="1177"/>
                    <a:pt x="1320" y="1177"/>
                  </a:cubicBezTo>
                  <a:cubicBezTo>
                    <a:pt x="1320" y="1170"/>
                    <a:pt x="1317" y="1164"/>
                    <a:pt x="1313" y="1159"/>
                  </a:cubicBezTo>
                  <a:cubicBezTo>
                    <a:pt x="1321" y="867"/>
                    <a:pt x="1321" y="867"/>
                    <a:pt x="1321" y="867"/>
                  </a:cubicBezTo>
                  <a:cubicBezTo>
                    <a:pt x="1339" y="867"/>
                    <a:pt x="1339" y="867"/>
                    <a:pt x="1339" y="867"/>
                  </a:cubicBezTo>
                  <a:cubicBezTo>
                    <a:pt x="1348" y="644"/>
                    <a:pt x="1348" y="644"/>
                    <a:pt x="1348" y="644"/>
                  </a:cubicBezTo>
                  <a:cubicBezTo>
                    <a:pt x="1348" y="637"/>
                    <a:pt x="1348" y="637"/>
                    <a:pt x="1348" y="637"/>
                  </a:cubicBezTo>
                  <a:cubicBezTo>
                    <a:pt x="1353" y="602"/>
                    <a:pt x="1359" y="568"/>
                    <a:pt x="1367" y="534"/>
                  </a:cubicBezTo>
                  <a:cubicBezTo>
                    <a:pt x="1378" y="735"/>
                    <a:pt x="1378" y="735"/>
                    <a:pt x="1378" y="735"/>
                  </a:cubicBezTo>
                  <a:cubicBezTo>
                    <a:pt x="1378" y="949"/>
                    <a:pt x="1378" y="949"/>
                    <a:pt x="1378" y="949"/>
                  </a:cubicBezTo>
                  <a:cubicBezTo>
                    <a:pt x="1407" y="949"/>
                    <a:pt x="1407" y="949"/>
                    <a:pt x="1407" y="949"/>
                  </a:cubicBezTo>
                  <a:cubicBezTo>
                    <a:pt x="1412" y="1162"/>
                    <a:pt x="1412" y="1162"/>
                    <a:pt x="1412" y="1162"/>
                  </a:cubicBezTo>
                  <a:cubicBezTo>
                    <a:pt x="1409" y="1166"/>
                    <a:pt x="1407" y="1172"/>
                    <a:pt x="1407" y="1177"/>
                  </a:cubicBezTo>
                  <a:cubicBezTo>
                    <a:pt x="1413" y="1177"/>
                    <a:pt x="1413" y="1177"/>
                    <a:pt x="1413" y="1177"/>
                  </a:cubicBezTo>
                  <a:cubicBezTo>
                    <a:pt x="1453" y="1177"/>
                    <a:pt x="1453" y="1177"/>
                    <a:pt x="1453" y="1177"/>
                  </a:cubicBezTo>
                  <a:cubicBezTo>
                    <a:pt x="1459" y="1177"/>
                    <a:pt x="1459" y="1177"/>
                    <a:pt x="1459" y="1177"/>
                  </a:cubicBezTo>
                  <a:cubicBezTo>
                    <a:pt x="1459" y="1172"/>
                    <a:pt x="1457" y="1166"/>
                    <a:pt x="1454" y="1162"/>
                  </a:cubicBezTo>
                  <a:cubicBezTo>
                    <a:pt x="1459" y="949"/>
                    <a:pt x="1459" y="949"/>
                    <a:pt x="1459" y="949"/>
                  </a:cubicBezTo>
                  <a:cubicBezTo>
                    <a:pt x="1471" y="949"/>
                    <a:pt x="1471" y="949"/>
                    <a:pt x="1471" y="949"/>
                  </a:cubicBezTo>
                  <a:cubicBezTo>
                    <a:pt x="1476" y="1162"/>
                    <a:pt x="1476" y="1162"/>
                    <a:pt x="1476" y="1162"/>
                  </a:cubicBezTo>
                  <a:cubicBezTo>
                    <a:pt x="1473" y="1166"/>
                    <a:pt x="1471" y="1172"/>
                    <a:pt x="1471" y="1177"/>
                  </a:cubicBezTo>
                  <a:cubicBezTo>
                    <a:pt x="1477" y="1177"/>
                    <a:pt x="1477" y="1177"/>
                    <a:pt x="1477" y="1177"/>
                  </a:cubicBezTo>
                  <a:cubicBezTo>
                    <a:pt x="1517" y="1177"/>
                    <a:pt x="1517" y="1177"/>
                    <a:pt x="1517" y="1177"/>
                  </a:cubicBezTo>
                  <a:cubicBezTo>
                    <a:pt x="1523" y="1177"/>
                    <a:pt x="1523" y="1177"/>
                    <a:pt x="1523" y="1177"/>
                  </a:cubicBezTo>
                  <a:cubicBezTo>
                    <a:pt x="1523" y="1172"/>
                    <a:pt x="1521" y="1166"/>
                    <a:pt x="1518" y="1162"/>
                  </a:cubicBezTo>
                  <a:cubicBezTo>
                    <a:pt x="1523" y="949"/>
                    <a:pt x="1523" y="949"/>
                    <a:pt x="1523" y="949"/>
                  </a:cubicBezTo>
                  <a:cubicBezTo>
                    <a:pt x="1546" y="949"/>
                    <a:pt x="1546" y="949"/>
                    <a:pt x="1546" y="949"/>
                  </a:cubicBezTo>
                  <a:cubicBezTo>
                    <a:pt x="1546" y="735"/>
                    <a:pt x="1546" y="735"/>
                    <a:pt x="1546" y="735"/>
                  </a:cubicBezTo>
                  <a:cubicBezTo>
                    <a:pt x="1557" y="535"/>
                    <a:pt x="1557" y="535"/>
                    <a:pt x="1557" y="535"/>
                  </a:cubicBezTo>
                  <a:cubicBezTo>
                    <a:pt x="1568" y="579"/>
                    <a:pt x="1574" y="625"/>
                    <a:pt x="1579" y="674"/>
                  </a:cubicBezTo>
                  <a:cubicBezTo>
                    <a:pt x="1584" y="674"/>
                    <a:pt x="1584" y="674"/>
                    <a:pt x="1584" y="674"/>
                  </a:cubicBezTo>
                  <a:cubicBezTo>
                    <a:pt x="1584" y="691"/>
                    <a:pt x="1584" y="691"/>
                    <a:pt x="1584" y="691"/>
                  </a:cubicBezTo>
                  <a:cubicBezTo>
                    <a:pt x="1584" y="698"/>
                    <a:pt x="1590" y="705"/>
                    <a:pt x="1598" y="705"/>
                  </a:cubicBezTo>
                  <a:cubicBezTo>
                    <a:pt x="1605" y="705"/>
                    <a:pt x="1612" y="698"/>
                    <a:pt x="1612" y="691"/>
                  </a:cubicBezTo>
                  <a:cubicBezTo>
                    <a:pt x="1612" y="674"/>
                    <a:pt x="1612" y="674"/>
                    <a:pt x="1612" y="674"/>
                  </a:cubicBezTo>
                  <a:cubicBezTo>
                    <a:pt x="1617" y="674"/>
                    <a:pt x="1617" y="674"/>
                    <a:pt x="1617" y="674"/>
                  </a:cubicBezTo>
                  <a:cubicBezTo>
                    <a:pt x="1609" y="588"/>
                    <a:pt x="1598" y="512"/>
                    <a:pt x="1562" y="433"/>
                  </a:cubicBezTo>
                  <a:close/>
                  <a:moveTo>
                    <a:pt x="286" y="1146"/>
                  </a:moveTo>
                  <a:cubicBezTo>
                    <a:pt x="288" y="1146"/>
                    <a:pt x="288" y="1146"/>
                    <a:pt x="288" y="1146"/>
                  </a:cubicBezTo>
                  <a:cubicBezTo>
                    <a:pt x="288" y="1146"/>
                    <a:pt x="288" y="1147"/>
                    <a:pt x="287" y="1147"/>
                  </a:cubicBezTo>
                  <a:cubicBezTo>
                    <a:pt x="287" y="1147"/>
                    <a:pt x="286" y="1146"/>
                    <a:pt x="286" y="1146"/>
                  </a:cubicBezTo>
                  <a:close/>
                  <a:moveTo>
                    <a:pt x="1131" y="407"/>
                  </a:moveTo>
                  <a:cubicBezTo>
                    <a:pt x="1132" y="406"/>
                    <a:pt x="1132" y="404"/>
                    <a:pt x="1132" y="402"/>
                  </a:cubicBezTo>
                  <a:cubicBezTo>
                    <a:pt x="1133" y="407"/>
                    <a:pt x="1133" y="407"/>
                    <a:pt x="1133" y="407"/>
                  </a:cubicBezTo>
                  <a:lnTo>
                    <a:pt x="1131" y="407"/>
                  </a:lnTo>
                  <a:close/>
                  <a:moveTo>
                    <a:pt x="1362" y="434"/>
                  </a:moveTo>
                  <a:cubicBezTo>
                    <a:pt x="1362" y="434"/>
                    <a:pt x="1362" y="433"/>
                    <a:pt x="1362" y="433"/>
                  </a:cubicBezTo>
                  <a:cubicBezTo>
                    <a:pt x="1361" y="436"/>
                    <a:pt x="1360" y="438"/>
                    <a:pt x="1358" y="441"/>
                  </a:cubicBezTo>
                  <a:cubicBezTo>
                    <a:pt x="1360" y="403"/>
                    <a:pt x="1360" y="403"/>
                    <a:pt x="1360" y="403"/>
                  </a:cubicBezTo>
                  <a:cubicBezTo>
                    <a:pt x="1363" y="413"/>
                    <a:pt x="1365" y="423"/>
                    <a:pt x="1367" y="433"/>
                  </a:cubicBezTo>
                  <a:cubicBezTo>
                    <a:pt x="1362" y="433"/>
                    <a:pt x="1362" y="433"/>
                    <a:pt x="1362" y="433"/>
                  </a:cubicBezTo>
                  <a:lnTo>
                    <a:pt x="1362" y="434"/>
                  </a:lnTo>
                  <a:close/>
                  <a:moveTo>
                    <a:pt x="1434" y="426"/>
                  </a:moveTo>
                  <a:cubicBezTo>
                    <a:pt x="1414" y="428"/>
                    <a:pt x="1414" y="428"/>
                    <a:pt x="1414" y="428"/>
                  </a:cubicBezTo>
                  <a:cubicBezTo>
                    <a:pt x="1413" y="424"/>
                    <a:pt x="1412" y="420"/>
                    <a:pt x="1411" y="416"/>
                  </a:cubicBezTo>
                  <a:cubicBezTo>
                    <a:pt x="1412" y="416"/>
                    <a:pt x="1413" y="416"/>
                    <a:pt x="1414" y="416"/>
                  </a:cubicBezTo>
                  <a:cubicBezTo>
                    <a:pt x="1425" y="418"/>
                    <a:pt x="1433" y="419"/>
                    <a:pt x="1440" y="419"/>
                  </a:cubicBezTo>
                  <a:cubicBezTo>
                    <a:pt x="1441" y="426"/>
                    <a:pt x="1441" y="426"/>
                    <a:pt x="1441" y="426"/>
                  </a:cubicBezTo>
                  <a:lnTo>
                    <a:pt x="1434" y="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p:cNvSpPr>
              <a:spLocks/>
            </p:cNvSpPr>
            <p:nvPr userDrawn="1"/>
          </p:nvSpPr>
          <p:spPr bwMode="auto">
            <a:xfrm>
              <a:off x="7026" y="2565"/>
              <a:ext cx="251" cy="292"/>
            </a:xfrm>
            <a:custGeom>
              <a:avLst/>
              <a:gdLst>
                <a:gd name="T0" fmla="*/ 29 w 181"/>
                <a:gd name="T1" fmla="*/ 207 h 210"/>
                <a:gd name="T2" fmla="*/ 79 w 181"/>
                <a:gd name="T3" fmla="*/ 210 h 210"/>
                <a:gd name="T4" fmla="*/ 82 w 181"/>
                <a:gd name="T5" fmla="*/ 210 h 210"/>
                <a:gd name="T6" fmla="*/ 82 w 181"/>
                <a:gd name="T7" fmla="*/ 210 h 210"/>
                <a:gd name="T8" fmla="*/ 88 w 181"/>
                <a:gd name="T9" fmla="*/ 210 h 210"/>
                <a:gd name="T10" fmla="*/ 90 w 181"/>
                <a:gd name="T11" fmla="*/ 210 h 210"/>
                <a:gd name="T12" fmla="*/ 92 w 181"/>
                <a:gd name="T13" fmla="*/ 210 h 210"/>
                <a:gd name="T14" fmla="*/ 98 w 181"/>
                <a:gd name="T15" fmla="*/ 210 h 210"/>
                <a:gd name="T16" fmla="*/ 98 w 181"/>
                <a:gd name="T17" fmla="*/ 210 h 210"/>
                <a:gd name="T18" fmla="*/ 102 w 181"/>
                <a:gd name="T19" fmla="*/ 210 h 210"/>
                <a:gd name="T20" fmla="*/ 151 w 181"/>
                <a:gd name="T21" fmla="*/ 207 h 210"/>
                <a:gd name="T22" fmla="*/ 180 w 181"/>
                <a:gd name="T23" fmla="*/ 179 h 210"/>
                <a:gd name="T24" fmla="*/ 170 w 181"/>
                <a:gd name="T25" fmla="*/ 166 h 210"/>
                <a:gd name="T26" fmla="*/ 153 w 181"/>
                <a:gd name="T27" fmla="*/ 166 h 210"/>
                <a:gd name="T28" fmla="*/ 159 w 181"/>
                <a:gd name="T29" fmla="*/ 139 h 210"/>
                <a:gd name="T30" fmla="*/ 164 w 181"/>
                <a:gd name="T31" fmla="*/ 130 h 210"/>
                <a:gd name="T32" fmla="*/ 164 w 181"/>
                <a:gd name="T33" fmla="*/ 129 h 210"/>
                <a:gd name="T34" fmla="*/ 164 w 181"/>
                <a:gd name="T35" fmla="*/ 129 h 210"/>
                <a:gd name="T36" fmla="*/ 169 w 181"/>
                <a:gd name="T37" fmla="*/ 99 h 210"/>
                <a:gd name="T38" fmla="*/ 129 w 181"/>
                <a:gd name="T39" fmla="*/ 32 h 210"/>
                <a:gd name="T40" fmla="*/ 76 w 181"/>
                <a:gd name="T41" fmla="*/ 0 h 210"/>
                <a:gd name="T42" fmla="*/ 7 w 181"/>
                <a:gd name="T43" fmla="*/ 86 h 210"/>
                <a:gd name="T44" fmla="*/ 16 w 181"/>
                <a:gd name="T45" fmla="*/ 129 h 210"/>
                <a:gd name="T46" fmla="*/ 16 w 181"/>
                <a:gd name="T47" fmla="*/ 129 h 210"/>
                <a:gd name="T48" fmla="*/ 28 w 181"/>
                <a:gd name="T49" fmla="*/ 166 h 210"/>
                <a:gd name="T50" fmla="*/ 10 w 181"/>
                <a:gd name="T51" fmla="*/ 166 h 210"/>
                <a:gd name="T52" fmla="*/ 1 w 181"/>
                <a:gd name="T53" fmla="*/ 179 h 210"/>
                <a:gd name="T54" fmla="*/ 29 w 181"/>
                <a:gd name="T55"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210">
                  <a:moveTo>
                    <a:pt x="29" y="207"/>
                  </a:moveTo>
                  <a:cubicBezTo>
                    <a:pt x="51" y="210"/>
                    <a:pt x="62" y="210"/>
                    <a:pt x="79" y="210"/>
                  </a:cubicBezTo>
                  <a:cubicBezTo>
                    <a:pt x="80" y="210"/>
                    <a:pt x="82" y="210"/>
                    <a:pt x="82" y="210"/>
                  </a:cubicBezTo>
                  <a:cubicBezTo>
                    <a:pt x="82" y="210"/>
                    <a:pt x="82" y="210"/>
                    <a:pt x="82" y="210"/>
                  </a:cubicBezTo>
                  <a:cubicBezTo>
                    <a:pt x="84" y="210"/>
                    <a:pt x="86" y="210"/>
                    <a:pt x="88" y="210"/>
                  </a:cubicBezTo>
                  <a:cubicBezTo>
                    <a:pt x="89" y="210"/>
                    <a:pt x="90" y="210"/>
                    <a:pt x="90" y="210"/>
                  </a:cubicBezTo>
                  <a:cubicBezTo>
                    <a:pt x="91" y="210"/>
                    <a:pt x="91" y="210"/>
                    <a:pt x="92" y="210"/>
                  </a:cubicBezTo>
                  <a:cubicBezTo>
                    <a:pt x="94" y="210"/>
                    <a:pt x="96" y="210"/>
                    <a:pt x="98" y="210"/>
                  </a:cubicBezTo>
                  <a:cubicBezTo>
                    <a:pt x="98" y="210"/>
                    <a:pt x="98" y="210"/>
                    <a:pt x="98" y="210"/>
                  </a:cubicBezTo>
                  <a:cubicBezTo>
                    <a:pt x="98" y="210"/>
                    <a:pt x="100" y="210"/>
                    <a:pt x="102" y="210"/>
                  </a:cubicBezTo>
                  <a:cubicBezTo>
                    <a:pt x="118" y="210"/>
                    <a:pt x="130" y="210"/>
                    <a:pt x="151" y="207"/>
                  </a:cubicBezTo>
                  <a:cubicBezTo>
                    <a:pt x="176" y="203"/>
                    <a:pt x="179" y="189"/>
                    <a:pt x="180" y="179"/>
                  </a:cubicBezTo>
                  <a:cubicBezTo>
                    <a:pt x="181" y="169"/>
                    <a:pt x="174" y="154"/>
                    <a:pt x="170" y="166"/>
                  </a:cubicBezTo>
                  <a:cubicBezTo>
                    <a:pt x="166" y="178"/>
                    <a:pt x="156" y="174"/>
                    <a:pt x="153" y="166"/>
                  </a:cubicBezTo>
                  <a:cubicBezTo>
                    <a:pt x="151" y="161"/>
                    <a:pt x="155" y="148"/>
                    <a:pt x="159" y="139"/>
                  </a:cubicBezTo>
                  <a:cubicBezTo>
                    <a:pt x="161" y="136"/>
                    <a:pt x="162" y="133"/>
                    <a:pt x="164" y="130"/>
                  </a:cubicBezTo>
                  <a:cubicBezTo>
                    <a:pt x="164" y="130"/>
                    <a:pt x="164" y="129"/>
                    <a:pt x="164" y="129"/>
                  </a:cubicBezTo>
                  <a:cubicBezTo>
                    <a:pt x="164" y="129"/>
                    <a:pt x="164" y="129"/>
                    <a:pt x="164" y="129"/>
                  </a:cubicBezTo>
                  <a:cubicBezTo>
                    <a:pt x="167" y="120"/>
                    <a:pt x="169" y="110"/>
                    <a:pt x="169" y="99"/>
                  </a:cubicBezTo>
                  <a:cubicBezTo>
                    <a:pt x="169" y="68"/>
                    <a:pt x="152" y="41"/>
                    <a:pt x="129" y="32"/>
                  </a:cubicBezTo>
                  <a:cubicBezTo>
                    <a:pt x="117" y="13"/>
                    <a:pt x="97" y="0"/>
                    <a:pt x="76" y="0"/>
                  </a:cubicBezTo>
                  <a:cubicBezTo>
                    <a:pt x="38" y="0"/>
                    <a:pt x="7" y="38"/>
                    <a:pt x="7" y="86"/>
                  </a:cubicBezTo>
                  <a:cubicBezTo>
                    <a:pt x="7" y="102"/>
                    <a:pt x="10" y="117"/>
                    <a:pt x="16" y="129"/>
                  </a:cubicBezTo>
                  <a:cubicBezTo>
                    <a:pt x="16" y="129"/>
                    <a:pt x="16" y="129"/>
                    <a:pt x="16" y="129"/>
                  </a:cubicBezTo>
                  <a:cubicBezTo>
                    <a:pt x="16" y="129"/>
                    <a:pt x="31" y="158"/>
                    <a:pt x="28" y="166"/>
                  </a:cubicBezTo>
                  <a:cubicBezTo>
                    <a:pt x="24" y="174"/>
                    <a:pt x="15" y="178"/>
                    <a:pt x="10" y="166"/>
                  </a:cubicBezTo>
                  <a:cubicBezTo>
                    <a:pt x="6" y="154"/>
                    <a:pt x="0" y="169"/>
                    <a:pt x="1" y="179"/>
                  </a:cubicBezTo>
                  <a:cubicBezTo>
                    <a:pt x="2" y="189"/>
                    <a:pt x="4" y="203"/>
                    <a:pt x="29"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6437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8 Box  w/ image - 1">
    <p:spTree>
      <p:nvGrpSpPr>
        <p:cNvPr id="1" name=""/>
        <p:cNvGrpSpPr/>
        <p:nvPr/>
      </p:nvGrpSpPr>
      <p:grpSpPr>
        <a:xfrm>
          <a:off x="0" y="0"/>
          <a:ext cx="0" cy="0"/>
          <a:chOff x="0" y="0"/>
          <a:chExt cx="0" cy="0"/>
        </a:xfrm>
      </p:grpSpPr>
      <p:sp>
        <p:nvSpPr>
          <p:cNvPr id="11" name="Text Placeholder 4"/>
          <p:cNvSpPr>
            <a:spLocks noGrp="1"/>
          </p:cNvSpPr>
          <p:nvPr>
            <p:ph type="body" sz="quarter" idx="10" hasCustomPrompt="1"/>
          </p:nvPr>
        </p:nvSpPr>
        <p:spPr>
          <a:xfrm>
            <a:off x="283353" y="3783540"/>
            <a:ext cx="2499826" cy="615553"/>
          </a:xfrm>
        </p:spPr>
        <p:txBody>
          <a:bodyPr/>
          <a:lstStyle/>
          <a:p>
            <a:pPr lvl="3"/>
            <a:r>
              <a:rPr lang="en-US"/>
              <a:t>Fourth level</a:t>
            </a:r>
          </a:p>
          <a:p>
            <a:pPr lvl="4"/>
            <a:r>
              <a:rPr lang="en-US"/>
              <a:t>Fifth level</a:t>
            </a:r>
          </a:p>
        </p:txBody>
      </p:sp>
      <p:sp>
        <p:nvSpPr>
          <p:cNvPr id="12" name="Text Placeholder 4"/>
          <p:cNvSpPr>
            <a:spLocks noGrp="1"/>
          </p:cNvSpPr>
          <p:nvPr>
            <p:ph type="body" sz="quarter" idx="11" hasCustomPrompt="1"/>
          </p:nvPr>
        </p:nvSpPr>
        <p:spPr>
          <a:xfrm>
            <a:off x="2934968" y="3783540"/>
            <a:ext cx="2499826" cy="615553"/>
          </a:xfrm>
        </p:spPr>
        <p:txBody>
          <a:bodyPr/>
          <a:lstStyle/>
          <a:p>
            <a:pPr lvl="3"/>
            <a:r>
              <a:rPr lang="en-US"/>
              <a:t>Fourth level</a:t>
            </a:r>
          </a:p>
          <a:p>
            <a:pPr lvl="4"/>
            <a:r>
              <a:rPr lang="en-US"/>
              <a:t>Fifth level</a:t>
            </a:r>
          </a:p>
        </p:txBody>
      </p:sp>
      <p:sp>
        <p:nvSpPr>
          <p:cNvPr id="13" name="Text Placeholder 4"/>
          <p:cNvSpPr>
            <a:spLocks noGrp="1"/>
          </p:cNvSpPr>
          <p:nvPr>
            <p:ph type="body" sz="quarter" idx="12" hasCustomPrompt="1"/>
          </p:nvPr>
        </p:nvSpPr>
        <p:spPr>
          <a:xfrm>
            <a:off x="5586582" y="3783540"/>
            <a:ext cx="2499826" cy="615553"/>
          </a:xfrm>
        </p:spPr>
        <p:txBody>
          <a:bodyPr/>
          <a:lstStyle/>
          <a:p>
            <a:pPr lvl="3"/>
            <a:r>
              <a:rPr lang="en-US"/>
              <a:t>Fourth level</a:t>
            </a:r>
          </a:p>
          <a:p>
            <a:pPr lvl="4"/>
            <a:r>
              <a:rPr lang="en-US"/>
              <a:t>Fifth level</a:t>
            </a:r>
          </a:p>
        </p:txBody>
      </p:sp>
      <p:sp>
        <p:nvSpPr>
          <p:cNvPr id="14" name="Text Placeholder 4"/>
          <p:cNvSpPr>
            <a:spLocks noGrp="1"/>
          </p:cNvSpPr>
          <p:nvPr>
            <p:ph type="body" sz="quarter" idx="13" hasCustomPrompt="1"/>
          </p:nvPr>
        </p:nvSpPr>
        <p:spPr>
          <a:xfrm>
            <a:off x="8238196" y="3783540"/>
            <a:ext cx="2499826" cy="615553"/>
          </a:xfrm>
        </p:spPr>
        <p:txBody>
          <a:bodyPr/>
          <a:lstStyle/>
          <a:p>
            <a:pPr lvl="3"/>
            <a:r>
              <a:rPr lang="en-US"/>
              <a:t>Fourth level</a:t>
            </a:r>
          </a:p>
          <a:p>
            <a:pPr lvl="4"/>
            <a:r>
              <a:rPr lang="en-US"/>
              <a:t>Fifth level</a:t>
            </a:r>
          </a:p>
        </p:txBody>
      </p:sp>
      <p:sp>
        <p:nvSpPr>
          <p:cNvPr id="15" name="Text Placeholder 4"/>
          <p:cNvSpPr>
            <a:spLocks noGrp="1"/>
          </p:cNvSpPr>
          <p:nvPr>
            <p:ph type="body" sz="quarter" idx="14" hasCustomPrompt="1"/>
          </p:nvPr>
        </p:nvSpPr>
        <p:spPr>
          <a:xfrm>
            <a:off x="283351" y="1270043"/>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5" hasCustomPrompt="1"/>
          </p:nvPr>
        </p:nvSpPr>
        <p:spPr>
          <a:xfrm>
            <a:off x="2934966" y="1270043"/>
            <a:ext cx="2499826" cy="615553"/>
          </a:xfrm>
        </p:spPr>
        <p:txBody>
          <a:bodyPr/>
          <a:lstStyle/>
          <a:p>
            <a:pPr lvl="3"/>
            <a:r>
              <a:rPr lang="en-US"/>
              <a:t>Fourth level</a:t>
            </a:r>
          </a:p>
          <a:p>
            <a:pPr lvl="4"/>
            <a:r>
              <a:rPr lang="en-US"/>
              <a:t>Fifth level</a:t>
            </a:r>
          </a:p>
        </p:txBody>
      </p:sp>
      <p:sp>
        <p:nvSpPr>
          <p:cNvPr id="17" name="Text Placeholder 4"/>
          <p:cNvSpPr>
            <a:spLocks noGrp="1"/>
          </p:cNvSpPr>
          <p:nvPr>
            <p:ph type="body" sz="quarter" idx="16" hasCustomPrompt="1"/>
          </p:nvPr>
        </p:nvSpPr>
        <p:spPr>
          <a:xfrm>
            <a:off x="5586581" y="1270043"/>
            <a:ext cx="2499826" cy="615553"/>
          </a:xfrm>
        </p:spPr>
        <p:txBody>
          <a:bodyPr/>
          <a:lstStyle/>
          <a:p>
            <a:pPr lvl="3"/>
            <a:r>
              <a:rPr lang="en-US"/>
              <a:t>Fourth level</a:t>
            </a:r>
          </a:p>
          <a:p>
            <a:pPr lvl="4"/>
            <a:r>
              <a:rPr lang="en-US"/>
              <a:t>Fifth level</a:t>
            </a:r>
          </a:p>
        </p:txBody>
      </p:sp>
      <p:sp>
        <p:nvSpPr>
          <p:cNvPr id="18" name="Text Placeholder 4"/>
          <p:cNvSpPr>
            <a:spLocks noGrp="1"/>
          </p:cNvSpPr>
          <p:nvPr>
            <p:ph type="body" sz="quarter" idx="17" hasCustomPrompt="1"/>
          </p:nvPr>
        </p:nvSpPr>
        <p:spPr>
          <a:xfrm>
            <a:off x="8238196" y="1270043"/>
            <a:ext cx="2499826" cy="615553"/>
          </a:xfrm>
        </p:spPr>
        <p:txBody>
          <a:bodyPr/>
          <a:lstStyle/>
          <a:p>
            <a:pPr lvl="3"/>
            <a:r>
              <a:rPr lang="en-US"/>
              <a:t>Fourth level</a:t>
            </a:r>
          </a:p>
          <a:p>
            <a:pPr lvl="4"/>
            <a:r>
              <a:rPr lang="en-US"/>
              <a:t>Fifth level</a:t>
            </a:r>
          </a:p>
        </p:txBody>
      </p:sp>
      <p:sp>
        <p:nvSpPr>
          <p:cNvPr id="20" name="Title Placeholder 1"/>
          <p:cNvSpPr>
            <a:spLocks noGrp="1"/>
          </p:cNvSpPr>
          <p:nvPr>
            <p:ph type="title"/>
          </p:nvPr>
        </p:nvSpPr>
        <p:spPr>
          <a:xfrm>
            <a:off x="283352" y="265481"/>
            <a:ext cx="10454670" cy="495520"/>
          </a:xfrm>
          <a:prstGeom prst="rect">
            <a:avLst/>
          </a:prstGeo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55588848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04974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elcom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E9B020-524D-456E-A9ED-BEF371289D1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613274" y="1"/>
            <a:ext cx="7853196" cy="6994525"/>
          </a:xfrm>
          <a:prstGeom prst="rect">
            <a:avLst/>
          </a:prstGeom>
        </p:spPr>
      </p:pic>
    </p:spTree>
    <p:extLst>
      <p:ext uri="{BB962C8B-B14F-4D97-AF65-F5344CB8AC3E}">
        <p14:creationId xmlns:p14="http://schemas.microsoft.com/office/powerpoint/2010/main" val="288312281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3352" y="265482"/>
            <a:ext cx="10506569" cy="495520"/>
          </a:xfrm>
        </p:spPr>
        <p:txBody>
          <a:bodyPr vert="horz" wrap="square" lIns="0" tIns="64008" rIns="0" bIns="0" rtlCol="0" anchor="t">
            <a:spAutoFit/>
          </a:bodyPr>
          <a:lstStyle>
            <a:lvl1pPr>
              <a:defRPr lang="en-US"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129454759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0" y="6079033"/>
            <a:ext cx="11795019"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1" eaLnBrk="0" hangingPunct="0"/>
            <a:r>
              <a:rPr lang="en-US" sz="700">
                <a:solidFill>
                  <a:schemeClr val="tx1"/>
                </a:solidFill>
                <a:cs typeface="Segoe UI" pitchFamily="34" charset="0"/>
              </a:rPr>
              <a:t>© 2018 Microsoft Corporation. All rights reserved. Microsoft, Windows, Windows Vista and other product names are or may be registered trademarks and/or trademarks in the U.S. and/or other countries.</a:t>
            </a:r>
          </a:p>
          <a:p>
            <a:pPr defTabSz="932261" eaLnBrk="0" hangingPunct="0"/>
            <a:r>
              <a:rPr lang="en-US" sz="700">
                <a:solidFill>
                  <a:schemeClr val="tx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5" name="Group 4"/>
          <p:cNvGrpSpPr>
            <a:grpSpLocks noChangeAspect="1"/>
          </p:cNvGrpSpPr>
          <p:nvPr userDrawn="1"/>
        </p:nvGrpSpPr>
        <p:grpSpPr bwMode="black">
          <a:xfrm>
            <a:off x="466726" y="3116264"/>
            <a:ext cx="3313939" cy="71136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6"/>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2649421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5097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52150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348832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541981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58398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grpSp>
        <p:nvGrpSpPr>
          <p:cNvPr id="3" name="Group 4"/>
          <p:cNvGrpSpPr>
            <a:grpSpLocks noChangeAspect="1"/>
          </p:cNvGrpSpPr>
          <p:nvPr userDrawn="1"/>
        </p:nvGrpSpPr>
        <p:grpSpPr bwMode="auto">
          <a:xfrm>
            <a:off x="8602663" y="3952876"/>
            <a:ext cx="3559175" cy="2605088"/>
            <a:chOff x="5419" y="2490"/>
            <a:chExt cx="2242" cy="1641"/>
          </a:xfrm>
          <a:solidFill>
            <a:schemeClr val="bg1">
              <a:lumMod val="50000"/>
              <a:alpha val="40000"/>
            </a:schemeClr>
          </a:solidFill>
        </p:grpSpPr>
        <p:sp>
          <p:nvSpPr>
            <p:cNvPr id="4" name="Freeform 5"/>
            <p:cNvSpPr>
              <a:spLocks noEditPoints="1"/>
            </p:cNvSpPr>
            <p:nvPr userDrawn="1"/>
          </p:nvSpPr>
          <p:spPr bwMode="auto">
            <a:xfrm>
              <a:off x="5419" y="2490"/>
              <a:ext cx="2242" cy="1641"/>
            </a:xfrm>
            <a:custGeom>
              <a:avLst/>
              <a:gdLst>
                <a:gd name="T0" fmla="*/ 1483 w 1617"/>
                <a:gd name="T1" fmla="*/ 426 h 1181"/>
                <a:gd name="T2" fmla="*/ 1516 w 1617"/>
                <a:gd name="T3" fmla="*/ 382 h 1181"/>
                <a:gd name="T4" fmla="*/ 1530 w 1617"/>
                <a:gd name="T5" fmla="*/ 327 h 1181"/>
                <a:gd name="T6" fmla="*/ 1403 w 1617"/>
                <a:gd name="T7" fmla="*/ 352 h 1181"/>
                <a:gd name="T8" fmla="*/ 1280 w 1617"/>
                <a:gd name="T9" fmla="*/ 272 h 1181"/>
                <a:gd name="T10" fmla="*/ 1221 w 1617"/>
                <a:gd name="T11" fmla="*/ 309 h 1181"/>
                <a:gd name="T12" fmla="*/ 1126 w 1617"/>
                <a:gd name="T13" fmla="*/ 281 h 1181"/>
                <a:gd name="T14" fmla="*/ 1047 w 1617"/>
                <a:gd name="T15" fmla="*/ 401 h 1181"/>
                <a:gd name="T16" fmla="*/ 1076 w 1617"/>
                <a:gd name="T17" fmla="*/ 331 h 1181"/>
                <a:gd name="T18" fmla="*/ 1045 w 1617"/>
                <a:gd name="T19" fmla="*/ 243 h 1181"/>
                <a:gd name="T20" fmla="*/ 943 w 1617"/>
                <a:gd name="T21" fmla="*/ 223 h 1181"/>
                <a:gd name="T22" fmla="*/ 861 w 1617"/>
                <a:gd name="T23" fmla="*/ 177 h 1181"/>
                <a:gd name="T24" fmla="*/ 865 w 1617"/>
                <a:gd name="T25" fmla="*/ 15 h 1181"/>
                <a:gd name="T26" fmla="*/ 750 w 1617"/>
                <a:gd name="T27" fmla="*/ 117 h 1181"/>
                <a:gd name="T28" fmla="*/ 798 w 1617"/>
                <a:gd name="T29" fmla="*/ 243 h 1181"/>
                <a:gd name="T30" fmla="*/ 586 w 1617"/>
                <a:gd name="T31" fmla="*/ 426 h 1181"/>
                <a:gd name="T32" fmla="*/ 634 w 1617"/>
                <a:gd name="T33" fmla="*/ 393 h 1181"/>
                <a:gd name="T34" fmla="*/ 621 w 1617"/>
                <a:gd name="T35" fmla="*/ 352 h 1181"/>
                <a:gd name="T36" fmla="*/ 497 w 1617"/>
                <a:gd name="T37" fmla="*/ 284 h 1181"/>
                <a:gd name="T38" fmla="*/ 382 w 1617"/>
                <a:gd name="T39" fmla="*/ 444 h 1181"/>
                <a:gd name="T40" fmla="*/ 407 w 1617"/>
                <a:gd name="T41" fmla="*/ 222 h 1181"/>
                <a:gd name="T42" fmla="*/ 406 w 1617"/>
                <a:gd name="T43" fmla="*/ 66 h 1181"/>
                <a:gd name="T44" fmla="*/ 296 w 1617"/>
                <a:gd name="T45" fmla="*/ 162 h 1181"/>
                <a:gd name="T46" fmla="*/ 349 w 1617"/>
                <a:gd name="T47" fmla="*/ 281 h 1181"/>
                <a:gd name="T48" fmla="*/ 276 w 1617"/>
                <a:gd name="T49" fmla="*/ 261 h 1181"/>
                <a:gd name="T50" fmla="*/ 151 w 1617"/>
                <a:gd name="T51" fmla="*/ 239 h 1181"/>
                <a:gd name="T52" fmla="*/ 164 w 1617"/>
                <a:gd name="T53" fmla="*/ 324 h 1181"/>
                <a:gd name="T54" fmla="*/ 0 w 1617"/>
                <a:gd name="T55" fmla="*/ 710 h 1181"/>
                <a:gd name="T56" fmla="*/ 46 w 1617"/>
                <a:gd name="T57" fmla="*/ 710 h 1181"/>
                <a:gd name="T58" fmla="*/ 137 w 1617"/>
                <a:gd name="T59" fmla="*/ 1146 h 1181"/>
                <a:gd name="T60" fmla="*/ 203 w 1617"/>
                <a:gd name="T61" fmla="*/ 1146 h 1181"/>
                <a:gd name="T62" fmla="*/ 226 w 1617"/>
                <a:gd name="T63" fmla="*/ 1177 h 1181"/>
                <a:gd name="T64" fmla="*/ 351 w 1617"/>
                <a:gd name="T65" fmla="*/ 1143 h 1181"/>
                <a:gd name="T66" fmla="*/ 375 w 1617"/>
                <a:gd name="T67" fmla="*/ 1181 h 1181"/>
                <a:gd name="T68" fmla="*/ 472 w 1617"/>
                <a:gd name="T69" fmla="*/ 713 h 1181"/>
                <a:gd name="T70" fmla="*/ 503 w 1617"/>
                <a:gd name="T71" fmla="*/ 1177 h 1181"/>
                <a:gd name="T72" fmla="*/ 555 w 1617"/>
                <a:gd name="T73" fmla="*/ 949 h 1181"/>
                <a:gd name="T74" fmla="*/ 613 w 1617"/>
                <a:gd name="T75" fmla="*/ 1177 h 1181"/>
                <a:gd name="T76" fmla="*/ 642 w 1617"/>
                <a:gd name="T77" fmla="*/ 735 h 1181"/>
                <a:gd name="T78" fmla="*/ 674 w 1617"/>
                <a:gd name="T79" fmla="*/ 674 h 1181"/>
                <a:gd name="T80" fmla="*/ 707 w 1617"/>
                <a:gd name="T81" fmla="*/ 674 h 1181"/>
                <a:gd name="T82" fmla="*/ 710 w 1617"/>
                <a:gd name="T83" fmla="*/ 639 h 1181"/>
                <a:gd name="T84" fmla="*/ 818 w 1617"/>
                <a:gd name="T85" fmla="*/ 1179 h 1181"/>
                <a:gd name="T86" fmla="*/ 843 w 1617"/>
                <a:gd name="T87" fmla="*/ 1141 h 1181"/>
                <a:gd name="T88" fmla="*/ 912 w 1617"/>
                <a:gd name="T89" fmla="*/ 1141 h 1181"/>
                <a:gd name="T90" fmla="*/ 1007 w 1617"/>
                <a:gd name="T91" fmla="*/ 1177 h 1181"/>
                <a:gd name="T92" fmla="*/ 1030 w 1617"/>
                <a:gd name="T93" fmla="*/ 1146 h 1181"/>
                <a:gd name="T94" fmla="*/ 1096 w 1617"/>
                <a:gd name="T95" fmla="*/ 1146 h 1181"/>
                <a:gd name="T96" fmla="*/ 1154 w 1617"/>
                <a:gd name="T97" fmla="*/ 867 h 1181"/>
                <a:gd name="T98" fmla="*/ 1236 w 1617"/>
                <a:gd name="T99" fmla="*/ 1177 h 1181"/>
                <a:gd name="T100" fmla="*/ 1264 w 1617"/>
                <a:gd name="T101" fmla="*/ 1159 h 1181"/>
                <a:gd name="T102" fmla="*/ 1313 w 1617"/>
                <a:gd name="T103" fmla="*/ 1159 h 1181"/>
                <a:gd name="T104" fmla="*/ 1367 w 1617"/>
                <a:gd name="T105" fmla="*/ 534 h 1181"/>
                <a:gd name="T106" fmla="*/ 1407 w 1617"/>
                <a:gd name="T107" fmla="*/ 1177 h 1181"/>
                <a:gd name="T108" fmla="*/ 1459 w 1617"/>
                <a:gd name="T109" fmla="*/ 949 h 1181"/>
                <a:gd name="T110" fmla="*/ 1517 w 1617"/>
                <a:gd name="T111" fmla="*/ 1177 h 1181"/>
                <a:gd name="T112" fmla="*/ 1546 w 1617"/>
                <a:gd name="T113" fmla="*/ 735 h 1181"/>
                <a:gd name="T114" fmla="*/ 1598 w 1617"/>
                <a:gd name="T115" fmla="*/ 705 h 1181"/>
                <a:gd name="T116" fmla="*/ 286 w 1617"/>
                <a:gd name="T117" fmla="*/ 1146 h 1181"/>
                <a:gd name="T118" fmla="*/ 1132 w 1617"/>
                <a:gd name="T119" fmla="*/ 402 h 1181"/>
                <a:gd name="T120" fmla="*/ 1358 w 1617"/>
                <a:gd name="T121" fmla="*/ 441 h 1181"/>
                <a:gd name="T122" fmla="*/ 1434 w 1617"/>
                <a:gd name="T123" fmla="*/ 426 h 1181"/>
                <a:gd name="T124" fmla="*/ 1441 w 1617"/>
                <a:gd name="T125" fmla="*/ 426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7" h="1181">
                  <a:moveTo>
                    <a:pt x="1562" y="433"/>
                  </a:moveTo>
                  <a:cubicBezTo>
                    <a:pt x="1562" y="433"/>
                    <a:pt x="1562" y="433"/>
                    <a:pt x="1562" y="433"/>
                  </a:cubicBezTo>
                  <a:cubicBezTo>
                    <a:pt x="1491" y="426"/>
                    <a:pt x="1491" y="426"/>
                    <a:pt x="1491" y="426"/>
                  </a:cubicBezTo>
                  <a:cubicBezTo>
                    <a:pt x="1491" y="426"/>
                    <a:pt x="1491" y="426"/>
                    <a:pt x="1491" y="426"/>
                  </a:cubicBezTo>
                  <a:cubicBezTo>
                    <a:pt x="1483" y="426"/>
                    <a:pt x="1483" y="426"/>
                    <a:pt x="1483" y="426"/>
                  </a:cubicBezTo>
                  <a:cubicBezTo>
                    <a:pt x="1484" y="419"/>
                    <a:pt x="1484" y="419"/>
                    <a:pt x="1484" y="419"/>
                  </a:cubicBezTo>
                  <a:cubicBezTo>
                    <a:pt x="1493" y="419"/>
                    <a:pt x="1501" y="419"/>
                    <a:pt x="1515" y="416"/>
                  </a:cubicBezTo>
                  <a:cubicBezTo>
                    <a:pt x="1535" y="413"/>
                    <a:pt x="1538" y="401"/>
                    <a:pt x="1539" y="393"/>
                  </a:cubicBezTo>
                  <a:cubicBezTo>
                    <a:pt x="1539" y="385"/>
                    <a:pt x="1534" y="372"/>
                    <a:pt x="1530" y="382"/>
                  </a:cubicBezTo>
                  <a:cubicBezTo>
                    <a:pt x="1527" y="392"/>
                    <a:pt x="1519" y="389"/>
                    <a:pt x="1516" y="382"/>
                  </a:cubicBezTo>
                  <a:cubicBezTo>
                    <a:pt x="1515" y="378"/>
                    <a:pt x="1518" y="368"/>
                    <a:pt x="1522" y="360"/>
                  </a:cubicBezTo>
                  <a:cubicBezTo>
                    <a:pt x="1523" y="358"/>
                    <a:pt x="1524" y="355"/>
                    <a:pt x="1525" y="353"/>
                  </a:cubicBezTo>
                  <a:cubicBezTo>
                    <a:pt x="1525" y="352"/>
                    <a:pt x="1526" y="352"/>
                    <a:pt x="1526" y="352"/>
                  </a:cubicBezTo>
                  <a:cubicBezTo>
                    <a:pt x="1526" y="352"/>
                    <a:pt x="1526" y="352"/>
                    <a:pt x="1526" y="352"/>
                  </a:cubicBezTo>
                  <a:cubicBezTo>
                    <a:pt x="1528" y="345"/>
                    <a:pt x="1530" y="336"/>
                    <a:pt x="1530" y="327"/>
                  </a:cubicBezTo>
                  <a:cubicBezTo>
                    <a:pt x="1530" y="301"/>
                    <a:pt x="1516" y="279"/>
                    <a:pt x="1497" y="271"/>
                  </a:cubicBezTo>
                  <a:cubicBezTo>
                    <a:pt x="1486" y="255"/>
                    <a:pt x="1470" y="245"/>
                    <a:pt x="1452" y="245"/>
                  </a:cubicBezTo>
                  <a:cubicBezTo>
                    <a:pt x="1421" y="245"/>
                    <a:pt x="1395" y="277"/>
                    <a:pt x="1395" y="316"/>
                  </a:cubicBezTo>
                  <a:cubicBezTo>
                    <a:pt x="1395" y="329"/>
                    <a:pt x="1398" y="342"/>
                    <a:pt x="1403" y="352"/>
                  </a:cubicBezTo>
                  <a:cubicBezTo>
                    <a:pt x="1403" y="352"/>
                    <a:pt x="1403" y="352"/>
                    <a:pt x="1403" y="352"/>
                  </a:cubicBezTo>
                  <a:cubicBezTo>
                    <a:pt x="1403" y="352"/>
                    <a:pt x="1415" y="376"/>
                    <a:pt x="1412" y="382"/>
                  </a:cubicBezTo>
                  <a:cubicBezTo>
                    <a:pt x="1411" y="386"/>
                    <a:pt x="1408" y="389"/>
                    <a:pt x="1405" y="389"/>
                  </a:cubicBezTo>
                  <a:cubicBezTo>
                    <a:pt x="1395" y="353"/>
                    <a:pt x="1383" y="317"/>
                    <a:pt x="1367" y="281"/>
                  </a:cubicBezTo>
                  <a:cubicBezTo>
                    <a:pt x="1367" y="281"/>
                    <a:pt x="1367" y="281"/>
                    <a:pt x="1367" y="281"/>
                  </a:cubicBezTo>
                  <a:cubicBezTo>
                    <a:pt x="1280" y="272"/>
                    <a:pt x="1280" y="272"/>
                    <a:pt x="1280" y="272"/>
                  </a:cubicBezTo>
                  <a:cubicBezTo>
                    <a:pt x="1262" y="416"/>
                    <a:pt x="1262" y="416"/>
                    <a:pt x="1262" y="416"/>
                  </a:cubicBezTo>
                  <a:cubicBezTo>
                    <a:pt x="1254" y="324"/>
                    <a:pt x="1254" y="324"/>
                    <a:pt x="1254" y="324"/>
                  </a:cubicBezTo>
                  <a:cubicBezTo>
                    <a:pt x="1272" y="309"/>
                    <a:pt x="1272" y="309"/>
                    <a:pt x="1272" y="309"/>
                  </a:cubicBezTo>
                  <a:cubicBezTo>
                    <a:pt x="1246" y="290"/>
                    <a:pt x="1246" y="290"/>
                    <a:pt x="1246" y="290"/>
                  </a:cubicBezTo>
                  <a:cubicBezTo>
                    <a:pt x="1221" y="309"/>
                    <a:pt x="1221" y="309"/>
                    <a:pt x="1221" y="309"/>
                  </a:cubicBezTo>
                  <a:cubicBezTo>
                    <a:pt x="1239" y="324"/>
                    <a:pt x="1239" y="324"/>
                    <a:pt x="1239" y="324"/>
                  </a:cubicBezTo>
                  <a:cubicBezTo>
                    <a:pt x="1230" y="416"/>
                    <a:pt x="1230" y="416"/>
                    <a:pt x="1230" y="416"/>
                  </a:cubicBezTo>
                  <a:cubicBezTo>
                    <a:pt x="1212" y="272"/>
                    <a:pt x="1212" y="272"/>
                    <a:pt x="1212" y="272"/>
                  </a:cubicBezTo>
                  <a:cubicBezTo>
                    <a:pt x="1126" y="281"/>
                    <a:pt x="1126" y="281"/>
                    <a:pt x="1126" y="281"/>
                  </a:cubicBezTo>
                  <a:cubicBezTo>
                    <a:pt x="1126" y="281"/>
                    <a:pt x="1126" y="281"/>
                    <a:pt x="1126" y="281"/>
                  </a:cubicBezTo>
                  <a:cubicBezTo>
                    <a:pt x="1126" y="281"/>
                    <a:pt x="1126" y="281"/>
                    <a:pt x="1126" y="281"/>
                  </a:cubicBezTo>
                  <a:cubicBezTo>
                    <a:pt x="1106" y="322"/>
                    <a:pt x="1093" y="362"/>
                    <a:pt x="1083" y="403"/>
                  </a:cubicBezTo>
                  <a:cubicBezTo>
                    <a:pt x="1047" y="400"/>
                    <a:pt x="1047" y="400"/>
                    <a:pt x="1047" y="400"/>
                  </a:cubicBezTo>
                  <a:cubicBezTo>
                    <a:pt x="1047" y="401"/>
                    <a:pt x="1047" y="401"/>
                    <a:pt x="1047" y="401"/>
                  </a:cubicBezTo>
                  <a:cubicBezTo>
                    <a:pt x="1047" y="401"/>
                    <a:pt x="1047" y="401"/>
                    <a:pt x="1047" y="401"/>
                  </a:cubicBezTo>
                  <a:cubicBezTo>
                    <a:pt x="1047" y="400"/>
                    <a:pt x="1047" y="400"/>
                    <a:pt x="1047" y="400"/>
                  </a:cubicBezTo>
                  <a:cubicBezTo>
                    <a:pt x="1047" y="386"/>
                    <a:pt x="1047" y="386"/>
                    <a:pt x="1047" y="386"/>
                  </a:cubicBezTo>
                  <a:cubicBezTo>
                    <a:pt x="1058" y="383"/>
                    <a:pt x="1067" y="373"/>
                    <a:pt x="1067" y="361"/>
                  </a:cubicBezTo>
                  <a:cubicBezTo>
                    <a:pt x="1067" y="340"/>
                    <a:pt x="1067" y="340"/>
                    <a:pt x="1067" y="340"/>
                  </a:cubicBezTo>
                  <a:cubicBezTo>
                    <a:pt x="1072" y="340"/>
                    <a:pt x="1076" y="336"/>
                    <a:pt x="1076" y="331"/>
                  </a:cubicBezTo>
                  <a:cubicBezTo>
                    <a:pt x="1076" y="312"/>
                    <a:pt x="1076" y="312"/>
                    <a:pt x="1076" y="312"/>
                  </a:cubicBezTo>
                  <a:cubicBezTo>
                    <a:pt x="1076" y="309"/>
                    <a:pt x="1073" y="305"/>
                    <a:pt x="1070" y="304"/>
                  </a:cubicBezTo>
                  <a:cubicBezTo>
                    <a:pt x="1077" y="298"/>
                    <a:pt x="1082" y="289"/>
                    <a:pt x="1082" y="278"/>
                  </a:cubicBezTo>
                  <a:cubicBezTo>
                    <a:pt x="1082" y="259"/>
                    <a:pt x="1065" y="243"/>
                    <a:pt x="1046" y="243"/>
                  </a:cubicBezTo>
                  <a:cubicBezTo>
                    <a:pt x="1045" y="243"/>
                    <a:pt x="1045" y="243"/>
                    <a:pt x="1045" y="243"/>
                  </a:cubicBezTo>
                  <a:cubicBezTo>
                    <a:pt x="1035" y="235"/>
                    <a:pt x="1021" y="230"/>
                    <a:pt x="1006" y="230"/>
                  </a:cubicBezTo>
                  <a:cubicBezTo>
                    <a:pt x="985" y="230"/>
                    <a:pt x="966" y="240"/>
                    <a:pt x="957" y="254"/>
                  </a:cubicBezTo>
                  <a:cubicBezTo>
                    <a:pt x="953" y="244"/>
                    <a:pt x="948" y="233"/>
                    <a:pt x="943" y="223"/>
                  </a:cubicBezTo>
                  <a:cubicBezTo>
                    <a:pt x="943" y="223"/>
                    <a:pt x="943" y="223"/>
                    <a:pt x="943" y="223"/>
                  </a:cubicBezTo>
                  <a:cubicBezTo>
                    <a:pt x="943" y="223"/>
                    <a:pt x="943" y="223"/>
                    <a:pt x="943" y="223"/>
                  </a:cubicBezTo>
                  <a:cubicBezTo>
                    <a:pt x="870" y="210"/>
                    <a:pt x="870" y="210"/>
                    <a:pt x="870" y="210"/>
                  </a:cubicBezTo>
                  <a:cubicBezTo>
                    <a:pt x="852" y="240"/>
                    <a:pt x="852" y="240"/>
                    <a:pt x="852" y="240"/>
                  </a:cubicBezTo>
                  <a:cubicBezTo>
                    <a:pt x="835" y="221"/>
                    <a:pt x="835" y="221"/>
                    <a:pt x="835" y="221"/>
                  </a:cubicBezTo>
                  <a:cubicBezTo>
                    <a:pt x="861" y="201"/>
                    <a:pt x="861" y="201"/>
                    <a:pt x="861" y="201"/>
                  </a:cubicBezTo>
                  <a:cubicBezTo>
                    <a:pt x="861" y="177"/>
                    <a:pt x="861" y="177"/>
                    <a:pt x="861" y="177"/>
                  </a:cubicBezTo>
                  <a:cubicBezTo>
                    <a:pt x="874" y="163"/>
                    <a:pt x="885" y="128"/>
                    <a:pt x="885" y="128"/>
                  </a:cubicBezTo>
                  <a:cubicBezTo>
                    <a:pt x="891" y="128"/>
                    <a:pt x="896" y="123"/>
                    <a:pt x="896" y="117"/>
                  </a:cubicBezTo>
                  <a:cubicBezTo>
                    <a:pt x="896" y="94"/>
                    <a:pt x="896" y="94"/>
                    <a:pt x="896" y="94"/>
                  </a:cubicBezTo>
                  <a:cubicBezTo>
                    <a:pt x="896" y="92"/>
                    <a:pt x="895" y="89"/>
                    <a:pt x="893" y="88"/>
                  </a:cubicBezTo>
                  <a:cubicBezTo>
                    <a:pt x="899" y="55"/>
                    <a:pt x="893" y="24"/>
                    <a:pt x="865" y="15"/>
                  </a:cubicBezTo>
                  <a:cubicBezTo>
                    <a:pt x="860" y="13"/>
                    <a:pt x="854" y="13"/>
                    <a:pt x="848" y="13"/>
                  </a:cubicBezTo>
                  <a:cubicBezTo>
                    <a:pt x="826" y="0"/>
                    <a:pt x="799" y="1"/>
                    <a:pt x="778" y="11"/>
                  </a:cubicBezTo>
                  <a:cubicBezTo>
                    <a:pt x="754" y="22"/>
                    <a:pt x="750" y="54"/>
                    <a:pt x="754" y="86"/>
                  </a:cubicBezTo>
                  <a:cubicBezTo>
                    <a:pt x="752" y="88"/>
                    <a:pt x="750" y="91"/>
                    <a:pt x="750" y="94"/>
                  </a:cubicBezTo>
                  <a:cubicBezTo>
                    <a:pt x="750" y="117"/>
                    <a:pt x="750" y="117"/>
                    <a:pt x="750" y="117"/>
                  </a:cubicBezTo>
                  <a:cubicBezTo>
                    <a:pt x="750" y="123"/>
                    <a:pt x="755" y="128"/>
                    <a:pt x="761" y="128"/>
                  </a:cubicBezTo>
                  <a:cubicBezTo>
                    <a:pt x="761" y="128"/>
                    <a:pt x="773" y="167"/>
                    <a:pt x="787" y="179"/>
                  </a:cubicBezTo>
                  <a:cubicBezTo>
                    <a:pt x="787" y="201"/>
                    <a:pt x="787" y="201"/>
                    <a:pt x="787" y="201"/>
                  </a:cubicBezTo>
                  <a:cubicBezTo>
                    <a:pt x="816" y="224"/>
                    <a:pt x="816" y="224"/>
                    <a:pt x="816" y="224"/>
                  </a:cubicBezTo>
                  <a:cubicBezTo>
                    <a:pt x="798" y="243"/>
                    <a:pt x="798" y="243"/>
                    <a:pt x="798" y="243"/>
                  </a:cubicBezTo>
                  <a:cubicBezTo>
                    <a:pt x="778" y="210"/>
                    <a:pt x="778" y="210"/>
                    <a:pt x="778" y="210"/>
                  </a:cubicBezTo>
                  <a:cubicBezTo>
                    <a:pt x="705" y="223"/>
                    <a:pt x="705" y="223"/>
                    <a:pt x="705" y="223"/>
                  </a:cubicBezTo>
                  <a:cubicBezTo>
                    <a:pt x="705" y="227"/>
                    <a:pt x="705" y="227"/>
                    <a:pt x="705" y="227"/>
                  </a:cubicBezTo>
                  <a:cubicBezTo>
                    <a:pt x="674" y="294"/>
                    <a:pt x="654" y="362"/>
                    <a:pt x="640" y="432"/>
                  </a:cubicBezTo>
                  <a:cubicBezTo>
                    <a:pt x="586" y="426"/>
                    <a:pt x="586" y="426"/>
                    <a:pt x="586" y="426"/>
                  </a:cubicBezTo>
                  <a:cubicBezTo>
                    <a:pt x="586" y="426"/>
                    <a:pt x="586" y="426"/>
                    <a:pt x="586" y="426"/>
                  </a:cubicBezTo>
                  <a:cubicBezTo>
                    <a:pt x="578" y="426"/>
                    <a:pt x="578" y="426"/>
                    <a:pt x="578" y="426"/>
                  </a:cubicBezTo>
                  <a:cubicBezTo>
                    <a:pt x="579" y="419"/>
                    <a:pt x="579" y="419"/>
                    <a:pt x="579" y="419"/>
                  </a:cubicBezTo>
                  <a:cubicBezTo>
                    <a:pt x="588" y="419"/>
                    <a:pt x="597" y="419"/>
                    <a:pt x="610" y="416"/>
                  </a:cubicBezTo>
                  <a:cubicBezTo>
                    <a:pt x="631" y="413"/>
                    <a:pt x="633" y="401"/>
                    <a:pt x="634" y="393"/>
                  </a:cubicBezTo>
                  <a:cubicBezTo>
                    <a:pt x="635" y="385"/>
                    <a:pt x="629" y="372"/>
                    <a:pt x="626" y="382"/>
                  </a:cubicBezTo>
                  <a:cubicBezTo>
                    <a:pt x="623" y="392"/>
                    <a:pt x="614" y="389"/>
                    <a:pt x="612" y="382"/>
                  </a:cubicBezTo>
                  <a:cubicBezTo>
                    <a:pt x="610" y="378"/>
                    <a:pt x="614" y="368"/>
                    <a:pt x="617" y="360"/>
                  </a:cubicBezTo>
                  <a:cubicBezTo>
                    <a:pt x="619" y="358"/>
                    <a:pt x="620" y="355"/>
                    <a:pt x="621" y="353"/>
                  </a:cubicBezTo>
                  <a:cubicBezTo>
                    <a:pt x="621" y="352"/>
                    <a:pt x="621" y="352"/>
                    <a:pt x="621" y="352"/>
                  </a:cubicBezTo>
                  <a:cubicBezTo>
                    <a:pt x="621" y="352"/>
                    <a:pt x="621" y="352"/>
                    <a:pt x="621" y="352"/>
                  </a:cubicBezTo>
                  <a:cubicBezTo>
                    <a:pt x="624" y="345"/>
                    <a:pt x="626" y="336"/>
                    <a:pt x="626" y="327"/>
                  </a:cubicBezTo>
                  <a:cubicBezTo>
                    <a:pt x="626" y="301"/>
                    <a:pt x="611" y="279"/>
                    <a:pt x="592" y="271"/>
                  </a:cubicBezTo>
                  <a:cubicBezTo>
                    <a:pt x="582" y="255"/>
                    <a:pt x="566" y="245"/>
                    <a:pt x="548" y="245"/>
                  </a:cubicBezTo>
                  <a:cubicBezTo>
                    <a:pt x="525" y="245"/>
                    <a:pt x="506" y="261"/>
                    <a:pt x="497" y="284"/>
                  </a:cubicBezTo>
                  <a:cubicBezTo>
                    <a:pt x="494" y="278"/>
                    <a:pt x="492" y="273"/>
                    <a:pt x="490" y="268"/>
                  </a:cubicBezTo>
                  <a:cubicBezTo>
                    <a:pt x="489" y="268"/>
                    <a:pt x="489" y="268"/>
                    <a:pt x="489" y="268"/>
                  </a:cubicBezTo>
                  <a:cubicBezTo>
                    <a:pt x="489" y="268"/>
                    <a:pt x="489" y="268"/>
                    <a:pt x="489" y="268"/>
                  </a:cubicBezTo>
                  <a:cubicBezTo>
                    <a:pt x="407" y="245"/>
                    <a:pt x="407" y="245"/>
                    <a:pt x="407" y="245"/>
                  </a:cubicBezTo>
                  <a:cubicBezTo>
                    <a:pt x="382" y="444"/>
                    <a:pt x="382" y="444"/>
                    <a:pt x="382" y="444"/>
                  </a:cubicBezTo>
                  <a:cubicBezTo>
                    <a:pt x="381" y="285"/>
                    <a:pt x="381" y="285"/>
                    <a:pt x="381" y="285"/>
                  </a:cubicBezTo>
                  <a:cubicBezTo>
                    <a:pt x="391" y="281"/>
                    <a:pt x="391" y="281"/>
                    <a:pt x="391" y="281"/>
                  </a:cubicBezTo>
                  <a:cubicBezTo>
                    <a:pt x="371" y="264"/>
                    <a:pt x="371" y="264"/>
                    <a:pt x="371" y="264"/>
                  </a:cubicBezTo>
                  <a:cubicBezTo>
                    <a:pt x="407" y="245"/>
                    <a:pt x="407" y="245"/>
                    <a:pt x="407" y="245"/>
                  </a:cubicBezTo>
                  <a:cubicBezTo>
                    <a:pt x="407" y="222"/>
                    <a:pt x="407" y="222"/>
                    <a:pt x="407" y="222"/>
                  </a:cubicBezTo>
                  <a:cubicBezTo>
                    <a:pt x="420" y="207"/>
                    <a:pt x="432" y="173"/>
                    <a:pt x="432" y="173"/>
                  </a:cubicBezTo>
                  <a:cubicBezTo>
                    <a:pt x="437" y="173"/>
                    <a:pt x="442" y="168"/>
                    <a:pt x="442" y="162"/>
                  </a:cubicBezTo>
                  <a:cubicBezTo>
                    <a:pt x="442" y="139"/>
                    <a:pt x="442" y="139"/>
                    <a:pt x="442" y="139"/>
                  </a:cubicBezTo>
                  <a:cubicBezTo>
                    <a:pt x="442" y="137"/>
                    <a:pt x="441" y="134"/>
                    <a:pt x="440" y="132"/>
                  </a:cubicBezTo>
                  <a:cubicBezTo>
                    <a:pt x="445" y="100"/>
                    <a:pt x="434" y="75"/>
                    <a:pt x="406" y="66"/>
                  </a:cubicBezTo>
                  <a:cubicBezTo>
                    <a:pt x="400" y="64"/>
                    <a:pt x="393" y="63"/>
                    <a:pt x="387" y="63"/>
                  </a:cubicBezTo>
                  <a:cubicBezTo>
                    <a:pt x="366" y="46"/>
                    <a:pt x="339" y="41"/>
                    <a:pt x="319" y="52"/>
                  </a:cubicBezTo>
                  <a:cubicBezTo>
                    <a:pt x="295" y="67"/>
                    <a:pt x="288" y="100"/>
                    <a:pt x="299" y="132"/>
                  </a:cubicBezTo>
                  <a:cubicBezTo>
                    <a:pt x="298" y="134"/>
                    <a:pt x="296" y="136"/>
                    <a:pt x="296" y="139"/>
                  </a:cubicBezTo>
                  <a:cubicBezTo>
                    <a:pt x="296" y="162"/>
                    <a:pt x="296" y="162"/>
                    <a:pt x="296" y="162"/>
                  </a:cubicBezTo>
                  <a:cubicBezTo>
                    <a:pt x="296" y="168"/>
                    <a:pt x="301" y="173"/>
                    <a:pt x="307" y="173"/>
                  </a:cubicBezTo>
                  <a:cubicBezTo>
                    <a:pt x="307" y="173"/>
                    <a:pt x="320" y="211"/>
                    <a:pt x="333" y="224"/>
                  </a:cubicBezTo>
                  <a:cubicBezTo>
                    <a:pt x="333" y="245"/>
                    <a:pt x="333" y="245"/>
                    <a:pt x="333" y="245"/>
                  </a:cubicBezTo>
                  <a:cubicBezTo>
                    <a:pt x="369" y="264"/>
                    <a:pt x="369" y="264"/>
                    <a:pt x="369" y="264"/>
                  </a:cubicBezTo>
                  <a:cubicBezTo>
                    <a:pt x="349" y="281"/>
                    <a:pt x="349" y="281"/>
                    <a:pt x="349" y="281"/>
                  </a:cubicBezTo>
                  <a:cubicBezTo>
                    <a:pt x="360" y="285"/>
                    <a:pt x="360" y="285"/>
                    <a:pt x="360" y="285"/>
                  </a:cubicBezTo>
                  <a:cubicBezTo>
                    <a:pt x="359" y="409"/>
                    <a:pt x="359" y="409"/>
                    <a:pt x="359" y="409"/>
                  </a:cubicBezTo>
                  <a:cubicBezTo>
                    <a:pt x="357" y="404"/>
                    <a:pt x="354" y="399"/>
                    <a:pt x="352" y="394"/>
                  </a:cubicBezTo>
                  <a:cubicBezTo>
                    <a:pt x="333" y="245"/>
                    <a:pt x="333" y="245"/>
                    <a:pt x="333" y="245"/>
                  </a:cubicBezTo>
                  <a:cubicBezTo>
                    <a:pt x="276" y="261"/>
                    <a:pt x="276" y="261"/>
                    <a:pt x="276" y="261"/>
                  </a:cubicBezTo>
                  <a:cubicBezTo>
                    <a:pt x="280" y="255"/>
                    <a:pt x="282" y="249"/>
                    <a:pt x="282" y="241"/>
                  </a:cubicBezTo>
                  <a:cubicBezTo>
                    <a:pt x="282" y="222"/>
                    <a:pt x="266" y="206"/>
                    <a:pt x="246" y="206"/>
                  </a:cubicBezTo>
                  <a:cubicBezTo>
                    <a:pt x="246" y="206"/>
                    <a:pt x="246" y="206"/>
                    <a:pt x="246" y="206"/>
                  </a:cubicBezTo>
                  <a:cubicBezTo>
                    <a:pt x="236" y="198"/>
                    <a:pt x="222" y="193"/>
                    <a:pt x="207" y="193"/>
                  </a:cubicBezTo>
                  <a:cubicBezTo>
                    <a:pt x="176" y="193"/>
                    <a:pt x="151" y="213"/>
                    <a:pt x="151" y="239"/>
                  </a:cubicBezTo>
                  <a:cubicBezTo>
                    <a:pt x="151" y="249"/>
                    <a:pt x="156" y="259"/>
                    <a:pt x="163" y="267"/>
                  </a:cubicBezTo>
                  <a:cubicBezTo>
                    <a:pt x="158" y="267"/>
                    <a:pt x="155" y="271"/>
                    <a:pt x="155" y="275"/>
                  </a:cubicBezTo>
                  <a:cubicBezTo>
                    <a:pt x="155" y="294"/>
                    <a:pt x="155" y="294"/>
                    <a:pt x="155" y="294"/>
                  </a:cubicBezTo>
                  <a:cubicBezTo>
                    <a:pt x="155" y="299"/>
                    <a:pt x="159" y="303"/>
                    <a:pt x="164" y="303"/>
                  </a:cubicBezTo>
                  <a:cubicBezTo>
                    <a:pt x="164" y="324"/>
                    <a:pt x="164" y="324"/>
                    <a:pt x="164" y="324"/>
                  </a:cubicBezTo>
                  <a:cubicBezTo>
                    <a:pt x="164" y="337"/>
                    <a:pt x="174" y="347"/>
                    <a:pt x="186" y="349"/>
                  </a:cubicBezTo>
                  <a:cubicBezTo>
                    <a:pt x="186" y="363"/>
                    <a:pt x="186" y="363"/>
                    <a:pt x="186" y="363"/>
                  </a:cubicBezTo>
                  <a:cubicBezTo>
                    <a:pt x="92" y="371"/>
                    <a:pt x="92" y="371"/>
                    <a:pt x="92" y="371"/>
                  </a:cubicBezTo>
                  <a:cubicBezTo>
                    <a:pt x="92" y="374"/>
                    <a:pt x="92" y="374"/>
                    <a:pt x="92" y="374"/>
                  </a:cubicBezTo>
                  <a:cubicBezTo>
                    <a:pt x="42" y="482"/>
                    <a:pt x="11" y="591"/>
                    <a:pt x="0" y="710"/>
                  </a:cubicBezTo>
                  <a:cubicBezTo>
                    <a:pt x="7" y="710"/>
                    <a:pt x="7" y="710"/>
                    <a:pt x="7" y="710"/>
                  </a:cubicBezTo>
                  <a:cubicBezTo>
                    <a:pt x="7" y="733"/>
                    <a:pt x="7" y="733"/>
                    <a:pt x="7" y="733"/>
                  </a:cubicBezTo>
                  <a:cubicBezTo>
                    <a:pt x="7" y="744"/>
                    <a:pt x="15" y="753"/>
                    <a:pt x="26" y="753"/>
                  </a:cubicBezTo>
                  <a:cubicBezTo>
                    <a:pt x="37" y="753"/>
                    <a:pt x="46" y="744"/>
                    <a:pt x="46" y="733"/>
                  </a:cubicBezTo>
                  <a:cubicBezTo>
                    <a:pt x="46" y="710"/>
                    <a:pt x="46" y="710"/>
                    <a:pt x="46" y="710"/>
                  </a:cubicBezTo>
                  <a:cubicBezTo>
                    <a:pt x="53" y="710"/>
                    <a:pt x="53" y="710"/>
                    <a:pt x="53" y="710"/>
                  </a:cubicBezTo>
                  <a:cubicBezTo>
                    <a:pt x="60" y="645"/>
                    <a:pt x="73" y="583"/>
                    <a:pt x="92" y="522"/>
                  </a:cubicBezTo>
                  <a:cubicBezTo>
                    <a:pt x="92" y="789"/>
                    <a:pt x="92" y="789"/>
                    <a:pt x="92" y="789"/>
                  </a:cubicBezTo>
                  <a:cubicBezTo>
                    <a:pt x="125" y="789"/>
                    <a:pt x="125" y="789"/>
                    <a:pt x="125" y="789"/>
                  </a:cubicBezTo>
                  <a:cubicBezTo>
                    <a:pt x="137" y="1146"/>
                    <a:pt x="137" y="1146"/>
                    <a:pt x="137" y="1146"/>
                  </a:cubicBezTo>
                  <a:cubicBezTo>
                    <a:pt x="148" y="1146"/>
                    <a:pt x="148" y="1146"/>
                    <a:pt x="148" y="1146"/>
                  </a:cubicBezTo>
                  <a:cubicBezTo>
                    <a:pt x="138" y="1153"/>
                    <a:pt x="131" y="1164"/>
                    <a:pt x="131" y="1177"/>
                  </a:cubicBezTo>
                  <a:cubicBezTo>
                    <a:pt x="208" y="1177"/>
                    <a:pt x="208" y="1177"/>
                    <a:pt x="208" y="1177"/>
                  </a:cubicBezTo>
                  <a:cubicBezTo>
                    <a:pt x="208" y="1164"/>
                    <a:pt x="202" y="1153"/>
                    <a:pt x="192" y="1146"/>
                  </a:cubicBezTo>
                  <a:cubicBezTo>
                    <a:pt x="203" y="1146"/>
                    <a:pt x="203" y="1146"/>
                    <a:pt x="203" y="1146"/>
                  </a:cubicBezTo>
                  <a:cubicBezTo>
                    <a:pt x="215" y="789"/>
                    <a:pt x="215" y="789"/>
                    <a:pt x="215" y="789"/>
                  </a:cubicBezTo>
                  <a:cubicBezTo>
                    <a:pt x="219" y="789"/>
                    <a:pt x="219" y="789"/>
                    <a:pt x="219" y="789"/>
                  </a:cubicBezTo>
                  <a:cubicBezTo>
                    <a:pt x="231" y="1146"/>
                    <a:pt x="231" y="1146"/>
                    <a:pt x="231" y="1146"/>
                  </a:cubicBezTo>
                  <a:cubicBezTo>
                    <a:pt x="242" y="1146"/>
                    <a:pt x="242" y="1146"/>
                    <a:pt x="242" y="1146"/>
                  </a:cubicBezTo>
                  <a:cubicBezTo>
                    <a:pt x="232" y="1153"/>
                    <a:pt x="226" y="1164"/>
                    <a:pt x="226" y="1177"/>
                  </a:cubicBezTo>
                  <a:cubicBezTo>
                    <a:pt x="272" y="1177"/>
                    <a:pt x="272" y="1177"/>
                    <a:pt x="272" y="1177"/>
                  </a:cubicBezTo>
                  <a:cubicBezTo>
                    <a:pt x="272" y="1179"/>
                    <a:pt x="272" y="1180"/>
                    <a:pt x="272" y="1181"/>
                  </a:cubicBezTo>
                  <a:cubicBezTo>
                    <a:pt x="364" y="1181"/>
                    <a:pt x="364" y="1181"/>
                    <a:pt x="364" y="1181"/>
                  </a:cubicBezTo>
                  <a:cubicBezTo>
                    <a:pt x="364" y="1165"/>
                    <a:pt x="356" y="1151"/>
                    <a:pt x="344" y="1143"/>
                  </a:cubicBezTo>
                  <a:cubicBezTo>
                    <a:pt x="351" y="1143"/>
                    <a:pt x="351" y="1143"/>
                    <a:pt x="351" y="1143"/>
                  </a:cubicBezTo>
                  <a:cubicBezTo>
                    <a:pt x="368" y="713"/>
                    <a:pt x="368" y="713"/>
                    <a:pt x="368" y="713"/>
                  </a:cubicBezTo>
                  <a:cubicBezTo>
                    <a:pt x="371" y="713"/>
                    <a:pt x="371" y="713"/>
                    <a:pt x="371" y="713"/>
                  </a:cubicBezTo>
                  <a:cubicBezTo>
                    <a:pt x="388" y="1143"/>
                    <a:pt x="388" y="1143"/>
                    <a:pt x="388" y="1143"/>
                  </a:cubicBezTo>
                  <a:cubicBezTo>
                    <a:pt x="395" y="1143"/>
                    <a:pt x="395" y="1143"/>
                    <a:pt x="395" y="1143"/>
                  </a:cubicBezTo>
                  <a:cubicBezTo>
                    <a:pt x="383" y="1151"/>
                    <a:pt x="375" y="1165"/>
                    <a:pt x="375" y="1181"/>
                  </a:cubicBezTo>
                  <a:cubicBezTo>
                    <a:pt x="467" y="1181"/>
                    <a:pt x="467" y="1181"/>
                    <a:pt x="467" y="1181"/>
                  </a:cubicBezTo>
                  <a:cubicBezTo>
                    <a:pt x="467" y="1165"/>
                    <a:pt x="459" y="1151"/>
                    <a:pt x="447" y="1143"/>
                  </a:cubicBezTo>
                  <a:cubicBezTo>
                    <a:pt x="454" y="1143"/>
                    <a:pt x="454" y="1143"/>
                    <a:pt x="454" y="1143"/>
                  </a:cubicBezTo>
                  <a:cubicBezTo>
                    <a:pt x="466" y="713"/>
                    <a:pt x="466" y="713"/>
                    <a:pt x="466" y="713"/>
                  </a:cubicBezTo>
                  <a:cubicBezTo>
                    <a:pt x="472" y="713"/>
                    <a:pt x="472" y="713"/>
                    <a:pt x="472" y="713"/>
                  </a:cubicBezTo>
                  <a:cubicBezTo>
                    <a:pt x="473" y="735"/>
                    <a:pt x="473" y="735"/>
                    <a:pt x="473" y="735"/>
                  </a:cubicBezTo>
                  <a:cubicBezTo>
                    <a:pt x="473" y="949"/>
                    <a:pt x="473" y="949"/>
                    <a:pt x="473" y="949"/>
                  </a:cubicBezTo>
                  <a:cubicBezTo>
                    <a:pt x="502" y="949"/>
                    <a:pt x="502" y="949"/>
                    <a:pt x="502" y="949"/>
                  </a:cubicBezTo>
                  <a:cubicBezTo>
                    <a:pt x="508" y="1162"/>
                    <a:pt x="508" y="1162"/>
                    <a:pt x="508" y="1162"/>
                  </a:cubicBezTo>
                  <a:cubicBezTo>
                    <a:pt x="505" y="1166"/>
                    <a:pt x="503" y="1172"/>
                    <a:pt x="503" y="1177"/>
                  </a:cubicBezTo>
                  <a:cubicBezTo>
                    <a:pt x="508" y="1177"/>
                    <a:pt x="508" y="1177"/>
                    <a:pt x="508" y="1177"/>
                  </a:cubicBezTo>
                  <a:cubicBezTo>
                    <a:pt x="549" y="1177"/>
                    <a:pt x="549" y="1177"/>
                    <a:pt x="549" y="1177"/>
                  </a:cubicBezTo>
                  <a:cubicBezTo>
                    <a:pt x="554" y="1177"/>
                    <a:pt x="554" y="1177"/>
                    <a:pt x="554" y="1177"/>
                  </a:cubicBezTo>
                  <a:cubicBezTo>
                    <a:pt x="554" y="1172"/>
                    <a:pt x="552" y="1166"/>
                    <a:pt x="549" y="1162"/>
                  </a:cubicBezTo>
                  <a:cubicBezTo>
                    <a:pt x="555" y="949"/>
                    <a:pt x="555" y="949"/>
                    <a:pt x="555" y="949"/>
                  </a:cubicBezTo>
                  <a:cubicBezTo>
                    <a:pt x="566" y="949"/>
                    <a:pt x="566" y="949"/>
                    <a:pt x="566" y="949"/>
                  </a:cubicBezTo>
                  <a:cubicBezTo>
                    <a:pt x="572" y="1162"/>
                    <a:pt x="572" y="1162"/>
                    <a:pt x="572" y="1162"/>
                  </a:cubicBezTo>
                  <a:cubicBezTo>
                    <a:pt x="569" y="1166"/>
                    <a:pt x="567" y="1172"/>
                    <a:pt x="567" y="1177"/>
                  </a:cubicBezTo>
                  <a:cubicBezTo>
                    <a:pt x="572" y="1177"/>
                    <a:pt x="572" y="1177"/>
                    <a:pt x="572" y="1177"/>
                  </a:cubicBezTo>
                  <a:cubicBezTo>
                    <a:pt x="613" y="1177"/>
                    <a:pt x="613" y="1177"/>
                    <a:pt x="613" y="1177"/>
                  </a:cubicBezTo>
                  <a:cubicBezTo>
                    <a:pt x="618" y="1177"/>
                    <a:pt x="618" y="1177"/>
                    <a:pt x="618" y="1177"/>
                  </a:cubicBezTo>
                  <a:cubicBezTo>
                    <a:pt x="618" y="1172"/>
                    <a:pt x="616" y="1166"/>
                    <a:pt x="613" y="1162"/>
                  </a:cubicBezTo>
                  <a:cubicBezTo>
                    <a:pt x="619" y="949"/>
                    <a:pt x="619" y="949"/>
                    <a:pt x="619" y="949"/>
                  </a:cubicBezTo>
                  <a:cubicBezTo>
                    <a:pt x="642" y="949"/>
                    <a:pt x="642" y="949"/>
                    <a:pt x="642" y="949"/>
                  </a:cubicBezTo>
                  <a:cubicBezTo>
                    <a:pt x="642" y="735"/>
                    <a:pt x="642" y="735"/>
                    <a:pt x="642" y="735"/>
                  </a:cubicBezTo>
                  <a:cubicBezTo>
                    <a:pt x="644" y="683"/>
                    <a:pt x="644" y="683"/>
                    <a:pt x="644" y="683"/>
                  </a:cubicBezTo>
                  <a:cubicBezTo>
                    <a:pt x="657" y="683"/>
                    <a:pt x="668" y="673"/>
                    <a:pt x="668" y="660"/>
                  </a:cubicBezTo>
                  <a:cubicBezTo>
                    <a:pt x="668" y="631"/>
                    <a:pt x="668" y="631"/>
                    <a:pt x="668" y="631"/>
                  </a:cubicBezTo>
                  <a:cubicBezTo>
                    <a:pt x="669" y="631"/>
                    <a:pt x="669" y="631"/>
                    <a:pt x="669" y="631"/>
                  </a:cubicBezTo>
                  <a:cubicBezTo>
                    <a:pt x="671" y="645"/>
                    <a:pt x="673" y="659"/>
                    <a:pt x="674" y="674"/>
                  </a:cubicBezTo>
                  <a:cubicBezTo>
                    <a:pt x="679" y="674"/>
                    <a:pt x="679" y="674"/>
                    <a:pt x="679" y="674"/>
                  </a:cubicBezTo>
                  <a:cubicBezTo>
                    <a:pt x="679" y="691"/>
                    <a:pt x="679" y="691"/>
                    <a:pt x="679" y="691"/>
                  </a:cubicBezTo>
                  <a:cubicBezTo>
                    <a:pt x="679" y="698"/>
                    <a:pt x="685" y="705"/>
                    <a:pt x="693" y="705"/>
                  </a:cubicBezTo>
                  <a:cubicBezTo>
                    <a:pt x="701" y="705"/>
                    <a:pt x="707" y="698"/>
                    <a:pt x="707" y="691"/>
                  </a:cubicBezTo>
                  <a:cubicBezTo>
                    <a:pt x="707" y="674"/>
                    <a:pt x="707" y="674"/>
                    <a:pt x="707" y="674"/>
                  </a:cubicBezTo>
                  <a:cubicBezTo>
                    <a:pt x="713" y="674"/>
                    <a:pt x="713" y="674"/>
                    <a:pt x="713" y="674"/>
                  </a:cubicBezTo>
                  <a:cubicBezTo>
                    <a:pt x="708" y="622"/>
                    <a:pt x="702" y="573"/>
                    <a:pt x="689" y="525"/>
                  </a:cubicBezTo>
                  <a:cubicBezTo>
                    <a:pt x="694" y="492"/>
                    <a:pt x="700" y="459"/>
                    <a:pt x="708" y="426"/>
                  </a:cubicBezTo>
                  <a:cubicBezTo>
                    <a:pt x="710" y="623"/>
                    <a:pt x="710" y="623"/>
                    <a:pt x="710" y="623"/>
                  </a:cubicBezTo>
                  <a:cubicBezTo>
                    <a:pt x="710" y="639"/>
                    <a:pt x="710" y="639"/>
                    <a:pt x="710" y="639"/>
                  </a:cubicBezTo>
                  <a:cubicBezTo>
                    <a:pt x="713" y="639"/>
                    <a:pt x="713" y="639"/>
                    <a:pt x="713" y="639"/>
                  </a:cubicBezTo>
                  <a:cubicBezTo>
                    <a:pt x="735" y="1141"/>
                    <a:pt x="735" y="1141"/>
                    <a:pt x="735" y="1141"/>
                  </a:cubicBezTo>
                  <a:cubicBezTo>
                    <a:pt x="746" y="1141"/>
                    <a:pt x="746" y="1141"/>
                    <a:pt x="746" y="1141"/>
                  </a:cubicBezTo>
                  <a:cubicBezTo>
                    <a:pt x="734" y="1149"/>
                    <a:pt x="726" y="1163"/>
                    <a:pt x="726" y="1179"/>
                  </a:cubicBezTo>
                  <a:cubicBezTo>
                    <a:pt x="818" y="1179"/>
                    <a:pt x="818" y="1179"/>
                    <a:pt x="818" y="1179"/>
                  </a:cubicBezTo>
                  <a:cubicBezTo>
                    <a:pt x="818" y="1163"/>
                    <a:pt x="810" y="1149"/>
                    <a:pt x="798" y="1141"/>
                  </a:cubicBezTo>
                  <a:cubicBezTo>
                    <a:pt x="804" y="1141"/>
                    <a:pt x="804" y="1141"/>
                    <a:pt x="804" y="1141"/>
                  </a:cubicBezTo>
                  <a:cubicBezTo>
                    <a:pt x="823" y="790"/>
                    <a:pt x="823" y="790"/>
                    <a:pt x="823" y="790"/>
                  </a:cubicBezTo>
                  <a:cubicBezTo>
                    <a:pt x="823" y="790"/>
                    <a:pt x="824" y="790"/>
                    <a:pt x="824" y="790"/>
                  </a:cubicBezTo>
                  <a:cubicBezTo>
                    <a:pt x="843" y="1141"/>
                    <a:pt x="843" y="1141"/>
                    <a:pt x="843" y="1141"/>
                  </a:cubicBezTo>
                  <a:cubicBezTo>
                    <a:pt x="853" y="1141"/>
                    <a:pt x="853" y="1141"/>
                    <a:pt x="853" y="1141"/>
                  </a:cubicBezTo>
                  <a:cubicBezTo>
                    <a:pt x="841" y="1149"/>
                    <a:pt x="833" y="1163"/>
                    <a:pt x="833" y="1179"/>
                  </a:cubicBezTo>
                  <a:cubicBezTo>
                    <a:pt x="926" y="1179"/>
                    <a:pt x="926" y="1179"/>
                    <a:pt x="926" y="1179"/>
                  </a:cubicBezTo>
                  <a:cubicBezTo>
                    <a:pt x="926" y="1163"/>
                    <a:pt x="918" y="1149"/>
                    <a:pt x="906" y="1141"/>
                  </a:cubicBezTo>
                  <a:cubicBezTo>
                    <a:pt x="912" y="1141"/>
                    <a:pt x="912" y="1141"/>
                    <a:pt x="912" y="1141"/>
                  </a:cubicBezTo>
                  <a:cubicBezTo>
                    <a:pt x="925" y="840"/>
                    <a:pt x="925" y="840"/>
                    <a:pt x="925" y="840"/>
                  </a:cubicBezTo>
                  <a:cubicBezTo>
                    <a:pt x="936" y="1146"/>
                    <a:pt x="936" y="1146"/>
                    <a:pt x="936" y="1146"/>
                  </a:cubicBezTo>
                  <a:cubicBezTo>
                    <a:pt x="947" y="1146"/>
                    <a:pt x="947" y="1146"/>
                    <a:pt x="947" y="1146"/>
                  </a:cubicBezTo>
                  <a:cubicBezTo>
                    <a:pt x="937" y="1153"/>
                    <a:pt x="931" y="1164"/>
                    <a:pt x="931" y="1177"/>
                  </a:cubicBezTo>
                  <a:cubicBezTo>
                    <a:pt x="1007" y="1177"/>
                    <a:pt x="1007" y="1177"/>
                    <a:pt x="1007" y="1177"/>
                  </a:cubicBezTo>
                  <a:cubicBezTo>
                    <a:pt x="1007" y="1164"/>
                    <a:pt x="1001" y="1153"/>
                    <a:pt x="991" y="1146"/>
                  </a:cubicBezTo>
                  <a:cubicBezTo>
                    <a:pt x="1002" y="1146"/>
                    <a:pt x="1002" y="1146"/>
                    <a:pt x="1002" y="1146"/>
                  </a:cubicBezTo>
                  <a:cubicBezTo>
                    <a:pt x="1014" y="826"/>
                    <a:pt x="1014" y="826"/>
                    <a:pt x="1014" y="826"/>
                  </a:cubicBezTo>
                  <a:cubicBezTo>
                    <a:pt x="1018" y="826"/>
                    <a:pt x="1018" y="826"/>
                    <a:pt x="1018" y="826"/>
                  </a:cubicBezTo>
                  <a:cubicBezTo>
                    <a:pt x="1030" y="1146"/>
                    <a:pt x="1030" y="1146"/>
                    <a:pt x="1030" y="1146"/>
                  </a:cubicBezTo>
                  <a:cubicBezTo>
                    <a:pt x="1041" y="1146"/>
                    <a:pt x="1041" y="1146"/>
                    <a:pt x="1041" y="1146"/>
                  </a:cubicBezTo>
                  <a:cubicBezTo>
                    <a:pt x="1031" y="1153"/>
                    <a:pt x="1025" y="1164"/>
                    <a:pt x="1025" y="1177"/>
                  </a:cubicBezTo>
                  <a:cubicBezTo>
                    <a:pt x="1101" y="1177"/>
                    <a:pt x="1101" y="1177"/>
                    <a:pt x="1101" y="1177"/>
                  </a:cubicBezTo>
                  <a:cubicBezTo>
                    <a:pt x="1101" y="1164"/>
                    <a:pt x="1095" y="1153"/>
                    <a:pt x="1085" y="1146"/>
                  </a:cubicBezTo>
                  <a:cubicBezTo>
                    <a:pt x="1096" y="1146"/>
                    <a:pt x="1096" y="1146"/>
                    <a:pt x="1096" y="1146"/>
                  </a:cubicBezTo>
                  <a:cubicBezTo>
                    <a:pt x="1108" y="826"/>
                    <a:pt x="1108" y="826"/>
                    <a:pt x="1108" y="826"/>
                  </a:cubicBezTo>
                  <a:cubicBezTo>
                    <a:pt x="1141" y="826"/>
                    <a:pt x="1141" y="826"/>
                    <a:pt x="1141" y="826"/>
                  </a:cubicBezTo>
                  <a:cubicBezTo>
                    <a:pt x="1141" y="568"/>
                    <a:pt x="1141" y="568"/>
                    <a:pt x="1141" y="568"/>
                  </a:cubicBezTo>
                  <a:cubicBezTo>
                    <a:pt x="1145" y="644"/>
                    <a:pt x="1145" y="644"/>
                    <a:pt x="1145" y="644"/>
                  </a:cubicBezTo>
                  <a:cubicBezTo>
                    <a:pt x="1154" y="867"/>
                    <a:pt x="1154" y="867"/>
                    <a:pt x="1154" y="867"/>
                  </a:cubicBezTo>
                  <a:cubicBezTo>
                    <a:pt x="1179" y="867"/>
                    <a:pt x="1179" y="867"/>
                    <a:pt x="1179" y="867"/>
                  </a:cubicBezTo>
                  <a:cubicBezTo>
                    <a:pt x="1187" y="1159"/>
                    <a:pt x="1187" y="1159"/>
                    <a:pt x="1187" y="1159"/>
                  </a:cubicBezTo>
                  <a:cubicBezTo>
                    <a:pt x="1183" y="1164"/>
                    <a:pt x="1181" y="1170"/>
                    <a:pt x="1181" y="1177"/>
                  </a:cubicBezTo>
                  <a:cubicBezTo>
                    <a:pt x="1187" y="1177"/>
                    <a:pt x="1187" y="1177"/>
                    <a:pt x="1187" y="1177"/>
                  </a:cubicBezTo>
                  <a:cubicBezTo>
                    <a:pt x="1236" y="1177"/>
                    <a:pt x="1236" y="1177"/>
                    <a:pt x="1236" y="1177"/>
                  </a:cubicBezTo>
                  <a:cubicBezTo>
                    <a:pt x="1242" y="1177"/>
                    <a:pt x="1242" y="1177"/>
                    <a:pt x="1242" y="1177"/>
                  </a:cubicBezTo>
                  <a:cubicBezTo>
                    <a:pt x="1242" y="1170"/>
                    <a:pt x="1240" y="1164"/>
                    <a:pt x="1236" y="1159"/>
                  </a:cubicBezTo>
                  <a:cubicBezTo>
                    <a:pt x="1244" y="867"/>
                    <a:pt x="1244" y="867"/>
                    <a:pt x="1244" y="867"/>
                  </a:cubicBezTo>
                  <a:cubicBezTo>
                    <a:pt x="1256" y="867"/>
                    <a:pt x="1256" y="867"/>
                    <a:pt x="1256" y="867"/>
                  </a:cubicBezTo>
                  <a:cubicBezTo>
                    <a:pt x="1264" y="1159"/>
                    <a:pt x="1264" y="1159"/>
                    <a:pt x="1264" y="1159"/>
                  </a:cubicBezTo>
                  <a:cubicBezTo>
                    <a:pt x="1260" y="1164"/>
                    <a:pt x="1258" y="1170"/>
                    <a:pt x="1258" y="1177"/>
                  </a:cubicBezTo>
                  <a:cubicBezTo>
                    <a:pt x="1264" y="1177"/>
                    <a:pt x="1264" y="1177"/>
                    <a:pt x="1264" y="1177"/>
                  </a:cubicBezTo>
                  <a:cubicBezTo>
                    <a:pt x="1313" y="1177"/>
                    <a:pt x="1313" y="1177"/>
                    <a:pt x="1313" y="1177"/>
                  </a:cubicBezTo>
                  <a:cubicBezTo>
                    <a:pt x="1320" y="1177"/>
                    <a:pt x="1320" y="1177"/>
                    <a:pt x="1320" y="1177"/>
                  </a:cubicBezTo>
                  <a:cubicBezTo>
                    <a:pt x="1320" y="1170"/>
                    <a:pt x="1317" y="1164"/>
                    <a:pt x="1313" y="1159"/>
                  </a:cubicBezTo>
                  <a:cubicBezTo>
                    <a:pt x="1321" y="867"/>
                    <a:pt x="1321" y="867"/>
                    <a:pt x="1321" y="867"/>
                  </a:cubicBezTo>
                  <a:cubicBezTo>
                    <a:pt x="1339" y="867"/>
                    <a:pt x="1339" y="867"/>
                    <a:pt x="1339" y="867"/>
                  </a:cubicBezTo>
                  <a:cubicBezTo>
                    <a:pt x="1348" y="644"/>
                    <a:pt x="1348" y="644"/>
                    <a:pt x="1348" y="644"/>
                  </a:cubicBezTo>
                  <a:cubicBezTo>
                    <a:pt x="1348" y="637"/>
                    <a:pt x="1348" y="637"/>
                    <a:pt x="1348" y="637"/>
                  </a:cubicBezTo>
                  <a:cubicBezTo>
                    <a:pt x="1353" y="602"/>
                    <a:pt x="1359" y="568"/>
                    <a:pt x="1367" y="534"/>
                  </a:cubicBezTo>
                  <a:cubicBezTo>
                    <a:pt x="1378" y="735"/>
                    <a:pt x="1378" y="735"/>
                    <a:pt x="1378" y="735"/>
                  </a:cubicBezTo>
                  <a:cubicBezTo>
                    <a:pt x="1378" y="949"/>
                    <a:pt x="1378" y="949"/>
                    <a:pt x="1378" y="949"/>
                  </a:cubicBezTo>
                  <a:cubicBezTo>
                    <a:pt x="1407" y="949"/>
                    <a:pt x="1407" y="949"/>
                    <a:pt x="1407" y="949"/>
                  </a:cubicBezTo>
                  <a:cubicBezTo>
                    <a:pt x="1412" y="1162"/>
                    <a:pt x="1412" y="1162"/>
                    <a:pt x="1412" y="1162"/>
                  </a:cubicBezTo>
                  <a:cubicBezTo>
                    <a:pt x="1409" y="1166"/>
                    <a:pt x="1407" y="1172"/>
                    <a:pt x="1407" y="1177"/>
                  </a:cubicBezTo>
                  <a:cubicBezTo>
                    <a:pt x="1413" y="1177"/>
                    <a:pt x="1413" y="1177"/>
                    <a:pt x="1413" y="1177"/>
                  </a:cubicBezTo>
                  <a:cubicBezTo>
                    <a:pt x="1453" y="1177"/>
                    <a:pt x="1453" y="1177"/>
                    <a:pt x="1453" y="1177"/>
                  </a:cubicBezTo>
                  <a:cubicBezTo>
                    <a:pt x="1459" y="1177"/>
                    <a:pt x="1459" y="1177"/>
                    <a:pt x="1459" y="1177"/>
                  </a:cubicBezTo>
                  <a:cubicBezTo>
                    <a:pt x="1459" y="1172"/>
                    <a:pt x="1457" y="1166"/>
                    <a:pt x="1454" y="1162"/>
                  </a:cubicBezTo>
                  <a:cubicBezTo>
                    <a:pt x="1459" y="949"/>
                    <a:pt x="1459" y="949"/>
                    <a:pt x="1459" y="949"/>
                  </a:cubicBezTo>
                  <a:cubicBezTo>
                    <a:pt x="1471" y="949"/>
                    <a:pt x="1471" y="949"/>
                    <a:pt x="1471" y="949"/>
                  </a:cubicBezTo>
                  <a:cubicBezTo>
                    <a:pt x="1476" y="1162"/>
                    <a:pt x="1476" y="1162"/>
                    <a:pt x="1476" y="1162"/>
                  </a:cubicBezTo>
                  <a:cubicBezTo>
                    <a:pt x="1473" y="1166"/>
                    <a:pt x="1471" y="1172"/>
                    <a:pt x="1471" y="1177"/>
                  </a:cubicBezTo>
                  <a:cubicBezTo>
                    <a:pt x="1477" y="1177"/>
                    <a:pt x="1477" y="1177"/>
                    <a:pt x="1477" y="1177"/>
                  </a:cubicBezTo>
                  <a:cubicBezTo>
                    <a:pt x="1517" y="1177"/>
                    <a:pt x="1517" y="1177"/>
                    <a:pt x="1517" y="1177"/>
                  </a:cubicBezTo>
                  <a:cubicBezTo>
                    <a:pt x="1523" y="1177"/>
                    <a:pt x="1523" y="1177"/>
                    <a:pt x="1523" y="1177"/>
                  </a:cubicBezTo>
                  <a:cubicBezTo>
                    <a:pt x="1523" y="1172"/>
                    <a:pt x="1521" y="1166"/>
                    <a:pt x="1518" y="1162"/>
                  </a:cubicBezTo>
                  <a:cubicBezTo>
                    <a:pt x="1523" y="949"/>
                    <a:pt x="1523" y="949"/>
                    <a:pt x="1523" y="949"/>
                  </a:cubicBezTo>
                  <a:cubicBezTo>
                    <a:pt x="1546" y="949"/>
                    <a:pt x="1546" y="949"/>
                    <a:pt x="1546" y="949"/>
                  </a:cubicBezTo>
                  <a:cubicBezTo>
                    <a:pt x="1546" y="735"/>
                    <a:pt x="1546" y="735"/>
                    <a:pt x="1546" y="735"/>
                  </a:cubicBezTo>
                  <a:cubicBezTo>
                    <a:pt x="1557" y="535"/>
                    <a:pt x="1557" y="535"/>
                    <a:pt x="1557" y="535"/>
                  </a:cubicBezTo>
                  <a:cubicBezTo>
                    <a:pt x="1568" y="579"/>
                    <a:pt x="1574" y="625"/>
                    <a:pt x="1579" y="674"/>
                  </a:cubicBezTo>
                  <a:cubicBezTo>
                    <a:pt x="1584" y="674"/>
                    <a:pt x="1584" y="674"/>
                    <a:pt x="1584" y="674"/>
                  </a:cubicBezTo>
                  <a:cubicBezTo>
                    <a:pt x="1584" y="691"/>
                    <a:pt x="1584" y="691"/>
                    <a:pt x="1584" y="691"/>
                  </a:cubicBezTo>
                  <a:cubicBezTo>
                    <a:pt x="1584" y="698"/>
                    <a:pt x="1590" y="705"/>
                    <a:pt x="1598" y="705"/>
                  </a:cubicBezTo>
                  <a:cubicBezTo>
                    <a:pt x="1605" y="705"/>
                    <a:pt x="1612" y="698"/>
                    <a:pt x="1612" y="691"/>
                  </a:cubicBezTo>
                  <a:cubicBezTo>
                    <a:pt x="1612" y="674"/>
                    <a:pt x="1612" y="674"/>
                    <a:pt x="1612" y="674"/>
                  </a:cubicBezTo>
                  <a:cubicBezTo>
                    <a:pt x="1617" y="674"/>
                    <a:pt x="1617" y="674"/>
                    <a:pt x="1617" y="674"/>
                  </a:cubicBezTo>
                  <a:cubicBezTo>
                    <a:pt x="1609" y="588"/>
                    <a:pt x="1598" y="512"/>
                    <a:pt x="1562" y="433"/>
                  </a:cubicBezTo>
                  <a:close/>
                  <a:moveTo>
                    <a:pt x="286" y="1146"/>
                  </a:moveTo>
                  <a:cubicBezTo>
                    <a:pt x="288" y="1146"/>
                    <a:pt x="288" y="1146"/>
                    <a:pt x="288" y="1146"/>
                  </a:cubicBezTo>
                  <a:cubicBezTo>
                    <a:pt x="288" y="1146"/>
                    <a:pt x="288" y="1147"/>
                    <a:pt x="287" y="1147"/>
                  </a:cubicBezTo>
                  <a:cubicBezTo>
                    <a:pt x="287" y="1147"/>
                    <a:pt x="286" y="1146"/>
                    <a:pt x="286" y="1146"/>
                  </a:cubicBezTo>
                  <a:close/>
                  <a:moveTo>
                    <a:pt x="1131" y="407"/>
                  </a:moveTo>
                  <a:cubicBezTo>
                    <a:pt x="1132" y="406"/>
                    <a:pt x="1132" y="404"/>
                    <a:pt x="1132" y="402"/>
                  </a:cubicBezTo>
                  <a:cubicBezTo>
                    <a:pt x="1133" y="407"/>
                    <a:pt x="1133" y="407"/>
                    <a:pt x="1133" y="407"/>
                  </a:cubicBezTo>
                  <a:lnTo>
                    <a:pt x="1131" y="407"/>
                  </a:lnTo>
                  <a:close/>
                  <a:moveTo>
                    <a:pt x="1362" y="434"/>
                  </a:moveTo>
                  <a:cubicBezTo>
                    <a:pt x="1362" y="434"/>
                    <a:pt x="1362" y="433"/>
                    <a:pt x="1362" y="433"/>
                  </a:cubicBezTo>
                  <a:cubicBezTo>
                    <a:pt x="1361" y="436"/>
                    <a:pt x="1360" y="438"/>
                    <a:pt x="1358" y="441"/>
                  </a:cubicBezTo>
                  <a:cubicBezTo>
                    <a:pt x="1360" y="403"/>
                    <a:pt x="1360" y="403"/>
                    <a:pt x="1360" y="403"/>
                  </a:cubicBezTo>
                  <a:cubicBezTo>
                    <a:pt x="1363" y="413"/>
                    <a:pt x="1365" y="423"/>
                    <a:pt x="1367" y="433"/>
                  </a:cubicBezTo>
                  <a:cubicBezTo>
                    <a:pt x="1362" y="433"/>
                    <a:pt x="1362" y="433"/>
                    <a:pt x="1362" y="433"/>
                  </a:cubicBezTo>
                  <a:lnTo>
                    <a:pt x="1362" y="434"/>
                  </a:lnTo>
                  <a:close/>
                  <a:moveTo>
                    <a:pt x="1434" y="426"/>
                  </a:moveTo>
                  <a:cubicBezTo>
                    <a:pt x="1414" y="428"/>
                    <a:pt x="1414" y="428"/>
                    <a:pt x="1414" y="428"/>
                  </a:cubicBezTo>
                  <a:cubicBezTo>
                    <a:pt x="1413" y="424"/>
                    <a:pt x="1412" y="420"/>
                    <a:pt x="1411" y="416"/>
                  </a:cubicBezTo>
                  <a:cubicBezTo>
                    <a:pt x="1412" y="416"/>
                    <a:pt x="1413" y="416"/>
                    <a:pt x="1414" y="416"/>
                  </a:cubicBezTo>
                  <a:cubicBezTo>
                    <a:pt x="1425" y="418"/>
                    <a:pt x="1433" y="419"/>
                    <a:pt x="1440" y="419"/>
                  </a:cubicBezTo>
                  <a:cubicBezTo>
                    <a:pt x="1441" y="426"/>
                    <a:pt x="1441" y="426"/>
                    <a:pt x="1441" y="426"/>
                  </a:cubicBezTo>
                  <a:lnTo>
                    <a:pt x="1434" y="4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p:cNvSpPr>
            <p:nvPr userDrawn="1"/>
          </p:nvSpPr>
          <p:spPr bwMode="auto">
            <a:xfrm>
              <a:off x="7026" y="2565"/>
              <a:ext cx="251" cy="292"/>
            </a:xfrm>
            <a:custGeom>
              <a:avLst/>
              <a:gdLst>
                <a:gd name="T0" fmla="*/ 29 w 181"/>
                <a:gd name="T1" fmla="*/ 207 h 210"/>
                <a:gd name="T2" fmla="*/ 79 w 181"/>
                <a:gd name="T3" fmla="*/ 210 h 210"/>
                <a:gd name="T4" fmla="*/ 82 w 181"/>
                <a:gd name="T5" fmla="*/ 210 h 210"/>
                <a:gd name="T6" fmla="*/ 82 w 181"/>
                <a:gd name="T7" fmla="*/ 210 h 210"/>
                <a:gd name="T8" fmla="*/ 88 w 181"/>
                <a:gd name="T9" fmla="*/ 210 h 210"/>
                <a:gd name="T10" fmla="*/ 90 w 181"/>
                <a:gd name="T11" fmla="*/ 210 h 210"/>
                <a:gd name="T12" fmla="*/ 92 w 181"/>
                <a:gd name="T13" fmla="*/ 210 h 210"/>
                <a:gd name="T14" fmla="*/ 98 w 181"/>
                <a:gd name="T15" fmla="*/ 210 h 210"/>
                <a:gd name="T16" fmla="*/ 98 w 181"/>
                <a:gd name="T17" fmla="*/ 210 h 210"/>
                <a:gd name="T18" fmla="*/ 102 w 181"/>
                <a:gd name="T19" fmla="*/ 210 h 210"/>
                <a:gd name="T20" fmla="*/ 151 w 181"/>
                <a:gd name="T21" fmla="*/ 207 h 210"/>
                <a:gd name="T22" fmla="*/ 180 w 181"/>
                <a:gd name="T23" fmla="*/ 179 h 210"/>
                <a:gd name="T24" fmla="*/ 170 w 181"/>
                <a:gd name="T25" fmla="*/ 166 h 210"/>
                <a:gd name="T26" fmla="*/ 153 w 181"/>
                <a:gd name="T27" fmla="*/ 166 h 210"/>
                <a:gd name="T28" fmla="*/ 159 w 181"/>
                <a:gd name="T29" fmla="*/ 139 h 210"/>
                <a:gd name="T30" fmla="*/ 164 w 181"/>
                <a:gd name="T31" fmla="*/ 130 h 210"/>
                <a:gd name="T32" fmla="*/ 164 w 181"/>
                <a:gd name="T33" fmla="*/ 129 h 210"/>
                <a:gd name="T34" fmla="*/ 164 w 181"/>
                <a:gd name="T35" fmla="*/ 129 h 210"/>
                <a:gd name="T36" fmla="*/ 169 w 181"/>
                <a:gd name="T37" fmla="*/ 99 h 210"/>
                <a:gd name="T38" fmla="*/ 129 w 181"/>
                <a:gd name="T39" fmla="*/ 32 h 210"/>
                <a:gd name="T40" fmla="*/ 76 w 181"/>
                <a:gd name="T41" fmla="*/ 0 h 210"/>
                <a:gd name="T42" fmla="*/ 7 w 181"/>
                <a:gd name="T43" fmla="*/ 86 h 210"/>
                <a:gd name="T44" fmla="*/ 16 w 181"/>
                <a:gd name="T45" fmla="*/ 129 h 210"/>
                <a:gd name="T46" fmla="*/ 16 w 181"/>
                <a:gd name="T47" fmla="*/ 129 h 210"/>
                <a:gd name="T48" fmla="*/ 28 w 181"/>
                <a:gd name="T49" fmla="*/ 166 h 210"/>
                <a:gd name="T50" fmla="*/ 10 w 181"/>
                <a:gd name="T51" fmla="*/ 166 h 210"/>
                <a:gd name="T52" fmla="*/ 1 w 181"/>
                <a:gd name="T53" fmla="*/ 179 h 210"/>
                <a:gd name="T54" fmla="*/ 29 w 181"/>
                <a:gd name="T55"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210">
                  <a:moveTo>
                    <a:pt x="29" y="207"/>
                  </a:moveTo>
                  <a:cubicBezTo>
                    <a:pt x="51" y="210"/>
                    <a:pt x="62" y="210"/>
                    <a:pt x="79" y="210"/>
                  </a:cubicBezTo>
                  <a:cubicBezTo>
                    <a:pt x="80" y="210"/>
                    <a:pt x="82" y="210"/>
                    <a:pt x="82" y="210"/>
                  </a:cubicBezTo>
                  <a:cubicBezTo>
                    <a:pt x="82" y="210"/>
                    <a:pt x="82" y="210"/>
                    <a:pt x="82" y="210"/>
                  </a:cubicBezTo>
                  <a:cubicBezTo>
                    <a:pt x="84" y="210"/>
                    <a:pt x="86" y="210"/>
                    <a:pt x="88" y="210"/>
                  </a:cubicBezTo>
                  <a:cubicBezTo>
                    <a:pt x="89" y="210"/>
                    <a:pt x="90" y="210"/>
                    <a:pt x="90" y="210"/>
                  </a:cubicBezTo>
                  <a:cubicBezTo>
                    <a:pt x="91" y="210"/>
                    <a:pt x="91" y="210"/>
                    <a:pt x="92" y="210"/>
                  </a:cubicBezTo>
                  <a:cubicBezTo>
                    <a:pt x="94" y="210"/>
                    <a:pt x="96" y="210"/>
                    <a:pt x="98" y="210"/>
                  </a:cubicBezTo>
                  <a:cubicBezTo>
                    <a:pt x="98" y="210"/>
                    <a:pt x="98" y="210"/>
                    <a:pt x="98" y="210"/>
                  </a:cubicBezTo>
                  <a:cubicBezTo>
                    <a:pt x="98" y="210"/>
                    <a:pt x="100" y="210"/>
                    <a:pt x="102" y="210"/>
                  </a:cubicBezTo>
                  <a:cubicBezTo>
                    <a:pt x="118" y="210"/>
                    <a:pt x="130" y="210"/>
                    <a:pt x="151" y="207"/>
                  </a:cubicBezTo>
                  <a:cubicBezTo>
                    <a:pt x="176" y="203"/>
                    <a:pt x="179" y="189"/>
                    <a:pt x="180" y="179"/>
                  </a:cubicBezTo>
                  <a:cubicBezTo>
                    <a:pt x="181" y="169"/>
                    <a:pt x="174" y="154"/>
                    <a:pt x="170" y="166"/>
                  </a:cubicBezTo>
                  <a:cubicBezTo>
                    <a:pt x="166" y="178"/>
                    <a:pt x="156" y="174"/>
                    <a:pt x="153" y="166"/>
                  </a:cubicBezTo>
                  <a:cubicBezTo>
                    <a:pt x="151" y="161"/>
                    <a:pt x="155" y="148"/>
                    <a:pt x="159" y="139"/>
                  </a:cubicBezTo>
                  <a:cubicBezTo>
                    <a:pt x="161" y="136"/>
                    <a:pt x="162" y="133"/>
                    <a:pt x="164" y="130"/>
                  </a:cubicBezTo>
                  <a:cubicBezTo>
                    <a:pt x="164" y="130"/>
                    <a:pt x="164" y="129"/>
                    <a:pt x="164" y="129"/>
                  </a:cubicBezTo>
                  <a:cubicBezTo>
                    <a:pt x="164" y="129"/>
                    <a:pt x="164" y="129"/>
                    <a:pt x="164" y="129"/>
                  </a:cubicBezTo>
                  <a:cubicBezTo>
                    <a:pt x="167" y="120"/>
                    <a:pt x="169" y="110"/>
                    <a:pt x="169" y="99"/>
                  </a:cubicBezTo>
                  <a:cubicBezTo>
                    <a:pt x="169" y="68"/>
                    <a:pt x="152" y="41"/>
                    <a:pt x="129" y="32"/>
                  </a:cubicBezTo>
                  <a:cubicBezTo>
                    <a:pt x="117" y="13"/>
                    <a:pt x="97" y="0"/>
                    <a:pt x="76" y="0"/>
                  </a:cubicBezTo>
                  <a:cubicBezTo>
                    <a:pt x="38" y="0"/>
                    <a:pt x="7" y="38"/>
                    <a:pt x="7" y="86"/>
                  </a:cubicBezTo>
                  <a:cubicBezTo>
                    <a:pt x="7" y="102"/>
                    <a:pt x="10" y="117"/>
                    <a:pt x="16" y="129"/>
                  </a:cubicBezTo>
                  <a:cubicBezTo>
                    <a:pt x="16" y="129"/>
                    <a:pt x="16" y="129"/>
                    <a:pt x="16" y="129"/>
                  </a:cubicBezTo>
                  <a:cubicBezTo>
                    <a:pt x="16" y="129"/>
                    <a:pt x="31" y="158"/>
                    <a:pt x="28" y="166"/>
                  </a:cubicBezTo>
                  <a:cubicBezTo>
                    <a:pt x="24" y="174"/>
                    <a:pt x="15" y="178"/>
                    <a:pt x="10" y="166"/>
                  </a:cubicBezTo>
                  <a:cubicBezTo>
                    <a:pt x="6" y="154"/>
                    <a:pt x="0" y="169"/>
                    <a:pt x="1" y="179"/>
                  </a:cubicBezTo>
                  <a:cubicBezTo>
                    <a:pt x="2" y="189"/>
                    <a:pt x="4" y="203"/>
                    <a:pt x="29"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5819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07762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8995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57708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613001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0010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78612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08110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1519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03389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531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7294" b="10077"/>
          <a:stretch/>
        </p:blipFill>
        <p:spPr>
          <a:xfrm>
            <a:off x="2496" y="0"/>
            <a:ext cx="12700653" cy="6994525"/>
          </a:xfrm>
          <a:prstGeom prst="rect">
            <a:avLst/>
          </a:prstGeom>
        </p:spPr>
      </p:pic>
      <p:sp>
        <p:nvSpPr>
          <p:cNvPr id="2" name="Rectangle 1"/>
          <p:cNvSpPr/>
          <p:nvPr userDrawn="1"/>
        </p:nvSpPr>
        <p:spPr bwMode="auto">
          <a:xfrm>
            <a:off x="0" y="0"/>
            <a:ext cx="12703149" cy="6994525"/>
          </a:xfrm>
          <a:prstGeom prst="rect">
            <a:avLst/>
          </a:prstGeom>
          <a:gradFill>
            <a:gsLst>
              <a:gs pos="0">
                <a:schemeClr val="tx1">
                  <a:alpha val="0"/>
                </a:schemeClr>
              </a:gs>
              <a:gs pos="84000">
                <a:schemeClr val="tx1">
                  <a:alpha val="10000"/>
                </a:schemeClr>
              </a:gs>
            </a:gsLst>
            <a:lin ang="54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3"/>
          <a:stretch>
            <a:fillRect/>
          </a:stretch>
        </p:blipFill>
        <p:spPr>
          <a:xfrm>
            <a:off x="457201" y="5585790"/>
            <a:ext cx="1280526" cy="889255"/>
          </a:xfrm>
          <a:prstGeom prst="rect">
            <a:avLst/>
          </a:prstGeom>
        </p:spPr>
      </p:pic>
      <p:pic>
        <p:nvPicPr>
          <p:cNvPr id="8" name="Picture 7"/>
          <p:cNvPicPr>
            <a:picLocks noChangeAspect="1"/>
          </p:cNvPicPr>
          <p:nvPr userDrawn="1"/>
        </p:nvPicPr>
        <p:blipFill rotWithShape="1">
          <a:blip r:embed="rId4"/>
          <a:srcRect l="10604" t="24916" r="10675" b="24501"/>
          <a:stretch/>
        </p:blipFill>
        <p:spPr>
          <a:xfrm>
            <a:off x="459483" y="466434"/>
            <a:ext cx="1315329" cy="310896"/>
          </a:xfrm>
          <a:prstGeom prst="rect">
            <a:avLst/>
          </a:prstGeom>
        </p:spPr>
      </p:pic>
      <p:sp>
        <p:nvSpPr>
          <p:cNvPr id="11" name="Text Placeholder 10"/>
          <p:cNvSpPr>
            <a:spLocks noGrp="1"/>
          </p:cNvSpPr>
          <p:nvPr>
            <p:ph type="body" sz="quarter" idx="10" hasCustomPrompt="1"/>
          </p:nvPr>
        </p:nvSpPr>
        <p:spPr>
          <a:xfrm>
            <a:off x="5761038" y="1211263"/>
            <a:ext cx="6400800" cy="1828800"/>
          </a:xfrm>
          <a:solidFill>
            <a:schemeClr val="accent1">
              <a:alpha val="80000"/>
            </a:schemeClr>
          </a:solidFill>
        </p:spPr>
        <p:txBody>
          <a:bodyPr>
            <a:noAutofit/>
          </a:bodyPr>
          <a:lstStyle>
            <a:lvl1pPr marL="0" indent="0">
              <a:buNone/>
              <a:defRPr sz="6000" baseline="0">
                <a:gradFill>
                  <a:gsLst>
                    <a:gs pos="12538">
                      <a:schemeClr val="bg1"/>
                    </a:gs>
                    <a:gs pos="30000">
                      <a:schemeClr val="bg1"/>
                    </a:gs>
                  </a:gsLst>
                  <a:lin ang="5400000" scaled="0"/>
                </a:gradFill>
              </a:defRPr>
            </a:lvl1pPr>
            <a:lvl2pPr marL="342900" indent="0">
              <a:buNone/>
              <a:defRPr/>
            </a:lvl2pPr>
          </a:lstStyle>
          <a:p>
            <a:pPr lvl="0"/>
            <a:r>
              <a:rPr lang="en-US"/>
              <a:t>Presentation title</a:t>
            </a:r>
          </a:p>
        </p:txBody>
      </p:sp>
      <p:sp>
        <p:nvSpPr>
          <p:cNvPr id="12" name="Text Placeholder 10"/>
          <p:cNvSpPr>
            <a:spLocks noGrp="1"/>
          </p:cNvSpPr>
          <p:nvPr>
            <p:ph type="body" sz="quarter" idx="11" hasCustomPrompt="1"/>
          </p:nvPr>
        </p:nvSpPr>
        <p:spPr>
          <a:xfrm>
            <a:off x="5761038" y="3049913"/>
            <a:ext cx="6400800" cy="1828800"/>
          </a:xfrm>
          <a:solidFill>
            <a:schemeClr val="accent1">
              <a:alpha val="80000"/>
            </a:schemeClr>
          </a:solidFill>
        </p:spPr>
        <p:txBody>
          <a:bodyPr>
            <a:noAutofit/>
          </a:bodyPr>
          <a:lstStyle>
            <a:lvl1pPr marL="0" indent="0">
              <a:buNone/>
              <a:defRPr>
                <a:gradFill>
                  <a:gsLst>
                    <a:gs pos="12538">
                      <a:schemeClr val="bg1"/>
                    </a:gs>
                    <a:gs pos="30000">
                      <a:schemeClr val="bg1"/>
                    </a:gs>
                  </a:gsLst>
                  <a:lin ang="5400000" scaled="0"/>
                </a:gradFill>
              </a:defRPr>
            </a:lvl1pPr>
            <a:lvl2pPr marL="342900" indent="0">
              <a:buNone/>
              <a:defRPr/>
            </a:lvl2pPr>
          </a:lstStyle>
          <a:p>
            <a:pPr lvl="0"/>
            <a:r>
              <a:rPr lang="en-US"/>
              <a:t>Speaker name</a:t>
            </a:r>
          </a:p>
        </p:txBody>
      </p:sp>
    </p:spTree>
    <p:extLst>
      <p:ext uri="{BB962C8B-B14F-4D97-AF65-F5344CB8AC3E}">
        <p14:creationId xmlns:p14="http://schemas.microsoft.com/office/powerpoint/2010/main" val="3019769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Tree>
    <p:extLst>
      <p:ext uri="{BB962C8B-B14F-4D97-AF65-F5344CB8AC3E}">
        <p14:creationId xmlns:p14="http://schemas.microsoft.com/office/powerpoint/2010/main" val="92910452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897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29389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5" y="233152"/>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29665" y="1476621"/>
            <a:ext cx="11375536" cy="2106474"/>
          </a:xfrm>
          <a:prstGeom prst="rect">
            <a:avLst/>
          </a:prstGeom>
        </p:spPr>
        <p:txBody>
          <a:bodyPr/>
          <a:lstStyle>
            <a:lvl1pPr marL="289622" indent="-289622">
              <a:buFont typeface="Wingdings" pitchFamily="2" charset="2"/>
              <a:buChar char=""/>
              <a:defRPr sz="4096"/>
            </a:lvl1pPr>
            <a:lvl2pPr marL="527472" indent="-237848">
              <a:buFont typeface="Wingdings" pitchFamily="2" charset="2"/>
              <a:buChar char=""/>
              <a:defRPr>
                <a:latin typeface="+mn-lt"/>
              </a:defRPr>
            </a:lvl2pPr>
            <a:lvl3pPr marL="755610" indent="-228139">
              <a:buFont typeface="Wingdings" pitchFamily="2" charset="2"/>
              <a:buChar char=""/>
              <a:tabLst/>
              <a:defRPr>
                <a:latin typeface="+mn-lt"/>
              </a:defRPr>
            </a:lvl3pPr>
            <a:lvl4pPr marL="931972" indent="-176363">
              <a:buFont typeface="Wingdings" pitchFamily="2" charset="2"/>
              <a:buChar char=""/>
              <a:defRPr>
                <a:latin typeface="+mn-lt"/>
              </a:defRPr>
            </a:lvl4pPr>
            <a:lvl5pPr marL="1108336" indent="-17636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4337" tIns="62168" rIns="124337" bIns="62168" anchor="ctr"/>
          <a:lstStyle>
            <a:lvl1pPr algn="l">
              <a:defRPr sz="1598">
                <a:gradFill>
                  <a:gsLst>
                    <a:gs pos="100000">
                      <a:schemeClr val="bg2"/>
                    </a:gs>
                    <a:gs pos="0">
                      <a:schemeClr val="bg2"/>
                    </a:gs>
                  </a:gsLst>
                  <a:lin ang="5400000" scaled="0"/>
                </a:gradFill>
              </a:defRPr>
            </a:lvl1pPr>
          </a:lstStyle>
          <a:p>
            <a:pPr defTabSz="931934"/>
            <a:fld id="{727B4C2D-45E2-4621-8491-2995EB46A674}" type="slidenum">
              <a:rPr lang="en-US" smtClean="0">
                <a:gradFill>
                  <a:gsLst>
                    <a:gs pos="100000">
                      <a:srgbClr val="797A7D"/>
                    </a:gs>
                    <a:gs pos="0">
                      <a:srgbClr val="797A7D"/>
                    </a:gs>
                  </a:gsLst>
                  <a:lin ang="5400000" scaled="0"/>
                </a:gradFill>
              </a:rPr>
              <a:pPr defTabSz="931934"/>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4098719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FY16 LSP Guide Cover -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450EACB-5D60-44CD-ADA9-2D0CFF8CA07E}"/>
              </a:ext>
            </a:extLst>
          </p:cNvPr>
          <p:cNvSpPr>
            <a:spLocks noGrp="1"/>
          </p:cNvSpPr>
          <p:nvPr>
            <p:ph type="title" hasCustomPrompt="1"/>
          </p:nvPr>
        </p:nvSpPr>
        <p:spPr>
          <a:xfrm>
            <a:off x="644625" y="3035178"/>
            <a:ext cx="5083629" cy="498598"/>
          </a:xfrm>
          <a:noFill/>
        </p:spPr>
        <p:txBody>
          <a:bodyPr wrap="square" lIns="0" tIns="0" rIns="0" bIns="0" anchor="b" anchorCtr="0">
            <a:spAutoFit/>
          </a:bodyPr>
          <a:lstStyle>
            <a:lvl1pPr>
              <a:defRPr sz="3600" spc="-50" baseline="0">
                <a:gradFill>
                  <a:gsLst>
                    <a:gs pos="100000">
                      <a:schemeClr val="accent3"/>
                    </a:gs>
                    <a:gs pos="14000">
                      <a:schemeClr val="accent3"/>
                    </a:gs>
                  </a:gsLst>
                  <a:lin ang="5400000" scaled="0"/>
                </a:gradFill>
                <a:latin typeface="+mj-lt"/>
                <a:cs typeface="Segoe UI" panose="020B0502040204020203" pitchFamily="34" charset="0"/>
              </a:defRPr>
            </a:lvl1pPr>
          </a:lstStyle>
          <a:p>
            <a:r>
              <a:rPr lang="en-US"/>
              <a:t>Presentation title </a:t>
            </a:r>
          </a:p>
        </p:txBody>
      </p:sp>
      <p:sp>
        <p:nvSpPr>
          <p:cNvPr id="16" name="Text Placeholder 4">
            <a:extLst>
              <a:ext uri="{FF2B5EF4-FFF2-40B4-BE49-F238E27FC236}">
                <a16:creationId xmlns:a16="http://schemas.microsoft.com/office/drawing/2014/main" id="{EA2F84F3-C3CF-4EB5-9E7F-D721FEFD2A92}"/>
              </a:ext>
            </a:extLst>
          </p:cNvPr>
          <p:cNvSpPr>
            <a:spLocks noGrp="1"/>
          </p:cNvSpPr>
          <p:nvPr>
            <p:ph type="body" sz="quarter" idx="12" hasCustomPrompt="1"/>
          </p:nvPr>
        </p:nvSpPr>
        <p:spPr>
          <a:xfrm>
            <a:off x="644624" y="3962401"/>
            <a:ext cx="5084064" cy="276974"/>
          </a:xfrm>
          <a:noFill/>
        </p:spPr>
        <p:txBody>
          <a:bodyPr wrap="square" lIns="0" tIns="0" rIns="0" bIns="0">
            <a:spAutoFit/>
          </a:bodyPr>
          <a:lstStyle>
            <a:lvl1pPr marL="0" indent="0">
              <a:spcBef>
                <a:spcPts val="0"/>
              </a:spcBef>
              <a:buNone/>
              <a:defRPr sz="2000" spc="0" baseline="0">
                <a:gradFill>
                  <a:gsLst>
                    <a:gs pos="100000">
                      <a:schemeClr val="tx1"/>
                    </a:gs>
                    <a:gs pos="1400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11" name="Group 10">
            <a:extLst>
              <a:ext uri="{FF2B5EF4-FFF2-40B4-BE49-F238E27FC236}">
                <a16:creationId xmlns:a16="http://schemas.microsoft.com/office/drawing/2014/main" id="{7024AF99-E094-49C2-A25C-4174AEBF581F}"/>
              </a:ext>
            </a:extLst>
          </p:cNvPr>
          <p:cNvGrpSpPr>
            <a:grpSpLocks noChangeAspect="1"/>
          </p:cNvGrpSpPr>
          <p:nvPr userDrawn="1"/>
        </p:nvGrpSpPr>
        <p:grpSpPr bwMode="black">
          <a:xfrm>
            <a:off x="674551" y="457063"/>
            <a:ext cx="1158200" cy="248616"/>
            <a:chOff x="457200" y="1643393"/>
            <a:chExt cx="4492753" cy="964540"/>
          </a:xfrm>
        </p:grpSpPr>
        <p:pic>
          <p:nvPicPr>
            <p:cNvPr id="12" name="Picture 11">
              <a:extLst>
                <a:ext uri="{FF2B5EF4-FFF2-40B4-BE49-F238E27FC236}">
                  <a16:creationId xmlns:a16="http://schemas.microsoft.com/office/drawing/2014/main" id="{11C0408F-6C65-4FF8-9916-494593B32C6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4" name="Freeform 12">
              <a:extLst>
                <a:ext uri="{FF2B5EF4-FFF2-40B4-BE49-F238E27FC236}">
                  <a16:creationId xmlns:a16="http://schemas.microsoft.com/office/drawing/2014/main" id="{48E96F44-E3CD-4DE8-B3EA-D5E99C7510A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73"/>
            </a:p>
          </p:txBody>
        </p:sp>
      </p:grpSp>
      <p:sp>
        <p:nvSpPr>
          <p:cNvPr id="6" name="Text Placeholder 5">
            <a:extLst>
              <a:ext uri="{FF2B5EF4-FFF2-40B4-BE49-F238E27FC236}">
                <a16:creationId xmlns:a16="http://schemas.microsoft.com/office/drawing/2014/main" id="{9A8CA249-BBE9-4DFC-A602-6D08828B67A8}"/>
              </a:ext>
            </a:extLst>
          </p:cNvPr>
          <p:cNvSpPr>
            <a:spLocks noGrp="1"/>
          </p:cNvSpPr>
          <p:nvPr>
            <p:ph type="body" sz="quarter" idx="13"/>
          </p:nvPr>
        </p:nvSpPr>
        <p:spPr>
          <a:xfrm>
            <a:off x="466726" y="2471744"/>
            <a:ext cx="4201126" cy="517065"/>
          </a:xfr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lvl1pPr>
              <a:defRPr lang="en-US" sz="2400" dirty="0" smtClean="0">
                <a:gradFill>
                  <a:gsLst>
                    <a:gs pos="0">
                      <a:schemeClr val="accent2"/>
                    </a:gs>
                    <a:gs pos="100000">
                      <a:schemeClr val="accent2"/>
                    </a:gs>
                  </a:gsLst>
                  <a:lin ang="5400000" scaled="1"/>
                </a:gradFill>
                <a:latin typeface="Segoe UI Bold" panose="020B0802040204020203" pitchFamily="34" charset="0"/>
                <a:ea typeface="Segoe UI" pitchFamily="34" charset="0"/>
                <a:cs typeface="Segoe UI Bold" panose="020B0802040204020203" pitchFamily="34" charset="0"/>
              </a:defRPr>
            </a:lvl1pPr>
          </a:lstStyle>
          <a:p>
            <a:pPr lvl="0" defTabSz="950998" fontAlgn="base">
              <a:spcBef>
                <a:spcPct val="0"/>
              </a:spcBef>
              <a:spcAft>
                <a:spcPct val="0"/>
              </a:spcAft>
            </a:pPr>
            <a:r>
              <a:rPr lang="en-US"/>
              <a:t>Edit Master text styles</a:t>
            </a:r>
          </a:p>
        </p:txBody>
      </p:sp>
    </p:spTree>
    <p:extLst>
      <p:ext uri="{BB962C8B-B14F-4D97-AF65-F5344CB8AC3E}">
        <p14:creationId xmlns:p14="http://schemas.microsoft.com/office/powerpoint/2010/main" val="393497611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1">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1EF039-F452-4221-B19D-0A06FB7E87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274495" y="1"/>
            <a:ext cx="7161981" cy="6994525"/>
          </a:xfrm>
          <a:prstGeom prst="rect">
            <a:avLst/>
          </a:prstGeom>
        </p:spPr>
      </p:pic>
      <p:sp>
        <p:nvSpPr>
          <p:cNvPr id="5" name="Rectangle 4">
            <a:extLst>
              <a:ext uri="{FF2B5EF4-FFF2-40B4-BE49-F238E27FC236}">
                <a16:creationId xmlns:a16="http://schemas.microsoft.com/office/drawing/2014/main" id="{40ABBB24-4C5E-434C-A79B-71ED85EB9B15}"/>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4E4CDE3E-AEBF-4586-89B9-FA17CC969616}"/>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gradFill>
                  <a:gsLst>
                    <a:gs pos="1250">
                      <a:schemeClr val="accent1"/>
                    </a:gs>
                    <a:gs pos="100000">
                      <a:schemeClr val="accent1"/>
                    </a:gs>
                  </a:gsLst>
                  <a:lin ang="5400000" scaled="0"/>
                </a:gradFill>
                <a:latin typeface="+mj-lt"/>
                <a:cs typeface="Segoe UI Semilight" panose="020B0402040204020203" pitchFamily="34" charset="0"/>
              </a:defRPr>
            </a:lvl1pPr>
          </a:lstStyle>
          <a:p>
            <a:pPr marL="0" lvl="0">
              <a:lnSpc>
                <a:spcPct val="100000"/>
              </a:lnSpc>
            </a:pPr>
            <a:r>
              <a:rPr lang="en-US"/>
              <a:t>Section title</a:t>
            </a:r>
          </a:p>
        </p:txBody>
      </p:sp>
      <p:cxnSp>
        <p:nvCxnSpPr>
          <p:cNvPr id="8" name="Straight Connector 7">
            <a:extLst>
              <a:ext uri="{FF2B5EF4-FFF2-40B4-BE49-F238E27FC236}">
                <a16:creationId xmlns:a16="http://schemas.microsoft.com/office/drawing/2014/main" id="{A0204B92-94A3-42D4-92EA-BA0ED59AED45}"/>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704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593148" y="477267"/>
            <a:ext cx="10460849" cy="433965"/>
          </a:xfrm>
          <a:prstGeom prst="rect">
            <a:avLst/>
          </a:prstGeom>
        </p:spPr>
        <p:txBody>
          <a:bodyPr vert="horz" wrap="square" lIns="0" tIns="64008" rIns="0" bIns="0" rtlCol="0" anchor="t">
            <a:spAutoFit/>
          </a:bodyPr>
          <a:lstStyle>
            <a:lvl1pPr>
              <a:defRPr lang="en-US" sz="24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48071232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78873" y="990048"/>
            <a:ext cx="10508475" cy="1566583"/>
          </a:xfrm>
        </p:spPr>
        <p:txBody>
          <a:bodyPr/>
          <a:lstStyle>
            <a:lvl1pPr>
              <a:defRPr lang="en-US" sz="2400" kern="1200" spc="0" baseline="0" dirty="0" smtClean="0">
                <a:gradFill>
                  <a:gsLst>
                    <a:gs pos="1250">
                      <a:schemeClr val="bg1"/>
                    </a:gs>
                    <a:gs pos="100000">
                      <a:schemeClr val="bg1"/>
                    </a:gs>
                  </a:gsLst>
                  <a:lin ang="5400000" scaled="0"/>
                </a:gradFill>
                <a:latin typeface="+mn-lt"/>
                <a:ea typeface="+mn-ea"/>
                <a:cs typeface="+mn-cs"/>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marL="0" marR="0" lvl="0" indent="0" algn="l" defTabSz="93253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678873" y="351094"/>
            <a:ext cx="10508474" cy="433965"/>
          </a:xfrm>
          <a:prstGeom prst="rect">
            <a:avLst/>
          </a:prstGeom>
        </p:spPr>
        <p:txBody>
          <a:bodyPr vert="horz" wrap="square" lIns="0" tIns="64008" rIns="0" bIns="0" rtlCol="0" anchor="t">
            <a:spAutoFit/>
          </a:bodyPr>
          <a:lstStyle>
            <a:lvl1pPr>
              <a:defRPr lang="en-US" sz="24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13336117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873" y="990047"/>
            <a:ext cx="5193110" cy="1566583"/>
          </a:xfrm>
          <a:prstGeom prst="rect">
            <a:avLst/>
          </a:prstGeom>
        </p:spPr>
        <p:txBody>
          <a:bodyPr vert="horz" wrap="square" lIns="146304" tIns="91440" rIns="146304" bIns="91440" rtlCol="0">
            <a:spAutoFit/>
          </a:bodyPr>
          <a:lstStyle>
            <a:lvl1pPr>
              <a:defRPr lang="en-US" sz="2400" dirty="0">
                <a:latin typeface="+mn-lt"/>
              </a:defRPr>
            </a:lvl1pPr>
            <a:lvl2pPr>
              <a:defRPr lang="en-US" dirty="0"/>
            </a:lvl2pPr>
            <a:lvl3pPr>
              <a:defRPr lang="en-US" dirty="0"/>
            </a:lvl3pPr>
            <a:lvl4pPr>
              <a:defRPr lang="en-US" dirty="0"/>
            </a:lvl4pPr>
            <a:lvl5pPr>
              <a:defRPr lang="en-US" dirty="0"/>
            </a:lvl5pPr>
          </a:lstStyle>
          <a:p>
            <a:pPr lvl="0"/>
            <a:r>
              <a:rPr lang="en-US"/>
              <a:t>Click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hasCustomPrompt="1"/>
          </p:nvPr>
        </p:nvSpPr>
        <p:spPr>
          <a:xfrm>
            <a:off x="6011130" y="990047"/>
            <a:ext cx="5176217" cy="1566583"/>
          </a:xfrm>
          <a:prstGeom prst="rect">
            <a:avLst/>
          </a:prstGeom>
        </p:spPr>
        <p:txBody>
          <a:bodyPr vert="horz" wrap="square" lIns="146304" tIns="91440" rIns="146304" bIns="91440" rtlCol="0">
            <a:spAutoFit/>
          </a:bodyPr>
          <a:lstStyle>
            <a:lvl1pPr>
              <a:defRPr lang="en-US" sz="2400" dirty="0">
                <a:latin typeface="+mn-lt"/>
              </a:defRPr>
            </a:lvl1pPr>
            <a:lvl2pPr>
              <a:defRPr lang="en-US" dirty="0"/>
            </a:lvl2pPr>
            <a:lvl3pPr>
              <a:defRPr lang="en-US" dirty="0"/>
            </a:lvl3pPr>
            <a:lvl4pPr>
              <a:defRPr lang="en-US" dirty="0"/>
            </a:lvl4pPr>
            <a:lvl5pPr>
              <a:defRPr lang="en-US" dirty="0"/>
            </a:lvl5pPr>
          </a:lstStyle>
          <a:p>
            <a:pPr lvl="0"/>
            <a:r>
              <a:rPr lang="en-US"/>
              <a:t>Click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678873" y="351094"/>
            <a:ext cx="10508474" cy="433965"/>
          </a:xfrm>
          <a:prstGeom prst="rect">
            <a:avLst/>
          </a:prstGeom>
        </p:spPr>
        <p:txBody>
          <a:bodyPr vert="horz" wrap="square" lIns="0" tIns="64008" rIns="0" bIns="0" rtlCol="0" anchor="t">
            <a:spAutoFit/>
          </a:bodyPr>
          <a:lstStyle>
            <a:lvl1pPr>
              <a:defRPr lang="en-US" sz="24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96162204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Chart">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78873" y="351094"/>
            <a:ext cx="10508474" cy="433965"/>
          </a:xfrm>
          <a:prstGeom prst="rect">
            <a:avLst/>
          </a:prstGeom>
        </p:spPr>
        <p:txBody>
          <a:bodyPr vert="horz" wrap="square" lIns="0" tIns="64008" rIns="0" bIns="0" rtlCol="0" anchor="t">
            <a:spAutoFit/>
          </a:bodyPr>
          <a:lstStyle>
            <a:lvl1pPr>
              <a:defRPr lang="en-US" sz="2400" dirty="0"/>
            </a:lvl1pPr>
          </a:lstStyle>
          <a:p>
            <a:pPr lvl="0" defTabSz="932713">
              <a:lnSpc>
                <a:spcPct val="100000"/>
              </a:lnSpc>
            </a:pPr>
            <a:r>
              <a:rPr lang="en-US"/>
              <a:t>Click to edit Master title style</a:t>
            </a:r>
          </a:p>
        </p:txBody>
      </p:sp>
      <p:sp>
        <p:nvSpPr>
          <p:cNvPr id="3" name="Chart Placeholder 2"/>
          <p:cNvSpPr>
            <a:spLocks noGrp="1"/>
          </p:cNvSpPr>
          <p:nvPr>
            <p:ph type="chart" sz="quarter" idx="10"/>
          </p:nvPr>
        </p:nvSpPr>
        <p:spPr>
          <a:xfrm>
            <a:off x="678873" y="990047"/>
            <a:ext cx="10509250" cy="461665"/>
          </a:xfrm>
          <a:noFill/>
        </p:spPr>
        <p:txBody>
          <a:bodyPr/>
          <a:lstStyle/>
          <a:p>
            <a:r>
              <a:rPr lang="en-US"/>
              <a:t>Click icon to add chart</a:t>
            </a:r>
          </a:p>
        </p:txBody>
      </p:sp>
    </p:spTree>
    <p:extLst>
      <p:ext uri="{BB962C8B-B14F-4D97-AF65-F5344CB8AC3E}">
        <p14:creationId xmlns:p14="http://schemas.microsoft.com/office/powerpoint/2010/main" val="264269965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Engagement Nav: Title &amp;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78873" y="990048"/>
            <a:ext cx="10508475" cy="1566583"/>
          </a:xfrm>
        </p:spPr>
        <p:txBody>
          <a:bodyPr vert="horz" wrap="square" lIns="146304" tIns="91440" rIns="146304" bIns="91440" rtlCol="0">
            <a:spAutoFit/>
          </a:bodyPr>
          <a:lstStyle>
            <a:lvl1pPr>
              <a:defRPr lang="en-US" sz="2400" dirty="0">
                <a:latin typeface="+mn-lt"/>
              </a:defRPr>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678873" y="351094"/>
            <a:ext cx="10508474" cy="433965"/>
          </a:xfrm>
          <a:prstGeom prst="rect">
            <a:avLst/>
          </a:prstGeom>
        </p:spPr>
        <p:txBody>
          <a:bodyPr vert="horz" wrap="square" lIns="0" tIns="64008" rIns="0" bIns="0" rtlCol="0" anchor="t">
            <a:spAutoFit/>
          </a:bodyPr>
          <a:lstStyle>
            <a:lvl1pPr>
              <a:defRPr lang="en-US" sz="24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2519443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grpSp>
        <p:nvGrpSpPr>
          <p:cNvPr id="3" name="Group 2"/>
          <p:cNvGrpSpPr/>
          <p:nvPr userDrawn="1"/>
        </p:nvGrpSpPr>
        <p:grpSpPr>
          <a:xfrm>
            <a:off x="1434280" y="1318211"/>
            <a:ext cx="9633770" cy="4728196"/>
            <a:chOff x="6313482" y="3666037"/>
            <a:chExt cx="5510882" cy="2704708"/>
          </a:xfrm>
          <a:solidFill>
            <a:schemeClr val="accent1">
              <a:lumMod val="50000"/>
              <a:alpha val="20000"/>
            </a:schemeClr>
          </a:solidFill>
        </p:grpSpPr>
        <p:sp>
          <p:nvSpPr>
            <p:cNvPr id="4" name="Freeform 184"/>
            <p:cNvSpPr>
              <a:spLocks noEditPoints="1"/>
            </p:cNvSpPr>
            <p:nvPr userDrawn="1"/>
          </p:nvSpPr>
          <p:spPr bwMode="auto">
            <a:xfrm>
              <a:off x="6313482" y="3666037"/>
              <a:ext cx="2514460" cy="2704708"/>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4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20 w 954"/>
                <a:gd name="T43" fmla="*/ 0 h 1027"/>
                <a:gd name="T44" fmla="*/ 948 w 954"/>
                <a:gd name="T45" fmla="*/ 13 h 1027"/>
                <a:gd name="T46" fmla="*/ 893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3 w 954"/>
                <a:gd name="T63" fmla="*/ 138 h 1027"/>
                <a:gd name="T64" fmla="*/ 517 w 954"/>
                <a:gd name="T65" fmla="*/ 181 h 1027"/>
                <a:gd name="T66" fmla="*/ 599 w 954"/>
                <a:gd name="T67" fmla="*/ 136 h 1027"/>
                <a:gd name="T68" fmla="*/ 662 w 954"/>
                <a:gd name="T69" fmla="*/ 202 h 1027"/>
                <a:gd name="T70" fmla="*/ 603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9 w 954"/>
                <a:gd name="T91" fmla="*/ 765 h 1027"/>
                <a:gd name="T92" fmla="*/ 618 w 954"/>
                <a:gd name="T93" fmla="*/ 1010 h 1027"/>
                <a:gd name="T94" fmla="*/ 399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8" y="1010"/>
                    <a:pt x="556" y="1009"/>
                  </a:cubicBezTo>
                  <a:cubicBezTo>
                    <a:pt x="528" y="978"/>
                    <a:pt x="528" y="978"/>
                    <a:pt x="528" y="978"/>
                  </a:cubicBezTo>
                  <a:cubicBezTo>
                    <a:pt x="528"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50" y="719"/>
                    <a:pt x="449" y="718"/>
                    <a:pt x="448" y="716"/>
                  </a:cubicBezTo>
                  <a:cubicBezTo>
                    <a:pt x="400" y="627"/>
                    <a:pt x="400" y="627"/>
                    <a:pt x="400" y="627"/>
                  </a:cubicBezTo>
                  <a:cubicBezTo>
                    <a:pt x="398" y="624"/>
                    <a:pt x="398" y="620"/>
                    <a:pt x="400" y="617"/>
                  </a:cubicBezTo>
                  <a:cubicBezTo>
                    <a:pt x="432" y="560"/>
                    <a:pt x="432" y="560"/>
                    <a:pt x="432"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9" y="456"/>
                    <a:pt x="249" y="452"/>
                  </a:cubicBezTo>
                  <a:cubicBezTo>
                    <a:pt x="247" y="410"/>
                    <a:pt x="247" y="410"/>
                    <a:pt x="247" y="410"/>
                  </a:cubicBezTo>
                  <a:cubicBezTo>
                    <a:pt x="231" y="366"/>
                    <a:pt x="231" y="366"/>
                    <a:pt x="231" y="366"/>
                  </a:cubicBezTo>
                  <a:cubicBezTo>
                    <a:pt x="224" y="368"/>
                    <a:pt x="224" y="368"/>
                    <a:pt x="224" y="368"/>
                  </a:cubicBezTo>
                  <a:cubicBezTo>
                    <a:pt x="242" y="424"/>
                    <a:pt x="242" y="424"/>
                    <a:pt x="242" y="424"/>
                  </a:cubicBezTo>
                  <a:cubicBezTo>
                    <a:pt x="242" y="426"/>
                    <a:pt x="243" y="427"/>
                    <a:pt x="243" y="428"/>
                  </a:cubicBezTo>
                  <a:cubicBezTo>
                    <a:pt x="243" y="434"/>
                    <a:pt x="238" y="439"/>
                    <a:pt x="233" y="439"/>
                  </a:cubicBezTo>
                  <a:cubicBezTo>
                    <a:pt x="229" y="439"/>
                    <a:pt x="225" y="437"/>
                    <a:pt x="223" y="433"/>
                  </a:cubicBezTo>
                  <a:cubicBezTo>
                    <a:pt x="204" y="390"/>
                    <a:pt x="204" y="390"/>
                    <a:pt x="204" y="390"/>
                  </a:cubicBezTo>
                  <a:cubicBezTo>
                    <a:pt x="181" y="348"/>
                    <a:pt x="181" y="348"/>
                    <a:pt x="181" y="348"/>
                  </a:cubicBezTo>
                  <a:cubicBezTo>
                    <a:pt x="180" y="347"/>
                    <a:pt x="180" y="346"/>
                    <a:pt x="180" y="345"/>
                  </a:cubicBezTo>
                  <a:cubicBezTo>
                    <a:pt x="172" y="292"/>
                    <a:pt x="172" y="292"/>
                    <a:pt x="172" y="292"/>
                  </a:cubicBezTo>
                  <a:cubicBezTo>
                    <a:pt x="172" y="290"/>
                    <a:pt x="172" y="287"/>
                    <a:pt x="174"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8" y="184"/>
                    <a:pt x="108" y="184"/>
                    <a:pt x="108"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1" y="189"/>
                  </a:cubicBezTo>
                  <a:cubicBezTo>
                    <a:pt x="0" y="184"/>
                    <a:pt x="4"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2" y="145"/>
                    <a:pt x="74" y="143"/>
                  </a:cubicBezTo>
                  <a:cubicBezTo>
                    <a:pt x="94" y="121"/>
                    <a:pt x="94" y="121"/>
                    <a:pt x="94" y="121"/>
                  </a:cubicBezTo>
                  <a:cubicBezTo>
                    <a:pt x="96" y="119"/>
                    <a:pt x="97" y="118"/>
                    <a:pt x="99" y="118"/>
                  </a:cubicBezTo>
                  <a:cubicBezTo>
                    <a:pt x="101" y="117"/>
                    <a:pt x="101" y="117"/>
                    <a:pt x="101" y="117"/>
                  </a:cubicBezTo>
                  <a:cubicBezTo>
                    <a:pt x="101" y="116"/>
                    <a:pt x="100" y="114"/>
                    <a:pt x="100" y="113"/>
                  </a:cubicBezTo>
                  <a:cubicBezTo>
                    <a:pt x="100" y="109"/>
                    <a:pt x="102" y="106"/>
                    <a:pt x="105" y="104"/>
                  </a:cubicBezTo>
                  <a:cubicBezTo>
                    <a:pt x="138" y="85"/>
                    <a:pt x="138" y="85"/>
                    <a:pt x="138" y="85"/>
                  </a:cubicBezTo>
                  <a:cubicBezTo>
                    <a:pt x="138" y="85"/>
                    <a:pt x="139" y="84"/>
                    <a:pt x="140" y="84"/>
                  </a:cubicBezTo>
                  <a:cubicBezTo>
                    <a:pt x="214" y="65"/>
                    <a:pt x="214" y="65"/>
                    <a:pt x="214" y="65"/>
                  </a:cubicBezTo>
                  <a:cubicBezTo>
                    <a:pt x="215" y="65"/>
                    <a:pt x="216" y="64"/>
                    <a:pt x="218" y="65"/>
                  </a:cubicBezTo>
                  <a:cubicBezTo>
                    <a:pt x="310" y="76"/>
                    <a:pt x="310" y="76"/>
                    <a:pt x="310" y="76"/>
                  </a:cubicBezTo>
                  <a:cubicBezTo>
                    <a:pt x="380" y="82"/>
                    <a:pt x="380" y="82"/>
                    <a:pt x="380" y="82"/>
                  </a:cubicBezTo>
                  <a:cubicBezTo>
                    <a:pt x="379" y="80"/>
                    <a:pt x="379" y="80"/>
                    <a:pt x="379" y="80"/>
                  </a:cubicBezTo>
                  <a:cubicBezTo>
                    <a:pt x="377" y="77"/>
                    <a:pt x="377" y="74"/>
                    <a:pt x="378" y="71"/>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40" y="60"/>
                  </a:cubicBezTo>
                  <a:cubicBezTo>
                    <a:pt x="540" y="61"/>
                    <a:pt x="543" y="68"/>
                    <a:pt x="545" y="75"/>
                  </a:cubicBezTo>
                  <a:cubicBezTo>
                    <a:pt x="548" y="74"/>
                    <a:pt x="551" y="73"/>
                    <a:pt x="553" y="71"/>
                  </a:cubicBezTo>
                  <a:cubicBezTo>
                    <a:pt x="580" y="44"/>
                    <a:pt x="580" y="44"/>
                    <a:pt x="580" y="44"/>
                  </a:cubicBezTo>
                  <a:cubicBezTo>
                    <a:pt x="581" y="43"/>
                    <a:pt x="582" y="42"/>
                    <a:pt x="584" y="42"/>
                  </a:cubicBezTo>
                  <a:cubicBezTo>
                    <a:pt x="609" y="31"/>
                    <a:pt x="609" y="31"/>
                    <a:pt x="609" y="31"/>
                  </a:cubicBezTo>
                  <a:cubicBezTo>
                    <a:pt x="604" y="28"/>
                    <a:pt x="604" y="28"/>
                    <a:pt x="604" y="28"/>
                  </a:cubicBezTo>
                  <a:cubicBezTo>
                    <a:pt x="600" y="25"/>
                    <a:pt x="598" y="21"/>
                    <a:pt x="599" y="17"/>
                  </a:cubicBezTo>
                  <a:cubicBezTo>
                    <a:pt x="600" y="13"/>
                    <a:pt x="604" y="10"/>
                    <a:pt x="608" y="9"/>
                  </a:cubicBezTo>
                  <a:cubicBezTo>
                    <a:pt x="662" y="0"/>
                    <a:pt x="662" y="0"/>
                    <a:pt x="662" y="0"/>
                  </a:cubicBezTo>
                  <a:cubicBezTo>
                    <a:pt x="663" y="0"/>
                    <a:pt x="663" y="0"/>
                    <a:pt x="664" y="0"/>
                  </a:cubicBezTo>
                  <a:cubicBezTo>
                    <a:pt x="733" y="0"/>
                    <a:pt x="733" y="0"/>
                    <a:pt x="733" y="0"/>
                  </a:cubicBezTo>
                  <a:cubicBezTo>
                    <a:pt x="737" y="0"/>
                    <a:pt x="741" y="3"/>
                    <a:pt x="742" y="7"/>
                  </a:cubicBezTo>
                  <a:cubicBezTo>
                    <a:pt x="743" y="8"/>
                    <a:pt x="743" y="8"/>
                    <a:pt x="743" y="9"/>
                  </a:cubicBezTo>
                  <a:cubicBezTo>
                    <a:pt x="820" y="0"/>
                    <a:pt x="820" y="0"/>
                    <a:pt x="820" y="0"/>
                  </a:cubicBezTo>
                  <a:cubicBezTo>
                    <a:pt x="820" y="0"/>
                    <a:pt x="820" y="0"/>
                    <a:pt x="821" y="0"/>
                  </a:cubicBezTo>
                  <a:cubicBezTo>
                    <a:pt x="919" y="0"/>
                    <a:pt x="919" y="0"/>
                    <a:pt x="919" y="0"/>
                  </a:cubicBezTo>
                  <a:cubicBezTo>
                    <a:pt x="921"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2" y="47"/>
                    <a:pt x="901" y="61"/>
                    <a:pt x="893" y="74"/>
                  </a:cubicBezTo>
                  <a:cubicBezTo>
                    <a:pt x="893" y="82"/>
                    <a:pt x="893" y="82"/>
                    <a:pt x="893" y="82"/>
                  </a:cubicBezTo>
                  <a:cubicBezTo>
                    <a:pt x="893" y="85"/>
                    <a:pt x="891" y="88"/>
                    <a:pt x="889" y="90"/>
                  </a:cubicBezTo>
                  <a:cubicBezTo>
                    <a:pt x="874" y="102"/>
                    <a:pt x="874" y="102"/>
                    <a:pt x="874" y="102"/>
                  </a:cubicBezTo>
                  <a:cubicBezTo>
                    <a:pt x="873" y="103"/>
                    <a:pt x="872" y="103"/>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9" y="117"/>
                    <a:pt x="717" y="92"/>
                  </a:cubicBezTo>
                  <a:cubicBezTo>
                    <a:pt x="718" y="90"/>
                    <a:pt x="719" y="88"/>
                    <a:pt x="721" y="87"/>
                  </a:cubicBezTo>
                  <a:cubicBezTo>
                    <a:pt x="730" y="80"/>
                    <a:pt x="730" y="80"/>
                    <a:pt x="730" y="80"/>
                  </a:cubicBezTo>
                  <a:cubicBezTo>
                    <a:pt x="714" y="61"/>
                    <a:pt x="714" y="61"/>
                    <a:pt x="714" y="61"/>
                  </a:cubicBezTo>
                  <a:cubicBezTo>
                    <a:pt x="683" y="47"/>
                    <a:pt x="683" y="47"/>
                    <a:pt x="683" y="47"/>
                  </a:cubicBezTo>
                  <a:cubicBezTo>
                    <a:pt x="638" y="57"/>
                    <a:pt x="638" y="57"/>
                    <a:pt x="638" y="57"/>
                  </a:cubicBezTo>
                  <a:cubicBezTo>
                    <a:pt x="640" y="60"/>
                    <a:pt x="640" y="60"/>
                    <a:pt x="640" y="60"/>
                  </a:cubicBezTo>
                  <a:cubicBezTo>
                    <a:pt x="666" y="75"/>
                    <a:pt x="666" y="75"/>
                    <a:pt x="666" y="75"/>
                  </a:cubicBezTo>
                  <a:cubicBezTo>
                    <a:pt x="669" y="76"/>
                    <a:pt x="671" y="79"/>
                    <a:pt x="671" y="83"/>
                  </a:cubicBezTo>
                  <a:cubicBezTo>
                    <a:pt x="674" y="110"/>
                    <a:pt x="674" y="110"/>
                    <a:pt x="674" y="110"/>
                  </a:cubicBezTo>
                  <a:cubicBezTo>
                    <a:pt x="675" y="116"/>
                    <a:pt x="671" y="121"/>
                    <a:pt x="665" y="122"/>
                  </a:cubicBezTo>
                  <a:cubicBezTo>
                    <a:pt x="645" y="124"/>
                    <a:pt x="645" y="124"/>
                    <a:pt x="645" y="124"/>
                  </a:cubicBezTo>
                  <a:cubicBezTo>
                    <a:pt x="642" y="128"/>
                    <a:pt x="642" y="128"/>
                    <a:pt x="642" y="128"/>
                  </a:cubicBezTo>
                  <a:cubicBezTo>
                    <a:pt x="639" y="131"/>
                    <a:pt x="636" y="132"/>
                    <a:pt x="633" y="132"/>
                  </a:cubicBezTo>
                  <a:cubicBezTo>
                    <a:pt x="612" y="129"/>
                    <a:pt x="612" y="129"/>
                    <a:pt x="612" y="129"/>
                  </a:cubicBezTo>
                  <a:cubicBezTo>
                    <a:pt x="611" y="129"/>
                    <a:pt x="610" y="128"/>
                    <a:pt x="609" y="128"/>
                  </a:cubicBezTo>
                  <a:cubicBezTo>
                    <a:pt x="603" y="125"/>
                    <a:pt x="603" y="125"/>
                    <a:pt x="603" y="125"/>
                  </a:cubicBezTo>
                  <a:cubicBezTo>
                    <a:pt x="602" y="124"/>
                    <a:pt x="600" y="123"/>
                    <a:pt x="600"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3" y="138"/>
                    <a:pt x="503" y="138"/>
                    <a:pt x="503" y="138"/>
                  </a:cubicBezTo>
                  <a:cubicBezTo>
                    <a:pt x="479" y="161"/>
                    <a:pt x="479" y="161"/>
                    <a:pt x="479" y="161"/>
                  </a:cubicBezTo>
                  <a:cubicBezTo>
                    <a:pt x="510" y="172"/>
                    <a:pt x="510" y="172"/>
                    <a:pt x="510" y="172"/>
                  </a:cubicBezTo>
                  <a:cubicBezTo>
                    <a:pt x="513" y="173"/>
                    <a:pt x="515" y="175"/>
                    <a:pt x="516" y="178"/>
                  </a:cubicBezTo>
                  <a:cubicBezTo>
                    <a:pt x="517"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3" y="223"/>
                    <a:pt x="603" y="223"/>
                    <a:pt x="603" y="223"/>
                  </a:cubicBezTo>
                  <a:cubicBezTo>
                    <a:pt x="600" y="225"/>
                    <a:pt x="600" y="225"/>
                    <a:pt x="600" y="225"/>
                  </a:cubicBezTo>
                  <a:cubicBezTo>
                    <a:pt x="608" y="235"/>
                    <a:pt x="608" y="235"/>
                    <a:pt x="608" y="235"/>
                  </a:cubicBezTo>
                  <a:cubicBezTo>
                    <a:pt x="611" y="238"/>
                    <a:pt x="611" y="241"/>
                    <a:pt x="611"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5" y="335"/>
                    <a:pt x="493" y="338"/>
                    <a:pt x="491" y="340"/>
                  </a:cubicBezTo>
                  <a:cubicBezTo>
                    <a:pt x="455" y="369"/>
                    <a:pt x="455" y="369"/>
                    <a:pt x="455" y="369"/>
                  </a:cubicBezTo>
                  <a:cubicBezTo>
                    <a:pt x="451" y="402"/>
                    <a:pt x="451" y="402"/>
                    <a:pt x="451" y="402"/>
                  </a:cubicBezTo>
                  <a:cubicBezTo>
                    <a:pt x="450" y="407"/>
                    <a:pt x="447" y="410"/>
                    <a:pt x="442" y="411"/>
                  </a:cubicBezTo>
                  <a:cubicBezTo>
                    <a:pt x="427" y="412"/>
                    <a:pt x="427" y="412"/>
                    <a:pt x="427" y="412"/>
                  </a:cubicBezTo>
                  <a:cubicBezTo>
                    <a:pt x="423" y="413"/>
                    <a:pt x="418" y="410"/>
                    <a:pt x="417" y="406"/>
                  </a:cubicBezTo>
                  <a:cubicBezTo>
                    <a:pt x="403" y="376"/>
                    <a:pt x="403" y="376"/>
                    <a:pt x="403" y="376"/>
                  </a:cubicBezTo>
                  <a:cubicBezTo>
                    <a:pt x="343" y="394"/>
                    <a:pt x="343" y="394"/>
                    <a:pt x="343" y="394"/>
                  </a:cubicBezTo>
                  <a:cubicBezTo>
                    <a:pt x="331" y="437"/>
                    <a:pt x="331" y="437"/>
                    <a:pt x="331" y="437"/>
                  </a:cubicBezTo>
                  <a:cubicBezTo>
                    <a:pt x="340" y="440"/>
                    <a:pt x="348" y="442"/>
                    <a:pt x="352"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8"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6" y="589"/>
                    <a:pt x="634" y="597"/>
                  </a:cubicBezTo>
                  <a:cubicBezTo>
                    <a:pt x="649" y="602"/>
                    <a:pt x="689" y="612"/>
                    <a:pt x="723" y="619"/>
                  </a:cubicBezTo>
                  <a:cubicBezTo>
                    <a:pt x="726" y="620"/>
                    <a:pt x="729" y="622"/>
                    <a:pt x="730" y="625"/>
                  </a:cubicBezTo>
                  <a:cubicBezTo>
                    <a:pt x="745" y="661"/>
                    <a:pt x="745" y="661"/>
                    <a:pt x="745" y="661"/>
                  </a:cubicBezTo>
                  <a:cubicBezTo>
                    <a:pt x="746" y="663"/>
                    <a:pt x="746" y="666"/>
                    <a:pt x="745" y="668"/>
                  </a:cubicBezTo>
                  <a:cubicBezTo>
                    <a:pt x="709" y="765"/>
                    <a:pt x="709" y="765"/>
                    <a:pt x="709" y="765"/>
                  </a:cubicBezTo>
                  <a:cubicBezTo>
                    <a:pt x="708" y="766"/>
                    <a:pt x="708"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close/>
                  <a:moveTo>
                    <a:pt x="389" y="495"/>
                  </a:moveTo>
                  <a:cubicBezTo>
                    <a:pt x="399" y="515"/>
                    <a:pt x="399" y="515"/>
                    <a:pt x="399" y="515"/>
                  </a:cubicBezTo>
                  <a:cubicBezTo>
                    <a:pt x="399" y="498"/>
                    <a:pt x="399" y="498"/>
                    <a:pt x="399" y="498"/>
                  </a:cubicBezTo>
                  <a:lnTo>
                    <a:pt x="389"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186"/>
            <p:cNvSpPr>
              <a:spLocks/>
            </p:cNvSpPr>
            <p:nvPr userDrawn="1"/>
          </p:nvSpPr>
          <p:spPr bwMode="auto">
            <a:xfrm>
              <a:off x="8593301" y="3764331"/>
              <a:ext cx="3037644" cy="2181522"/>
            </a:xfrm>
            <a:custGeom>
              <a:avLst/>
              <a:gdLst>
                <a:gd name="T0" fmla="*/ 235 w 1153"/>
                <a:gd name="T1" fmla="*/ 776 h 829"/>
                <a:gd name="T2" fmla="*/ 208 w 1153"/>
                <a:gd name="T3" fmla="*/ 607 h 829"/>
                <a:gd name="T4" fmla="*/ 185 w 1153"/>
                <a:gd name="T5" fmla="*/ 535 h 829"/>
                <a:gd name="T6" fmla="*/ 111 w 1153"/>
                <a:gd name="T7" fmla="*/ 535 h 829"/>
                <a:gd name="T8" fmla="*/ 3 w 1153"/>
                <a:gd name="T9" fmla="*/ 457 h 829"/>
                <a:gd name="T10" fmla="*/ 3 w 1153"/>
                <a:gd name="T11" fmla="*/ 389 h 829"/>
                <a:gd name="T12" fmla="*/ 146 w 1153"/>
                <a:gd name="T13" fmla="*/ 281 h 829"/>
                <a:gd name="T14" fmla="*/ 212 w 1153"/>
                <a:gd name="T15" fmla="*/ 306 h 829"/>
                <a:gd name="T16" fmla="*/ 302 w 1153"/>
                <a:gd name="T17" fmla="*/ 311 h 829"/>
                <a:gd name="T18" fmla="*/ 340 w 1153"/>
                <a:gd name="T19" fmla="*/ 299 h 829"/>
                <a:gd name="T20" fmla="*/ 297 w 1153"/>
                <a:gd name="T21" fmla="*/ 283 h 829"/>
                <a:gd name="T22" fmla="*/ 264 w 1153"/>
                <a:gd name="T23" fmla="*/ 280 h 829"/>
                <a:gd name="T24" fmla="*/ 219 w 1153"/>
                <a:gd name="T25" fmla="*/ 226 h 829"/>
                <a:gd name="T26" fmla="*/ 228 w 1153"/>
                <a:gd name="T27" fmla="*/ 290 h 829"/>
                <a:gd name="T28" fmla="*/ 150 w 1153"/>
                <a:gd name="T29" fmla="*/ 247 h 829"/>
                <a:gd name="T30" fmla="*/ 78 w 1153"/>
                <a:gd name="T31" fmla="*/ 290 h 829"/>
                <a:gd name="T32" fmla="*/ 83 w 1153"/>
                <a:gd name="T33" fmla="*/ 224 h 829"/>
                <a:gd name="T34" fmla="*/ 103 w 1153"/>
                <a:gd name="T35" fmla="*/ 203 h 829"/>
                <a:gd name="T36" fmla="*/ 111 w 1153"/>
                <a:gd name="T37" fmla="*/ 161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8 h 829"/>
                <a:gd name="T50" fmla="*/ 279 w 1153"/>
                <a:gd name="T51" fmla="*/ 29 h 829"/>
                <a:gd name="T52" fmla="*/ 356 w 1153"/>
                <a:gd name="T53" fmla="*/ 54 h 829"/>
                <a:gd name="T54" fmla="*/ 359 w 1153"/>
                <a:gd name="T55" fmla="*/ 60 h 829"/>
                <a:gd name="T56" fmla="*/ 449 w 1153"/>
                <a:gd name="T57" fmla="*/ 42 h 829"/>
                <a:gd name="T58" fmla="*/ 508 w 1153"/>
                <a:gd name="T59" fmla="*/ 13 h 829"/>
                <a:gd name="T60" fmla="*/ 681 w 1153"/>
                <a:gd name="T61" fmla="*/ 0 h 829"/>
                <a:gd name="T62" fmla="*/ 854 w 1153"/>
                <a:gd name="T63" fmla="*/ 23 h 829"/>
                <a:gd name="T64" fmla="*/ 1152 w 1153"/>
                <a:gd name="T65" fmla="*/ 75 h 829"/>
                <a:gd name="T66" fmla="*/ 1115 w 1153"/>
                <a:gd name="T67" fmla="*/ 101 h 829"/>
                <a:gd name="T68" fmla="*/ 1091 w 1153"/>
                <a:gd name="T69" fmla="*/ 160 h 829"/>
                <a:gd name="T70" fmla="*/ 1034 w 1153"/>
                <a:gd name="T71" fmla="*/ 138 h 829"/>
                <a:gd name="T72" fmla="*/ 1001 w 1153"/>
                <a:gd name="T73" fmla="*/ 127 h 829"/>
                <a:gd name="T74" fmla="*/ 979 w 1153"/>
                <a:gd name="T75" fmla="*/ 155 h 829"/>
                <a:gd name="T76" fmla="*/ 996 w 1153"/>
                <a:gd name="T77" fmla="*/ 213 h 829"/>
                <a:gd name="T78" fmla="*/ 996 w 1153"/>
                <a:gd name="T79" fmla="*/ 273 h 829"/>
                <a:gd name="T80" fmla="*/ 969 w 1153"/>
                <a:gd name="T81" fmla="*/ 306 h 829"/>
                <a:gd name="T82" fmla="*/ 913 w 1153"/>
                <a:gd name="T83" fmla="*/ 268 h 829"/>
                <a:gd name="T84" fmla="*/ 936 w 1153"/>
                <a:gd name="T85" fmla="*/ 287 h 829"/>
                <a:gd name="T86" fmla="*/ 951 w 1153"/>
                <a:gd name="T87" fmla="*/ 377 h 829"/>
                <a:gd name="T88" fmla="*/ 865 w 1153"/>
                <a:gd name="T89" fmla="*/ 415 h 829"/>
                <a:gd name="T90" fmla="*/ 891 w 1153"/>
                <a:gd name="T91" fmla="*/ 468 h 829"/>
                <a:gd name="T92" fmla="*/ 848 w 1153"/>
                <a:gd name="T93" fmla="*/ 506 h 829"/>
                <a:gd name="T94" fmla="*/ 850 w 1153"/>
                <a:gd name="T95" fmla="*/ 551 h 829"/>
                <a:gd name="T96" fmla="*/ 805 w 1153"/>
                <a:gd name="T97" fmla="*/ 485 h 829"/>
                <a:gd name="T98" fmla="*/ 768 w 1153"/>
                <a:gd name="T99" fmla="*/ 423 h 829"/>
                <a:gd name="T100" fmla="*/ 709 w 1153"/>
                <a:gd name="T101" fmla="*/ 440 h 829"/>
                <a:gd name="T102" fmla="*/ 700 w 1153"/>
                <a:gd name="T103" fmla="*/ 461 h 829"/>
                <a:gd name="T104" fmla="*/ 653 w 1153"/>
                <a:gd name="T105" fmla="*/ 499 h 829"/>
                <a:gd name="T106" fmla="*/ 603 w 1153"/>
                <a:gd name="T107" fmla="*/ 408 h 829"/>
                <a:gd name="T108" fmla="*/ 469 w 1153"/>
                <a:gd name="T109" fmla="*/ 345 h 829"/>
                <a:gd name="T110" fmla="*/ 513 w 1153"/>
                <a:gd name="T111" fmla="*/ 372 h 829"/>
                <a:gd name="T112" fmla="*/ 510 w 1153"/>
                <a:gd name="T113" fmla="*/ 441 h 829"/>
                <a:gd name="T114" fmla="*/ 379 w 1153"/>
                <a:gd name="T115" fmla="*/ 362 h 829"/>
                <a:gd name="T116" fmla="*/ 497 w 1153"/>
                <a:gd name="T117" fmla="*/ 459 h 829"/>
                <a:gd name="T118" fmla="*/ 480 w 1153"/>
                <a:gd name="T119" fmla="*/ 539 h 829"/>
                <a:gd name="T120" fmla="*/ 420 w 1153"/>
                <a:gd name="T121" fmla="*/ 630 h 829"/>
                <a:gd name="T122" fmla="*/ 394 w 1153"/>
                <a:gd name="T123" fmla="*/ 72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829">
                  <a:moveTo>
                    <a:pt x="306" y="829"/>
                  </a:moveTo>
                  <a:cubicBezTo>
                    <a:pt x="266" y="829"/>
                    <a:pt x="266" y="829"/>
                    <a:pt x="266" y="829"/>
                  </a:cubicBezTo>
                  <a:cubicBezTo>
                    <a:pt x="262" y="829"/>
                    <a:pt x="259" y="826"/>
                    <a:pt x="257" y="823"/>
                  </a:cubicBezTo>
                  <a:cubicBezTo>
                    <a:pt x="235" y="776"/>
                    <a:pt x="235" y="776"/>
                    <a:pt x="235" y="776"/>
                  </a:cubicBezTo>
                  <a:cubicBezTo>
                    <a:pt x="235" y="776"/>
                    <a:pt x="235" y="775"/>
                    <a:pt x="235" y="775"/>
                  </a:cubicBezTo>
                  <a:cubicBezTo>
                    <a:pt x="204" y="698"/>
                    <a:pt x="205" y="694"/>
                    <a:pt x="207" y="690"/>
                  </a:cubicBezTo>
                  <a:cubicBezTo>
                    <a:pt x="208" y="687"/>
                    <a:pt x="217" y="660"/>
                    <a:pt x="220" y="651"/>
                  </a:cubicBezTo>
                  <a:cubicBezTo>
                    <a:pt x="208" y="607"/>
                    <a:pt x="208" y="607"/>
                    <a:pt x="208" y="607"/>
                  </a:cubicBezTo>
                  <a:cubicBezTo>
                    <a:pt x="191" y="577"/>
                    <a:pt x="191" y="577"/>
                    <a:pt x="191" y="577"/>
                  </a:cubicBezTo>
                  <a:cubicBezTo>
                    <a:pt x="190" y="575"/>
                    <a:pt x="190" y="574"/>
                    <a:pt x="190" y="572"/>
                  </a:cubicBezTo>
                  <a:cubicBezTo>
                    <a:pt x="190" y="543"/>
                    <a:pt x="190" y="543"/>
                    <a:pt x="190" y="543"/>
                  </a:cubicBezTo>
                  <a:cubicBezTo>
                    <a:pt x="185" y="535"/>
                    <a:pt x="185" y="535"/>
                    <a:pt x="185" y="535"/>
                  </a:cubicBezTo>
                  <a:cubicBezTo>
                    <a:pt x="171" y="535"/>
                    <a:pt x="171" y="535"/>
                    <a:pt x="171" y="535"/>
                  </a:cubicBezTo>
                  <a:cubicBezTo>
                    <a:pt x="168" y="535"/>
                    <a:pt x="166" y="534"/>
                    <a:pt x="164" y="532"/>
                  </a:cubicBezTo>
                  <a:cubicBezTo>
                    <a:pt x="152" y="521"/>
                    <a:pt x="152" y="521"/>
                    <a:pt x="152" y="521"/>
                  </a:cubicBezTo>
                  <a:cubicBezTo>
                    <a:pt x="111" y="535"/>
                    <a:pt x="111" y="535"/>
                    <a:pt x="111" y="535"/>
                  </a:cubicBezTo>
                  <a:cubicBezTo>
                    <a:pt x="110" y="535"/>
                    <a:pt x="109" y="535"/>
                    <a:pt x="108" y="535"/>
                  </a:cubicBezTo>
                  <a:cubicBezTo>
                    <a:pt x="71" y="535"/>
                    <a:pt x="71" y="535"/>
                    <a:pt x="71" y="535"/>
                  </a:cubicBezTo>
                  <a:cubicBezTo>
                    <a:pt x="68" y="535"/>
                    <a:pt x="65" y="534"/>
                    <a:pt x="63" y="531"/>
                  </a:cubicBezTo>
                  <a:cubicBezTo>
                    <a:pt x="3" y="457"/>
                    <a:pt x="3" y="457"/>
                    <a:pt x="3" y="457"/>
                  </a:cubicBezTo>
                  <a:cubicBezTo>
                    <a:pt x="0" y="454"/>
                    <a:pt x="0" y="449"/>
                    <a:pt x="2" y="446"/>
                  </a:cubicBezTo>
                  <a:cubicBezTo>
                    <a:pt x="11" y="424"/>
                    <a:pt x="11" y="424"/>
                    <a:pt x="11" y="424"/>
                  </a:cubicBezTo>
                  <a:cubicBezTo>
                    <a:pt x="1" y="400"/>
                    <a:pt x="1" y="400"/>
                    <a:pt x="1" y="400"/>
                  </a:cubicBezTo>
                  <a:cubicBezTo>
                    <a:pt x="0" y="396"/>
                    <a:pt x="1" y="392"/>
                    <a:pt x="3" y="389"/>
                  </a:cubicBezTo>
                  <a:cubicBezTo>
                    <a:pt x="92" y="296"/>
                    <a:pt x="92" y="296"/>
                    <a:pt x="92" y="296"/>
                  </a:cubicBezTo>
                  <a:cubicBezTo>
                    <a:pt x="93" y="294"/>
                    <a:pt x="96" y="293"/>
                    <a:pt x="99" y="293"/>
                  </a:cubicBezTo>
                  <a:cubicBezTo>
                    <a:pt x="120" y="293"/>
                    <a:pt x="120" y="293"/>
                    <a:pt x="120" y="293"/>
                  </a:cubicBezTo>
                  <a:cubicBezTo>
                    <a:pt x="146" y="281"/>
                    <a:pt x="146" y="281"/>
                    <a:pt x="146" y="281"/>
                  </a:cubicBezTo>
                  <a:cubicBezTo>
                    <a:pt x="147" y="280"/>
                    <a:pt x="149" y="280"/>
                    <a:pt x="151" y="280"/>
                  </a:cubicBezTo>
                  <a:cubicBezTo>
                    <a:pt x="195" y="281"/>
                    <a:pt x="195" y="281"/>
                    <a:pt x="195" y="281"/>
                  </a:cubicBezTo>
                  <a:cubicBezTo>
                    <a:pt x="199" y="282"/>
                    <a:pt x="202" y="284"/>
                    <a:pt x="204" y="288"/>
                  </a:cubicBezTo>
                  <a:cubicBezTo>
                    <a:pt x="212" y="306"/>
                    <a:pt x="212" y="306"/>
                    <a:pt x="212" y="306"/>
                  </a:cubicBezTo>
                  <a:cubicBezTo>
                    <a:pt x="252" y="314"/>
                    <a:pt x="252" y="314"/>
                    <a:pt x="252" y="314"/>
                  </a:cubicBezTo>
                  <a:cubicBezTo>
                    <a:pt x="257" y="314"/>
                    <a:pt x="257" y="314"/>
                    <a:pt x="257" y="314"/>
                  </a:cubicBezTo>
                  <a:cubicBezTo>
                    <a:pt x="258" y="310"/>
                    <a:pt x="262" y="307"/>
                    <a:pt x="267" y="308"/>
                  </a:cubicBezTo>
                  <a:cubicBezTo>
                    <a:pt x="302" y="311"/>
                    <a:pt x="302" y="311"/>
                    <a:pt x="302" y="311"/>
                  </a:cubicBezTo>
                  <a:cubicBezTo>
                    <a:pt x="355" y="316"/>
                    <a:pt x="355" y="316"/>
                    <a:pt x="355" y="316"/>
                  </a:cubicBezTo>
                  <a:cubicBezTo>
                    <a:pt x="359" y="316"/>
                    <a:pt x="359" y="316"/>
                    <a:pt x="359" y="316"/>
                  </a:cubicBezTo>
                  <a:cubicBezTo>
                    <a:pt x="361" y="294"/>
                    <a:pt x="361" y="294"/>
                    <a:pt x="361" y="294"/>
                  </a:cubicBezTo>
                  <a:cubicBezTo>
                    <a:pt x="340" y="299"/>
                    <a:pt x="340" y="299"/>
                    <a:pt x="340" y="299"/>
                  </a:cubicBezTo>
                  <a:cubicBezTo>
                    <a:pt x="337" y="299"/>
                    <a:pt x="333" y="298"/>
                    <a:pt x="331" y="296"/>
                  </a:cubicBezTo>
                  <a:cubicBezTo>
                    <a:pt x="299" y="265"/>
                    <a:pt x="299" y="265"/>
                    <a:pt x="299" y="265"/>
                  </a:cubicBezTo>
                  <a:cubicBezTo>
                    <a:pt x="297" y="265"/>
                    <a:pt x="297" y="265"/>
                    <a:pt x="297" y="265"/>
                  </a:cubicBezTo>
                  <a:cubicBezTo>
                    <a:pt x="297" y="283"/>
                    <a:pt x="297" y="283"/>
                    <a:pt x="297" y="283"/>
                  </a:cubicBezTo>
                  <a:cubicBezTo>
                    <a:pt x="297" y="287"/>
                    <a:pt x="295" y="290"/>
                    <a:pt x="292" y="292"/>
                  </a:cubicBezTo>
                  <a:cubicBezTo>
                    <a:pt x="289" y="294"/>
                    <a:pt x="285" y="294"/>
                    <a:pt x="281" y="292"/>
                  </a:cubicBezTo>
                  <a:cubicBezTo>
                    <a:pt x="267" y="283"/>
                    <a:pt x="267" y="283"/>
                    <a:pt x="267" y="283"/>
                  </a:cubicBezTo>
                  <a:cubicBezTo>
                    <a:pt x="266" y="282"/>
                    <a:pt x="264" y="281"/>
                    <a:pt x="264" y="280"/>
                  </a:cubicBezTo>
                  <a:cubicBezTo>
                    <a:pt x="250" y="261"/>
                    <a:pt x="250" y="261"/>
                    <a:pt x="250" y="261"/>
                  </a:cubicBezTo>
                  <a:cubicBezTo>
                    <a:pt x="250" y="261"/>
                    <a:pt x="250" y="260"/>
                    <a:pt x="250" y="260"/>
                  </a:cubicBezTo>
                  <a:cubicBezTo>
                    <a:pt x="228" y="222"/>
                    <a:pt x="228" y="222"/>
                    <a:pt x="228" y="222"/>
                  </a:cubicBezTo>
                  <a:cubicBezTo>
                    <a:pt x="219" y="226"/>
                    <a:pt x="219" y="226"/>
                    <a:pt x="219" y="226"/>
                  </a:cubicBezTo>
                  <a:cubicBezTo>
                    <a:pt x="248" y="262"/>
                    <a:pt x="248" y="262"/>
                    <a:pt x="248" y="262"/>
                  </a:cubicBezTo>
                  <a:cubicBezTo>
                    <a:pt x="251" y="265"/>
                    <a:pt x="251" y="271"/>
                    <a:pt x="248" y="274"/>
                  </a:cubicBezTo>
                  <a:cubicBezTo>
                    <a:pt x="239" y="286"/>
                    <a:pt x="239" y="286"/>
                    <a:pt x="239" y="286"/>
                  </a:cubicBezTo>
                  <a:cubicBezTo>
                    <a:pt x="237" y="289"/>
                    <a:pt x="233" y="291"/>
                    <a:pt x="228" y="290"/>
                  </a:cubicBezTo>
                  <a:cubicBezTo>
                    <a:pt x="224" y="289"/>
                    <a:pt x="221" y="286"/>
                    <a:pt x="221" y="281"/>
                  </a:cubicBezTo>
                  <a:cubicBezTo>
                    <a:pt x="218" y="266"/>
                    <a:pt x="218" y="266"/>
                    <a:pt x="218" y="266"/>
                  </a:cubicBezTo>
                  <a:cubicBezTo>
                    <a:pt x="194" y="244"/>
                    <a:pt x="194" y="244"/>
                    <a:pt x="194" y="244"/>
                  </a:cubicBezTo>
                  <a:cubicBezTo>
                    <a:pt x="150" y="247"/>
                    <a:pt x="150" y="247"/>
                    <a:pt x="150" y="247"/>
                  </a:cubicBezTo>
                  <a:cubicBezTo>
                    <a:pt x="129" y="279"/>
                    <a:pt x="129" y="279"/>
                    <a:pt x="129" y="279"/>
                  </a:cubicBezTo>
                  <a:cubicBezTo>
                    <a:pt x="128" y="281"/>
                    <a:pt x="126" y="282"/>
                    <a:pt x="123" y="283"/>
                  </a:cubicBezTo>
                  <a:cubicBezTo>
                    <a:pt x="87" y="291"/>
                    <a:pt x="87" y="291"/>
                    <a:pt x="87" y="291"/>
                  </a:cubicBezTo>
                  <a:cubicBezTo>
                    <a:pt x="84" y="292"/>
                    <a:pt x="80" y="291"/>
                    <a:pt x="78" y="290"/>
                  </a:cubicBezTo>
                  <a:cubicBezTo>
                    <a:pt x="76" y="288"/>
                    <a:pt x="74" y="285"/>
                    <a:pt x="74" y="282"/>
                  </a:cubicBezTo>
                  <a:cubicBezTo>
                    <a:pt x="73" y="235"/>
                    <a:pt x="73" y="235"/>
                    <a:pt x="73" y="235"/>
                  </a:cubicBezTo>
                  <a:cubicBezTo>
                    <a:pt x="72" y="232"/>
                    <a:pt x="73" y="229"/>
                    <a:pt x="75" y="227"/>
                  </a:cubicBezTo>
                  <a:cubicBezTo>
                    <a:pt x="77" y="225"/>
                    <a:pt x="80" y="224"/>
                    <a:pt x="83" y="224"/>
                  </a:cubicBezTo>
                  <a:cubicBezTo>
                    <a:pt x="118" y="224"/>
                    <a:pt x="118" y="224"/>
                    <a:pt x="118" y="224"/>
                  </a:cubicBezTo>
                  <a:cubicBezTo>
                    <a:pt x="119" y="217"/>
                    <a:pt x="119" y="217"/>
                    <a:pt x="119" y="217"/>
                  </a:cubicBezTo>
                  <a:cubicBezTo>
                    <a:pt x="109" y="211"/>
                    <a:pt x="109" y="211"/>
                    <a:pt x="109" y="211"/>
                  </a:cubicBezTo>
                  <a:cubicBezTo>
                    <a:pt x="106" y="209"/>
                    <a:pt x="103" y="206"/>
                    <a:pt x="103" y="203"/>
                  </a:cubicBezTo>
                  <a:cubicBezTo>
                    <a:pt x="103" y="199"/>
                    <a:pt x="105" y="196"/>
                    <a:pt x="108" y="194"/>
                  </a:cubicBezTo>
                  <a:cubicBezTo>
                    <a:pt x="129" y="180"/>
                    <a:pt x="129" y="180"/>
                    <a:pt x="129" y="180"/>
                  </a:cubicBezTo>
                  <a:cubicBezTo>
                    <a:pt x="115" y="171"/>
                    <a:pt x="115" y="171"/>
                    <a:pt x="115" y="171"/>
                  </a:cubicBezTo>
                  <a:cubicBezTo>
                    <a:pt x="112" y="169"/>
                    <a:pt x="110" y="165"/>
                    <a:pt x="111" y="161"/>
                  </a:cubicBezTo>
                  <a:cubicBezTo>
                    <a:pt x="112" y="153"/>
                    <a:pt x="112" y="153"/>
                    <a:pt x="112" y="153"/>
                  </a:cubicBezTo>
                  <a:cubicBezTo>
                    <a:pt x="106" y="148"/>
                    <a:pt x="106" y="148"/>
                    <a:pt x="106" y="148"/>
                  </a:cubicBezTo>
                  <a:cubicBezTo>
                    <a:pt x="103" y="144"/>
                    <a:pt x="102" y="139"/>
                    <a:pt x="105" y="135"/>
                  </a:cubicBezTo>
                  <a:cubicBezTo>
                    <a:pt x="114" y="122"/>
                    <a:pt x="114" y="122"/>
                    <a:pt x="114" y="122"/>
                  </a:cubicBezTo>
                  <a:cubicBezTo>
                    <a:pt x="116" y="119"/>
                    <a:pt x="119" y="117"/>
                    <a:pt x="122" y="117"/>
                  </a:cubicBezTo>
                  <a:cubicBezTo>
                    <a:pt x="125" y="117"/>
                    <a:pt x="129" y="118"/>
                    <a:pt x="131" y="121"/>
                  </a:cubicBezTo>
                  <a:cubicBezTo>
                    <a:pt x="160" y="159"/>
                    <a:pt x="160" y="159"/>
                    <a:pt x="160" y="159"/>
                  </a:cubicBezTo>
                  <a:cubicBezTo>
                    <a:pt x="169" y="150"/>
                    <a:pt x="169" y="150"/>
                    <a:pt x="169" y="150"/>
                  </a:cubicBezTo>
                  <a:cubicBezTo>
                    <a:pt x="171" y="148"/>
                    <a:pt x="174" y="146"/>
                    <a:pt x="177" y="146"/>
                  </a:cubicBezTo>
                  <a:cubicBezTo>
                    <a:pt x="199" y="146"/>
                    <a:pt x="199" y="146"/>
                    <a:pt x="199" y="146"/>
                  </a:cubicBezTo>
                  <a:cubicBezTo>
                    <a:pt x="251" y="138"/>
                    <a:pt x="251" y="138"/>
                    <a:pt x="251" y="138"/>
                  </a:cubicBezTo>
                  <a:cubicBezTo>
                    <a:pt x="280" y="120"/>
                    <a:pt x="280" y="120"/>
                    <a:pt x="280" y="120"/>
                  </a:cubicBezTo>
                  <a:cubicBezTo>
                    <a:pt x="262" y="90"/>
                    <a:pt x="262" y="90"/>
                    <a:pt x="262" y="90"/>
                  </a:cubicBezTo>
                  <a:cubicBezTo>
                    <a:pt x="252" y="111"/>
                    <a:pt x="252" y="111"/>
                    <a:pt x="252" y="111"/>
                  </a:cubicBezTo>
                  <a:cubicBezTo>
                    <a:pt x="252" y="112"/>
                    <a:pt x="251" y="113"/>
                    <a:pt x="250" y="114"/>
                  </a:cubicBezTo>
                  <a:cubicBezTo>
                    <a:pt x="233" y="132"/>
                    <a:pt x="233" y="132"/>
                    <a:pt x="233" y="132"/>
                  </a:cubicBezTo>
                  <a:cubicBezTo>
                    <a:pt x="233" y="132"/>
                    <a:pt x="232" y="132"/>
                    <a:pt x="232" y="133"/>
                  </a:cubicBezTo>
                  <a:cubicBezTo>
                    <a:pt x="224" y="139"/>
                    <a:pt x="224" y="139"/>
                    <a:pt x="224" y="139"/>
                  </a:cubicBezTo>
                  <a:cubicBezTo>
                    <a:pt x="220" y="142"/>
                    <a:pt x="215" y="142"/>
                    <a:pt x="212" y="140"/>
                  </a:cubicBezTo>
                  <a:cubicBezTo>
                    <a:pt x="202" y="134"/>
                    <a:pt x="202" y="134"/>
                    <a:pt x="202" y="134"/>
                  </a:cubicBezTo>
                  <a:cubicBezTo>
                    <a:pt x="182" y="136"/>
                    <a:pt x="182" y="136"/>
                    <a:pt x="182" y="136"/>
                  </a:cubicBezTo>
                  <a:cubicBezTo>
                    <a:pt x="177" y="137"/>
                    <a:pt x="172" y="133"/>
                    <a:pt x="171" y="128"/>
                  </a:cubicBezTo>
                  <a:cubicBezTo>
                    <a:pt x="167" y="107"/>
                    <a:pt x="167" y="107"/>
                    <a:pt x="167" y="107"/>
                  </a:cubicBezTo>
                  <a:cubicBezTo>
                    <a:pt x="166" y="104"/>
                    <a:pt x="167" y="101"/>
                    <a:pt x="169" y="98"/>
                  </a:cubicBezTo>
                  <a:cubicBezTo>
                    <a:pt x="221" y="47"/>
                    <a:pt x="221" y="47"/>
                    <a:pt x="221" y="47"/>
                  </a:cubicBezTo>
                  <a:cubicBezTo>
                    <a:pt x="222" y="45"/>
                    <a:pt x="224" y="45"/>
                    <a:pt x="225" y="44"/>
                  </a:cubicBezTo>
                  <a:cubicBezTo>
                    <a:pt x="278" y="29"/>
                    <a:pt x="278" y="29"/>
                    <a:pt x="278" y="29"/>
                  </a:cubicBezTo>
                  <a:cubicBezTo>
                    <a:pt x="278" y="29"/>
                    <a:pt x="279" y="29"/>
                    <a:pt x="279" y="29"/>
                  </a:cubicBezTo>
                  <a:cubicBezTo>
                    <a:pt x="344" y="19"/>
                    <a:pt x="344" y="19"/>
                    <a:pt x="344" y="19"/>
                  </a:cubicBezTo>
                  <a:cubicBezTo>
                    <a:pt x="349" y="18"/>
                    <a:pt x="354" y="21"/>
                    <a:pt x="355" y="26"/>
                  </a:cubicBezTo>
                  <a:cubicBezTo>
                    <a:pt x="360" y="42"/>
                    <a:pt x="360" y="42"/>
                    <a:pt x="360" y="42"/>
                  </a:cubicBezTo>
                  <a:cubicBezTo>
                    <a:pt x="361" y="47"/>
                    <a:pt x="359" y="51"/>
                    <a:pt x="356" y="54"/>
                  </a:cubicBezTo>
                  <a:cubicBezTo>
                    <a:pt x="329" y="72"/>
                    <a:pt x="329" y="72"/>
                    <a:pt x="329" y="72"/>
                  </a:cubicBezTo>
                  <a:cubicBezTo>
                    <a:pt x="331" y="80"/>
                    <a:pt x="331" y="80"/>
                    <a:pt x="331" y="80"/>
                  </a:cubicBezTo>
                  <a:cubicBezTo>
                    <a:pt x="356" y="61"/>
                    <a:pt x="356" y="61"/>
                    <a:pt x="356" y="61"/>
                  </a:cubicBezTo>
                  <a:cubicBezTo>
                    <a:pt x="357" y="61"/>
                    <a:pt x="358" y="60"/>
                    <a:pt x="359" y="60"/>
                  </a:cubicBezTo>
                  <a:cubicBezTo>
                    <a:pt x="390" y="51"/>
                    <a:pt x="390" y="51"/>
                    <a:pt x="390" y="51"/>
                  </a:cubicBezTo>
                  <a:cubicBezTo>
                    <a:pt x="390" y="51"/>
                    <a:pt x="390" y="51"/>
                    <a:pt x="391" y="51"/>
                  </a:cubicBezTo>
                  <a:cubicBezTo>
                    <a:pt x="447" y="42"/>
                    <a:pt x="447" y="42"/>
                    <a:pt x="447" y="42"/>
                  </a:cubicBezTo>
                  <a:cubicBezTo>
                    <a:pt x="447" y="42"/>
                    <a:pt x="448" y="42"/>
                    <a:pt x="449" y="42"/>
                  </a:cubicBezTo>
                  <a:cubicBezTo>
                    <a:pt x="473" y="44"/>
                    <a:pt x="473" y="44"/>
                    <a:pt x="473" y="44"/>
                  </a:cubicBezTo>
                  <a:cubicBezTo>
                    <a:pt x="471" y="40"/>
                    <a:pt x="471" y="35"/>
                    <a:pt x="475" y="32"/>
                  </a:cubicBezTo>
                  <a:cubicBezTo>
                    <a:pt x="494" y="13"/>
                    <a:pt x="494" y="13"/>
                    <a:pt x="494" y="13"/>
                  </a:cubicBezTo>
                  <a:cubicBezTo>
                    <a:pt x="498" y="9"/>
                    <a:pt x="504" y="9"/>
                    <a:pt x="508" y="13"/>
                  </a:cubicBezTo>
                  <a:cubicBezTo>
                    <a:pt x="523" y="27"/>
                    <a:pt x="523" y="27"/>
                    <a:pt x="523" y="27"/>
                  </a:cubicBezTo>
                  <a:cubicBezTo>
                    <a:pt x="580" y="1"/>
                    <a:pt x="580" y="1"/>
                    <a:pt x="580" y="1"/>
                  </a:cubicBezTo>
                  <a:cubicBezTo>
                    <a:pt x="582" y="0"/>
                    <a:pt x="583" y="0"/>
                    <a:pt x="585" y="0"/>
                  </a:cubicBezTo>
                  <a:cubicBezTo>
                    <a:pt x="681" y="0"/>
                    <a:pt x="681" y="0"/>
                    <a:pt x="681" y="0"/>
                  </a:cubicBezTo>
                  <a:cubicBezTo>
                    <a:pt x="687" y="0"/>
                    <a:pt x="692" y="4"/>
                    <a:pt x="692" y="10"/>
                  </a:cubicBezTo>
                  <a:cubicBezTo>
                    <a:pt x="692" y="20"/>
                    <a:pt x="692" y="20"/>
                    <a:pt x="692" y="20"/>
                  </a:cubicBezTo>
                  <a:cubicBezTo>
                    <a:pt x="814" y="32"/>
                    <a:pt x="814" y="32"/>
                    <a:pt x="814" y="32"/>
                  </a:cubicBezTo>
                  <a:cubicBezTo>
                    <a:pt x="854" y="23"/>
                    <a:pt x="854" y="23"/>
                    <a:pt x="854" y="23"/>
                  </a:cubicBezTo>
                  <a:cubicBezTo>
                    <a:pt x="855" y="23"/>
                    <a:pt x="856" y="23"/>
                    <a:pt x="857" y="23"/>
                  </a:cubicBezTo>
                  <a:cubicBezTo>
                    <a:pt x="954" y="34"/>
                    <a:pt x="1100" y="50"/>
                    <a:pt x="1109" y="51"/>
                  </a:cubicBezTo>
                  <a:cubicBezTo>
                    <a:pt x="1111" y="51"/>
                    <a:pt x="1116" y="52"/>
                    <a:pt x="1146" y="64"/>
                  </a:cubicBezTo>
                  <a:cubicBezTo>
                    <a:pt x="1150" y="65"/>
                    <a:pt x="1153" y="70"/>
                    <a:pt x="1152" y="75"/>
                  </a:cubicBezTo>
                  <a:cubicBezTo>
                    <a:pt x="1151" y="79"/>
                    <a:pt x="1148" y="83"/>
                    <a:pt x="1143" y="83"/>
                  </a:cubicBezTo>
                  <a:cubicBezTo>
                    <a:pt x="1110" y="85"/>
                    <a:pt x="1110" y="85"/>
                    <a:pt x="1110" y="85"/>
                  </a:cubicBezTo>
                  <a:cubicBezTo>
                    <a:pt x="1114" y="93"/>
                    <a:pt x="1114" y="93"/>
                    <a:pt x="1114" y="93"/>
                  </a:cubicBezTo>
                  <a:cubicBezTo>
                    <a:pt x="1116" y="95"/>
                    <a:pt x="1116" y="98"/>
                    <a:pt x="1115" y="101"/>
                  </a:cubicBezTo>
                  <a:cubicBezTo>
                    <a:pt x="1114" y="104"/>
                    <a:pt x="1112" y="106"/>
                    <a:pt x="1110" y="107"/>
                  </a:cubicBezTo>
                  <a:cubicBezTo>
                    <a:pt x="1076" y="123"/>
                    <a:pt x="1076" y="123"/>
                    <a:pt x="1076" y="123"/>
                  </a:cubicBezTo>
                  <a:cubicBezTo>
                    <a:pt x="1092" y="148"/>
                    <a:pt x="1092" y="148"/>
                    <a:pt x="1092" y="148"/>
                  </a:cubicBezTo>
                  <a:cubicBezTo>
                    <a:pt x="1094" y="152"/>
                    <a:pt x="1094" y="157"/>
                    <a:pt x="1091" y="160"/>
                  </a:cubicBezTo>
                  <a:cubicBezTo>
                    <a:pt x="1086" y="167"/>
                    <a:pt x="1086" y="167"/>
                    <a:pt x="1086" y="167"/>
                  </a:cubicBezTo>
                  <a:cubicBezTo>
                    <a:pt x="1082" y="172"/>
                    <a:pt x="1076" y="173"/>
                    <a:pt x="1072" y="170"/>
                  </a:cubicBezTo>
                  <a:cubicBezTo>
                    <a:pt x="1038" y="148"/>
                    <a:pt x="1038" y="148"/>
                    <a:pt x="1038" y="148"/>
                  </a:cubicBezTo>
                  <a:cubicBezTo>
                    <a:pt x="1035" y="146"/>
                    <a:pt x="1033" y="142"/>
                    <a:pt x="1034" y="138"/>
                  </a:cubicBezTo>
                  <a:cubicBezTo>
                    <a:pt x="1036" y="113"/>
                    <a:pt x="1036" y="113"/>
                    <a:pt x="1036" y="113"/>
                  </a:cubicBezTo>
                  <a:cubicBezTo>
                    <a:pt x="1011" y="113"/>
                    <a:pt x="1011" y="113"/>
                    <a:pt x="1011" y="113"/>
                  </a:cubicBezTo>
                  <a:cubicBezTo>
                    <a:pt x="1012" y="116"/>
                    <a:pt x="1012" y="119"/>
                    <a:pt x="1010" y="122"/>
                  </a:cubicBezTo>
                  <a:cubicBezTo>
                    <a:pt x="1009" y="125"/>
                    <a:pt x="1005" y="127"/>
                    <a:pt x="1001" y="127"/>
                  </a:cubicBezTo>
                  <a:cubicBezTo>
                    <a:pt x="951" y="127"/>
                    <a:pt x="951" y="127"/>
                    <a:pt x="951" y="127"/>
                  </a:cubicBezTo>
                  <a:cubicBezTo>
                    <a:pt x="940" y="144"/>
                    <a:pt x="940" y="144"/>
                    <a:pt x="940" y="144"/>
                  </a:cubicBezTo>
                  <a:cubicBezTo>
                    <a:pt x="974" y="153"/>
                    <a:pt x="974" y="153"/>
                    <a:pt x="974" y="153"/>
                  </a:cubicBezTo>
                  <a:cubicBezTo>
                    <a:pt x="976" y="153"/>
                    <a:pt x="978" y="154"/>
                    <a:pt x="979" y="155"/>
                  </a:cubicBezTo>
                  <a:cubicBezTo>
                    <a:pt x="1026" y="197"/>
                    <a:pt x="1026" y="197"/>
                    <a:pt x="1026" y="197"/>
                  </a:cubicBezTo>
                  <a:cubicBezTo>
                    <a:pt x="1030" y="200"/>
                    <a:pt x="1031" y="205"/>
                    <a:pt x="1029" y="209"/>
                  </a:cubicBezTo>
                  <a:cubicBezTo>
                    <a:pt x="1027" y="213"/>
                    <a:pt x="1023" y="216"/>
                    <a:pt x="1018" y="215"/>
                  </a:cubicBezTo>
                  <a:cubicBezTo>
                    <a:pt x="996" y="213"/>
                    <a:pt x="996" y="213"/>
                    <a:pt x="996" y="213"/>
                  </a:cubicBezTo>
                  <a:cubicBezTo>
                    <a:pt x="989" y="237"/>
                    <a:pt x="989" y="237"/>
                    <a:pt x="989" y="237"/>
                  </a:cubicBezTo>
                  <a:cubicBezTo>
                    <a:pt x="989" y="238"/>
                    <a:pt x="989" y="238"/>
                    <a:pt x="989" y="239"/>
                  </a:cubicBezTo>
                  <a:cubicBezTo>
                    <a:pt x="979" y="260"/>
                    <a:pt x="979" y="260"/>
                    <a:pt x="979" y="260"/>
                  </a:cubicBezTo>
                  <a:cubicBezTo>
                    <a:pt x="996" y="273"/>
                    <a:pt x="996" y="273"/>
                    <a:pt x="996" y="273"/>
                  </a:cubicBezTo>
                  <a:cubicBezTo>
                    <a:pt x="1000" y="277"/>
                    <a:pt x="1001" y="283"/>
                    <a:pt x="998" y="288"/>
                  </a:cubicBezTo>
                  <a:cubicBezTo>
                    <a:pt x="985" y="305"/>
                    <a:pt x="985" y="305"/>
                    <a:pt x="985" y="305"/>
                  </a:cubicBezTo>
                  <a:cubicBezTo>
                    <a:pt x="983" y="308"/>
                    <a:pt x="980" y="309"/>
                    <a:pt x="977" y="309"/>
                  </a:cubicBezTo>
                  <a:cubicBezTo>
                    <a:pt x="974" y="309"/>
                    <a:pt x="971" y="308"/>
                    <a:pt x="969" y="306"/>
                  </a:cubicBezTo>
                  <a:cubicBezTo>
                    <a:pt x="943" y="280"/>
                    <a:pt x="943" y="280"/>
                    <a:pt x="943" y="280"/>
                  </a:cubicBezTo>
                  <a:cubicBezTo>
                    <a:pt x="942" y="280"/>
                    <a:pt x="942" y="279"/>
                    <a:pt x="942" y="279"/>
                  </a:cubicBezTo>
                  <a:cubicBezTo>
                    <a:pt x="934" y="269"/>
                    <a:pt x="934" y="269"/>
                    <a:pt x="934" y="269"/>
                  </a:cubicBezTo>
                  <a:cubicBezTo>
                    <a:pt x="913" y="268"/>
                    <a:pt x="913" y="268"/>
                    <a:pt x="913" y="268"/>
                  </a:cubicBezTo>
                  <a:cubicBezTo>
                    <a:pt x="911" y="270"/>
                    <a:pt x="911" y="270"/>
                    <a:pt x="911" y="270"/>
                  </a:cubicBezTo>
                  <a:cubicBezTo>
                    <a:pt x="929" y="274"/>
                    <a:pt x="929" y="274"/>
                    <a:pt x="929" y="274"/>
                  </a:cubicBezTo>
                  <a:cubicBezTo>
                    <a:pt x="932" y="275"/>
                    <a:pt x="934" y="277"/>
                    <a:pt x="935" y="279"/>
                  </a:cubicBezTo>
                  <a:cubicBezTo>
                    <a:pt x="937" y="282"/>
                    <a:pt x="937" y="284"/>
                    <a:pt x="936" y="287"/>
                  </a:cubicBezTo>
                  <a:cubicBezTo>
                    <a:pt x="933" y="298"/>
                    <a:pt x="933" y="298"/>
                    <a:pt x="933" y="298"/>
                  </a:cubicBezTo>
                  <a:cubicBezTo>
                    <a:pt x="956" y="326"/>
                    <a:pt x="956" y="326"/>
                    <a:pt x="956" y="326"/>
                  </a:cubicBezTo>
                  <a:cubicBezTo>
                    <a:pt x="958" y="329"/>
                    <a:pt x="959" y="332"/>
                    <a:pt x="959" y="334"/>
                  </a:cubicBezTo>
                  <a:cubicBezTo>
                    <a:pt x="951" y="377"/>
                    <a:pt x="951" y="377"/>
                    <a:pt x="951" y="377"/>
                  </a:cubicBezTo>
                  <a:cubicBezTo>
                    <a:pt x="951" y="380"/>
                    <a:pt x="949" y="383"/>
                    <a:pt x="946" y="385"/>
                  </a:cubicBezTo>
                  <a:cubicBezTo>
                    <a:pt x="887" y="412"/>
                    <a:pt x="887" y="412"/>
                    <a:pt x="887" y="412"/>
                  </a:cubicBezTo>
                  <a:cubicBezTo>
                    <a:pt x="886" y="413"/>
                    <a:pt x="885" y="413"/>
                    <a:pt x="883" y="413"/>
                  </a:cubicBezTo>
                  <a:cubicBezTo>
                    <a:pt x="865" y="415"/>
                    <a:pt x="865" y="415"/>
                    <a:pt x="865" y="415"/>
                  </a:cubicBezTo>
                  <a:cubicBezTo>
                    <a:pt x="865" y="422"/>
                    <a:pt x="865" y="422"/>
                    <a:pt x="865" y="422"/>
                  </a:cubicBezTo>
                  <a:cubicBezTo>
                    <a:pt x="882" y="433"/>
                    <a:pt x="882" y="433"/>
                    <a:pt x="882" y="433"/>
                  </a:cubicBezTo>
                  <a:cubicBezTo>
                    <a:pt x="884" y="434"/>
                    <a:pt x="886" y="436"/>
                    <a:pt x="887" y="439"/>
                  </a:cubicBezTo>
                  <a:cubicBezTo>
                    <a:pt x="887" y="442"/>
                    <a:pt x="891" y="460"/>
                    <a:pt x="891" y="468"/>
                  </a:cubicBezTo>
                  <a:cubicBezTo>
                    <a:pt x="891" y="480"/>
                    <a:pt x="876" y="488"/>
                    <a:pt x="867" y="492"/>
                  </a:cubicBezTo>
                  <a:cubicBezTo>
                    <a:pt x="864" y="493"/>
                    <a:pt x="860" y="493"/>
                    <a:pt x="858" y="491"/>
                  </a:cubicBezTo>
                  <a:cubicBezTo>
                    <a:pt x="843" y="481"/>
                    <a:pt x="843" y="481"/>
                    <a:pt x="843" y="481"/>
                  </a:cubicBezTo>
                  <a:cubicBezTo>
                    <a:pt x="848" y="506"/>
                    <a:pt x="848" y="506"/>
                    <a:pt x="848" y="506"/>
                  </a:cubicBezTo>
                  <a:cubicBezTo>
                    <a:pt x="859" y="537"/>
                    <a:pt x="859" y="537"/>
                    <a:pt x="859" y="537"/>
                  </a:cubicBezTo>
                  <a:cubicBezTo>
                    <a:pt x="860" y="538"/>
                    <a:pt x="860" y="540"/>
                    <a:pt x="860" y="541"/>
                  </a:cubicBezTo>
                  <a:cubicBezTo>
                    <a:pt x="860" y="547"/>
                    <a:pt x="855" y="551"/>
                    <a:pt x="850" y="551"/>
                  </a:cubicBezTo>
                  <a:cubicBezTo>
                    <a:pt x="850" y="551"/>
                    <a:pt x="850" y="551"/>
                    <a:pt x="850" y="551"/>
                  </a:cubicBezTo>
                  <a:cubicBezTo>
                    <a:pt x="847" y="551"/>
                    <a:pt x="844" y="550"/>
                    <a:pt x="842" y="548"/>
                  </a:cubicBezTo>
                  <a:cubicBezTo>
                    <a:pt x="814" y="518"/>
                    <a:pt x="814" y="518"/>
                    <a:pt x="814" y="518"/>
                  </a:cubicBezTo>
                  <a:cubicBezTo>
                    <a:pt x="812" y="517"/>
                    <a:pt x="811" y="515"/>
                    <a:pt x="811" y="513"/>
                  </a:cubicBezTo>
                  <a:cubicBezTo>
                    <a:pt x="805" y="485"/>
                    <a:pt x="805" y="485"/>
                    <a:pt x="805" y="485"/>
                  </a:cubicBezTo>
                  <a:cubicBezTo>
                    <a:pt x="792" y="445"/>
                    <a:pt x="792" y="445"/>
                    <a:pt x="792" y="445"/>
                  </a:cubicBezTo>
                  <a:cubicBezTo>
                    <a:pt x="790" y="445"/>
                    <a:pt x="790" y="445"/>
                    <a:pt x="790" y="445"/>
                  </a:cubicBezTo>
                  <a:cubicBezTo>
                    <a:pt x="785" y="447"/>
                    <a:pt x="780" y="445"/>
                    <a:pt x="778" y="441"/>
                  </a:cubicBezTo>
                  <a:cubicBezTo>
                    <a:pt x="768" y="423"/>
                    <a:pt x="768" y="423"/>
                    <a:pt x="768" y="423"/>
                  </a:cubicBezTo>
                  <a:cubicBezTo>
                    <a:pt x="768" y="423"/>
                    <a:pt x="768" y="423"/>
                    <a:pt x="768" y="422"/>
                  </a:cubicBezTo>
                  <a:cubicBezTo>
                    <a:pt x="759" y="405"/>
                    <a:pt x="759" y="405"/>
                    <a:pt x="759" y="405"/>
                  </a:cubicBezTo>
                  <a:cubicBezTo>
                    <a:pt x="736" y="405"/>
                    <a:pt x="736" y="405"/>
                    <a:pt x="736" y="405"/>
                  </a:cubicBezTo>
                  <a:cubicBezTo>
                    <a:pt x="709" y="440"/>
                    <a:pt x="709" y="440"/>
                    <a:pt x="709" y="440"/>
                  </a:cubicBezTo>
                  <a:cubicBezTo>
                    <a:pt x="708" y="441"/>
                    <a:pt x="707" y="442"/>
                    <a:pt x="706" y="443"/>
                  </a:cubicBezTo>
                  <a:cubicBezTo>
                    <a:pt x="697" y="448"/>
                    <a:pt x="697" y="448"/>
                    <a:pt x="697" y="448"/>
                  </a:cubicBezTo>
                  <a:cubicBezTo>
                    <a:pt x="699" y="452"/>
                    <a:pt x="699" y="452"/>
                    <a:pt x="699" y="452"/>
                  </a:cubicBezTo>
                  <a:cubicBezTo>
                    <a:pt x="701" y="455"/>
                    <a:pt x="701" y="458"/>
                    <a:pt x="700" y="461"/>
                  </a:cubicBezTo>
                  <a:cubicBezTo>
                    <a:pt x="685" y="503"/>
                    <a:pt x="685" y="503"/>
                    <a:pt x="685" y="503"/>
                  </a:cubicBezTo>
                  <a:cubicBezTo>
                    <a:pt x="684" y="506"/>
                    <a:pt x="682" y="509"/>
                    <a:pt x="679" y="510"/>
                  </a:cubicBezTo>
                  <a:cubicBezTo>
                    <a:pt x="676" y="511"/>
                    <a:pt x="673" y="510"/>
                    <a:pt x="670" y="509"/>
                  </a:cubicBezTo>
                  <a:cubicBezTo>
                    <a:pt x="653" y="499"/>
                    <a:pt x="653" y="499"/>
                    <a:pt x="653" y="499"/>
                  </a:cubicBezTo>
                  <a:cubicBezTo>
                    <a:pt x="651" y="497"/>
                    <a:pt x="649" y="495"/>
                    <a:pt x="648" y="493"/>
                  </a:cubicBezTo>
                  <a:cubicBezTo>
                    <a:pt x="635" y="450"/>
                    <a:pt x="635" y="450"/>
                    <a:pt x="635" y="450"/>
                  </a:cubicBezTo>
                  <a:cubicBezTo>
                    <a:pt x="623" y="427"/>
                    <a:pt x="623" y="427"/>
                    <a:pt x="623" y="427"/>
                  </a:cubicBezTo>
                  <a:cubicBezTo>
                    <a:pt x="603" y="408"/>
                    <a:pt x="603" y="408"/>
                    <a:pt x="603" y="408"/>
                  </a:cubicBezTo>
                  <a:cubicBezTo>
                    <a:pt x="602" y="407"/>
                    <a:pt x="602" y="407"/>
                    <a:pt x="601" y="406"/>
                  </a:cubicBezTo>
                  <a:cubicBezTo>
                    <a:pt x="584" y="383"/>
                    <a:pt x="584" y="383"/>
                    <a:pt x="584" y="383"/>
                  </a:cubicBezTo>
                  <a:cubicBezTo>
                    <a:pt x="534" y="359"/>
                    <a:pt x="534" y="359"/>
                    <a:pt x="534" y="359"/>
                  </a:cubicBezTo>
                  <a:cubicBezTo>
                    <a:pt x="469" y="345"/>
                    <a:pt x="469" y="345"/>
                    <a:pt x="469" y="345"/>
                  </a:cubicBezTo>
                  <a:cubicBezTo>
                    <a:pt x="464" y="349"/>
                    <a:pt x="464" y="349"/>
                    <a:pt x="464" y="349"/>
                  </a:cubicBezTo>
                  <a:cubicBezTo>
                    <a:pt x="484" y="372"/>
                    <a:pt x="484" y="372"/>
                    <a:pt x="484" y="372"/>
                  </a:cubicBezTo>
                  <a:cubicBezTo>
                    <a:pt x="508" y="371"/>
                    <a:pt x="508" y="371"/>
                    <a:pt x="508" y="371"/>
                  </a:cubicBezTo>
                  <a:cubicBezTo>
                    <a:pt x="510" y="371"/>
                    <a:pt x="511" y="371"/>
                    <a:pt x="513" y="372"/>
                  </a:cubicBezTo>
                  <a:cubicBezTo>
                    <a:pt x="542" y="385"/>
                    <a:pt x="542" y="385"/>
                    <a:pt x="542" y="385"/>
                  </a:cubicBezTo>
                  <a:cubicBezTo>
                    <a:pt x="545" y="386"/>
                    <a:pt x="547" y="389"/>
                    <a:pt x="548" y="392"/>
                  </a:cubicBezTo>
                  <a:cubicBezTo>
                    <a:pt x="548" y="395"/>
                    <a:pt x="547" y="399"/>
                    <a:pt x="545" y="401"/>
                  </a:cubicBezTo>
                  <a:cubicBezTo>
                    <a:pt x="510" y="441"/>
                    <a:pt x="510" y="441"/>
                    <a:pt x="510" y="441"/>
                  </a:cubicBezTo>
                  <a:cubicBezTo>
                    <a:pt x="509" y="442"/>
                    <a:pt x="507" y="443"/>
                    <a:pt x="505" y="444"/>
                  </a:cubicBezTo>
                  <a:cubicBezTo>
                    <a:pt x="440" y="460"/>
                    <a:pt x="440" y="460"/>
                    <a:pt x="440" y="460"/>
                  </a:cubicBezTo>
                  <a:cubicBezTo>
                    <a:pt x="436" y="462"/>
                    <a:pt x="431" y="460"/>
                    <a:pt x="429" y="455"/>
                  </a:cubicBezTo>
                  <a:cubicBezTo>
                    <a:pt x="379" y="362"/>
                    <a:pt x="379" y="362"/>
                    <a:pt x="379" y="362"/>
                  </a:cubicBezTo>
                  <a:cubicBezTo>
                    <a:pt x="366" y="369"/>
                    <a:pt x="366" y="369"/>
                    <a:pt x="366" y="369"/>
                  </a:cubicBezTo>
                  <a:cubicBezTo>
                    <a:pt x="433" y="475"/>
                    <a:pt x="433" y="475"/>
                    <a:pt x="433" y="475"/>
                  </a:cubicBezTo>
                  <a:cubicBezTo>
                    <a:pt x="488" y="458"/>
                    <a:pt x="488" y="458"/>
                    <a:pt x="488" y="458"/>
                  </a:cubicBezTo>
                  <a:cubicBezTo>
                    <a:pt x="491" y="457"/>
                    <a:pt x="494" y="458"/>
                    <a:pt x="497" y="459"/>
                  </a:cubicBezTo>
                  <a:cubicBezTo>
                    <a:pt x="499" y="461"/>
                    <a:pt x="501" y="464"/>
                    <a:pt x="501" y="468"/>
                  </a:cubicBezTo>
                  <a:cubicBezTo>
                    <a:pt x="501" y="477"/>
                    <a:pt x="501" y="477"/>
                    <a:pt x="501" y="477"/>
                  </a:cubicBezTo>
                  <a:cubicBezTo>
                    <a:pt x="501" y="478"/>
                    <a:pt x="501" y="479"/>
                    <a:pt x="500" y="480"/>
                  </a:cubicBezTo>
                  <a:cubicBezTo>
                    <a:pt x="480" y="539"/>
                    <a:pt x="480" y="539"/>
                    <a:pt x="480" y="539"/>
                  </a:cubicBezTo>
                  <a:cubicBezTo>
                    <a:pt x="479" y="541"/>
                    <a:pt x="477" y="543"/>
                    <a:pt x="475" y="544"/>
                  </a:cubicBezTo>
                  <a:cubicBezTo>
                    <a:pt x="443" y="562"/>
                    <a:pt x="443" y="562"/>
                    <a:pt x="443" y="562"/>
                  </a:cubicBezTo>
                  <a:cubicBezTo>
                    <a:pt x="418" y="609"/>
                    <a:pt x="418" y="609"/>
                    <a:pt x="418" y="609"/>
                  </a:cubicBezTo>
                  <a:cubicBezTo>
                    <a:pt x="420" y="630"/>
                    <a:pt x="420" y="630"/>
                    <a:pt x="420" y="630"/>
                  </a:cubicBezTo>
                  <a:cubicBezTo>
                    <a:pt x="429" y="676"/>
                    <a:pt x="429" y="676"/>
                    <a:pt x="429" y="676"/>
                  </a:cubicBezTo>
                  <a:cubicBezTo>
                    <a:pt x="430" y="679"/>
                    <a:pt x="428" y="683"/>
                    <a:pt x="426" y="685"/>
                  </a:cubicBezTo>
                  <a:cubicBezTo>
                    <a:pt x="389" y="719"/>
                    <a:pt x="389" y="719"/>
                    <a:pt x="389" y="719"/>
                  </a:cubicBezTo>
                  <a:cubicBezTo>
                    <a:pt x="394" y="728"/>
                    <a:pt x="394" y="728"/>
                    <a:pt x="394" y="728"/>
                  </a:cubicBezTo>
                  <a:cubicBezTo>
                    <a:pt x="396" y="732"/>
                    <a:pt x="396" y="737"/>
                    <a:pt x="393" y="740"/>
                  </a:cubicBezTo>
                  <a:cubicBezTo>
                    <a:pt x="313" y="825"/>
                    <a:pt x="313" y="825"/>
                    <a:pt x="313" y="825"/>
                  </a:cubicBezTo>
                  <a:cubicBezTo>
                    <a:pt x="311" y="827"/>
                    <a:pt x="309" y="829"/>
                    <a:pt x="306" y="8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87"/>
            <p:cNvSpPr>
              <a:spLocks/>
            </p:cNvSpPr>
            <p:nvPr userDrawn="1"/>
          </p:nvSpPr>
          <p:spPr bwMode="auto">
            <a:xfrm>
              <a:off x="11275813" y="4347762"/>
              <a:ext cx="139516" cy="110980"/>
            </a:xfrm>
            <a:custGeom>
              <a:avLst/>
              <a:gdLst>
                <a:gd name="T0" fmla="*/ 18 w 53"/>
                <a:gd name="T1" fmla="*/ 42 h 42"/>
                <a:gd name="T2" fmla="*/ 14 w 53"/>
                <a:gd name="T3" fmla="*/ 41 h 42"/>
                <a:gd name="T4" fmla="*/ 8 w 53"/>
                <a:gd name="T5" fmla="*/ 35 h 42"/>
                <a:gd name="T6" fmla="*/ 2 w 53"/>
                <a:gd name="T7" fmla="*/ 14 h 42"/>
                <a:gd name="T8" fmla="*/ 4 w 53"/>
                <a:gd name="T9" fmla="*/ 3 h 42"/>
                <a:gd name="T10" fmla="*/ 15 w 53"/>
                <a:gd name="T11" fmla="*/ 1 h 42"/>
                <a:gd name="T12" fmla="*/ 46 w 53"/>
                <a:gd name="T13" fmla="*/ 11 h 42"/>
                <a:gd name="T14" fmla="*/ 53 w 53"/>
                <a:gd name="T15" fmla="*/ 21 h 42"/>
                <a:gd name="T16" fmla="*/ 47 w 53"/>
                <a:gd name="T17" fmla="*/ 30 h 42"/>
                <a:gd name="T18" fmla="*/ 22 w 53"/>
                <a:gd name="T19" fmla="*/ 41 h 42"/>
                <a:gd name="T20" fmla="*/ 18 w 53"/>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2">
                  <a:moveTo>
                    <a:pt x="18" y="42"/>
                  </a:moveTo>
                  <a:cubicBezTo>
                    <a:pt x="17" y="42"/>
                    <a:pt x="15" y="41"/>
                    <a:pt x="14" y="41"/>
                  </a:cubicBezTo>
                  <a:cubicBezTo>
                    <a:pt x="11" y="40"/>
                    <a:pt x="9" y="37"/>
                    <a:pt x="8" y="35"/>
                  </a:cubicBezTo>
                  <a:cubicBezTo>
                    <a:pt x="2" y="14"/>
                    <a:pt x="2" y="14"/>
                    <a:pt x="2" y="14"/>
                  </a:cubicBezTo>
                  <a:cubicBezTo>
                    <a:pt x="0" y="10"/>
                    <a:pt x="1" y="6"/>
                    <a:pt x="4" y="3"/>
                  </a:cubicBezTo>
                  <a:cubicBezTo>
                    <a:pt x="7" y="0"/>
                    <a:pt x="11" y="0"/>
                    <a:pt x="15" y="1"/>
                  </a:cubicBezTo>
                  <a:cubicBezTo>
                    <a:pt x="46" y="11"/>
                    <a:pt x="46" y="11"/>
                    <a:pt x="46" y="11"/>
                  </a:cubicBezTo>
                  <a:cubicBezTo>
                    <a:pt x="50" y="13"/>
                    <a:pt x="53" y="16"/>
                    <a:pt x="53" y="21"/>
                  </a:cubicBezTo>
                  <a:cubicBezTo>
                    <a:pt x="53" y="25"/>
                    <a:pt x="51" y="29"/>
                    <a:pt x="47" y="30"/>
                  </a:cubicBezTo>
                  <a:cubicBezTo>
                    <a:pt x="22" y="41"/>
                    <a:pt x="22" y="41"/>
                    <a:pt x="22" y="41"/>
                  </a:cubicBezTo>
                  <a:cubicBezTo>
                    <a:pt x="21" y="42"/>
                    <a:pt x="20" y="42"/>
                    <a:pt x="1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88"/>
            <p:cNvSpPr>
              <a:spLocks/>
            </p:cNvSpPr>
            <p:nvPr userDrawn="1"/>
          </p:nvSpPr>
          <p:spPr bwMode="auto">
            <a:xfrm>
              <a:off x="11231422" y="4461911"/>
              <a:ext cx="190249" cy="206104"/>
            </a:xfrm>
            <a:custGeom>
              <a:avLst/>
              <a:gdLst>
                <a:gd name="T0" fmla="*/ 11 w 72"/>
                <a:gd name="T1" fmla="*/ 78 h 78"/>
                <a:gd name="T2" fmla="*/ 3 w 72"/>
                <a:gd name="T3" fmla="*/ 73 h 78"/>
                <a:gd name="T4" fmla="*/ 3 w 72"/>
                <a:gd name="T5" fmla="*/ 61 h 78"/>
                <a:gd name="T6" fmla="*/ 22 w 72"/>
                <a:gd name="T7" fmla="*/ 38 h 78"/>
                <a:gd name="T8" fmla="*/ 42 w 72"/>
                <a:gd name="T9" fmla="*/ 5 h 78"/>
                <a:gd name="T10" fmla="*/ 51 w 72"/>
                <a:gd name="T11" fmla="*/ 0 h 78"/>
                <a:gd name="T12" fmla="*/ 60 w 72"/>
                <a:gd name="T13" fmla="*/ 6 h 78"/>
                <a:gd name="T14" fmla="*/ 71 w 72"/>
                <a:gd name="T15" fmla="*/ 28 h 78"/>
                <a:gd name="T16" fmla="*/ 72 w 72"/>
                <a:gd name="T17" fmla="*/ 33 h 78"/>
                <a:gd name="T18" fmla="*/ 55 w 72"/>
                <a:gd name="T19" fmla="*/ 64 h 78"/>
                <a:gd name="T20" fmla="*/ 14 w 72"/>
                <a:gd name="T21" fmla="*/ 77 h 78"/>
                <a:gd name="T22" fmla="*/ 11 w 72"/>
                <a:gd name="T2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8">
                  <a:moveTo>
                    <a:pt x="11" y="78"/>
                  </a:moveTo>
                  <a:cubicBezTo>
                    <a:pt x="8" y="78"/>
                    <a:pt x="5" y="76"/>
                    <a:pt x="3" y="73"/>
                  </a:cubicBezTo>
                  <a:cubicBezTo>
                    <a:pt x="0" y="69"/>
                    <a:pt x="1" y="64"/>
                    <a:pt x="3" y="61"/>
                  </a:cubicBezTo>
                  <a:cubicBezTo>
                    <a:pt x="22" y="38"/>
                    <a:pt x="22" y="38"/>
                    <a:pt x="22" y="38"/>
                  </a:cubicBezTo>
                  <a:cubicBezTo>
                    <a:pt x="42" y="5"/>
                    <a:pt x="42" y="5"/>
                    <a:pt x="42" y="5"/>
                  </a:cubicBezTo>
                  <a:cubicBezTo>
                    <a:pt x="44" y="2"/>
                    <a:pt x="47" y="0"/>
                    <a:pt x="51" y="0"/>
                  </a:cubicBezTo>
                  <a:cubicBezTo>
                    <a:pt x="55" y="0"/>
                    <a:pt x="58" y="3"/>
                    <a:pt x="60" y="6"/>
                  </a:cubicBezTo>
                  <a:cubicBezTo>
                    <a:pt x="71" y="28"/>
                    <a:pt x="71" y="28"/>
                    <a:pt x="71" y="28"/>
                  </a:cubicBezTo>
                  <a:cubicBezTo>
                    <a:pt x="72" y="29"/>
                    <a:pt x="72" y="31"/>
                    <a:pt x="72" y="33"/>
                  </a:cubicBezTo>
                  <a:cubicBezTo>
                    <a:pt x="72" y="35"/>
                    <a:pt x="71" y="56"/>
                    <a:pt x="55" y="64"/>
                  </a:cubicBezTo>
                  <a:cubicBezTo>
                    <a:pt x="43" y="69"/>
                    <a:pt x="15" y="77"/>
                    <a:pt x="14" y="77"/>
                  </a:cubicBezTo>
                  <a:cubicBezTo>
                    <a:pt x="13" y="77"/>
                    <a:pt x="12" y="78"/>
                    <a:pt x="11"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9"/>
            <p:cNvSpPr>
              <a:spLocks/>
            </p:cNvSpPr>
            <p:nvPr userDrawn="1"/>
          </p:nvSpPr>
          <p:spPr bwMode="auto">
            <a:xfrm>
              <a:off x="10914340" y="5083391"/>
              <a:ext cx="228299" cy="247324"/>
            </a:xfrm>
            <a:custGeom>
              <a:avLst/>
              <a:gdLst>
                <a:gd name="T0" fmla="*/ 58 w 87"/>
                <a:gd name="T1" fmla="*/ 94 h 94"/>
                <a:gd name="T2" fmla="*/ 55 w 87"/>
                <a:gd name="T3" fmla="*/ 94 h 94"/>
                <a:gd name="T4" fmla="*/ 16 w 87"/>
                <a:gd name="T5" fmla="*/ 84 h 94"/>
                <a:gd name="T6" fmla="*/ 9 w 87"/>
                <a:gd name="T7" fmla="*/ 77 h 94"/>
                <a:gd name="T8" fmla="*/ 1 w 87"/>
                <a:gd name="T9" fmla="*/ 56 h 94"/>
                <a:gd name="T10" fmla="*/ 1 w 87"/>
                <a:gd name="T11" fmla="*/ 48 h 94"/>
                <a:gd name="T12" fmla="*/ 7 w 87"/>
                <a:gd name="T13" fmla="*/ 43 h 94"/>
                <a:gd name="T14" fmla="*/ 23 w 87"/>
                <a:gd name="T15" fmla="*/ 37 h 94"/>
                <a:gd name="T16" fmla="*/ 37 w 87"/>
                <a:gd name="T17" fmla="*/ 20 h 94"/>
                <a:gd name="T18" fmla="*/ 61 w 87"/>
                <a:gd name="T19" fmla="*/ 0 h 94"/>
                <a:gd name="T20" fmla="*/ 85 w 87"/>
                <a:gd name="T21" fmla="*/ 22 h 94"/>
                <a:gd name="T22" fmla="*/ 86 w 87"/>
                <a:gd name="T23" fmla="*/ 31 h 94"/>
                <a:gd name="T24" fmla="*/ 67 w 87"/>
                <a:gd name="T25" fmla="*/ 87 h 94"/>
                <a:gd name="T26" fmla="*/ 58 w 8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94">
                  <a:moveTo>
                    <a:pt x="58" y="94"/>
                  </a:moveTo>
                  <a:cubicBezTo>
                    <a:pt x="57" y="94"/>
                    <a:pt x="56" y="94"/>
                    <a:pt x="55" y="94"/>
                  </a:cubicBezTo>
                  <a:cubicBezTo>
                    <a:pt x="16" y="84"/>
                    <a:pt x="16" y="84"/>
                    <a:pt x="16" y="84"/>
                  </a:cubicBezTo>
                  <a:cubicBezTo>
                    <a:pt x="13" y="83"/>
                    <a:pt x="10" y="80"/>
                    <a:pt x="9" y="77"/>
                  </a:cubicBezTo>
                  <a:cubicBezTo>
                    <a:pt x="1" y="56"/>
                    <a:pt x="1" y="56"/>
                    <a:pt x="1" y="56"/>
                  </a:cubicBezTo>
                  <a:cubicBezTo>
                    <a:pt x="0" y="53"/>
                    <a:pt x="0" y="50"/>
                    <a:pt x="1" y="48"/>
                  </a:cubicBezTo>
                  <a:cubicBezTo>
                    <a:pt x="3" y="45"/>
                    <a:pt x="5" y="44"/>
                    <a:pt x="7" y="43"/>
                  </a:cubicBezTo>
                  <a:cubicBezTo>
                    <a:pt x="13" y="41"/>
                    <a:pt x="20" y="38"/>
                    <a:pt x="23" y="37"/>
                  </a:cubicBezTo>
                  <a:cubicBezTo>
                    <a:pt x="26" y="33"/>
                    <a:pt x="33" y="24"/>
                    <a:pt x="37" y="20"/>
                  </a:cubicBezTo>
                  <a:cubicBezTo>
                    <a:pt x="53" y="2"/>
                    <a:pt x="56" y="0"/>
                    <a:pt x="61" y="0"/>
                  </a:cubicBezTo>
                  <a:cubicBezTo>
                    <a:pt x="66" y="0"/>
                    <a:pt x="70" y="1"/>
                    <a:pt x="85" y="22"/>
                  </a:cubicBezTo>
                  <a:cubicBezTo>
                    <a:pt x="86" y="25"/>
                    <a:pt x="87" y="28"/>
                    <a:pt x="86" y="31"/>
                  </a:cubicBezTo>
                  <a:cubicBezTo>
                    <a:pt x="67" y="87"/>
                    <a:pt x="67" y="87"/>
                    <a:pt x="67" y="87"/>
                  </a:cubicBezTo>
                  <a:cubicBezTo>
                    <a:pt x="66" y="92"/>
                    <a:pt x="62" y="94"/>
                    <a:pt x="5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90"/>
            <p:cNvSpPr>
              <a:spLocks/>
            </p:cNvSpPr>
            <p:nvPr userDrawn="1"/>
          </p:nvSpPr>
          <p:spPr bwMode="auto">
            <a:xfrm>
              <a:off x="10866777" y="5346570"/>
              <a:ext cx="171224" cy="85613"/>
            </a:xfrm>
            <a:custGeom>
              <a:avLst/>
              <a:gdLst>
                <a:gd name="T0" fmla="*/ 54 w 65"/>
                <a:gd name="T1" fmla="*/ 32 h 32"/>
                <a:gd name="T2" fmla="*/ 52 w 65"/>
                <a:gd name="T3" fmla="*/ 31 h 32"/>
                <a:gd name="T4" fmla="*/ 9 w 65"/>
                <a:gd name="T5" fmla="*/ 21 h 32"/>
                <a:gd name="T6" fmla="*/ 2 w 65"/>
                <a:gd name="T7" fmla="*/ 9 h 32"/>
                <a:gd name="T8" fmla="*/ 14 w 65"/>
                <a:gd name="T9" fmla="*/ 1 h 32"/>
                <a:gd name="T10" fmla="*/ 57 w 65"/>
                <a:gd name="T11" fmla="*/ 11 h 32"/>
                <a:gd name="T12" fmla="*/ 64 w 65"/>
                <a:gd name="T13" fmla="*/ 24 h 32"/>
                <a:gd name="T14" fmla="*/ 54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4" y="32"/>
                  </a:moveTo>
                  <a:cubicBezTo>
                    <a:pt x="53" y="32"/>
                    <a:pt x="53" y="31"/>
                    <a:pt x="52" y="31"/>
                  </a:cubicBezTo>
                  <a:cubicBezTo>
                    <a:pt x="9" y="21"/>
                    <a:pt x="9" y="21"/>
                    <a:pt x="9" y="21"/>
                  </a:cubicBezTo>
                  <a:cubicBezTo>
                    <a:pt x="4" y="20"/>
                    <a:pt x="0" y="14"/>
                    <a:pt x="2" y="9"/>
                  </a:cubicBezTo>
                  <a:cubicBezTo>
                    <a:pt x="3" y="3"/>
                    <a:pt x="8" y="0"/>
                    <a:pt x="14" y="1"/>
                  </a:cubicBezTo>
                  <a:cubicBezTo>
                    <a:pt x="57" y="11"/>
                    <a:pt x="57" y="11"/>
                    <a:pt x="57" y="11"/>
                  </a:cubicBezTo>
                  <a:cubicBezTo>
                    <a:pt x="62" y="13"/>
                    <a:pt x="65" y="18"/>
                    <a:pt x="64" y="24"/>
                  </a:cubicBezTo>
                  <a:cubicBezTo>
                    <a:pt x="63" y="28"/>
                    <a:pt x="59" y="32"/>
                    <a:pt x="5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91"/>
            <p:cNvSpPr>
              <a:spLocks/>
            </p:cNvSpPr>
            <p:nvPr userDrawn="1"/>
          </p:nvSpPr>
          <p:spPr bwMode="auto">
            <a:xfrm>
              <a:off x="11038001" y="5384620"/>
              <a:ext cx="95125" cy="60247"/>
            </a:xfrm>
            <a:custGeom>
              <a:avLst/>
              <a:gdLst>
                <a:gd name="T0" fmla="*/ 25 w 36"/>
                <a:gd name="T1" fmla="*/ 23 h 23"/>
                <a:gd name="T2" fmla="*/ 24 w 36"/>
                <a:gd name="T3" fmla="*/ 23 h 23"/>
                <a:gd name="T4" fmla="*/ 9 w 36"/>
                <a:gd name="T5" fmla="*/ 21 h 23"/>
                <a:gd name="T6" fmla="*/ 0 w 36"/>
                <a:gd name="T7" fmla="*/ 10 h 23"/>
                <a:gd name="T8" fmla="*/ 12 w 36"/>
                <a:gd name="T9" fmla="*/ 1 h 23"/>
                <a:gd name="T10" fmla="*/ 27 w 36"/>
                <a:gd name="T11" fmla="*/ 3 h 23"/>
                <a:gd name="T12" fmla="*/ 36 w 36"/>
                <a:gd name="T13" fmla="*/ 14 h 23"/>
                <a:gd name="T14" fmla="*/ 25 w 3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25" y="23"/>
                  </a:moveTo>
                  <a:cubicBezTo>
                    <a:pt x="25" y="23"/>
                    <a:pt x="24" y="23"/>
                    <a:pt x="24" y="23"/>
                  </a:cubicBezTo>
                  <a:cubicBezTo>
                    <a:pt x="9" y="21"/>
                    <a:pt x="9" y="21"/>
                    <a:pt x="9" y="21"/>
                  </a:cubicBezTo>
                  <a:cubicBezTo>
                    <a:pt x="4" y="21"/>
                    <a:pt x="0" y="15"/>
                    <a:pt x="0" y="10"/>
                  </a:cubicBezTo>
                  <a:cubicBezTo>
                    <a:pt x="1" y="4"/>
                    <a:pt x="6" y="0"/>
                    <a:pt x="12" y="1"/>
                  </a:cubicBezTo>
                  <a:cubicBezTo>
                    <a:pt x="27" y="3"/>
                    <a:pt x="27" y="3"/>
                    <a:pt x="27" y="3"/>
                  </a:cubicBezTo>
                  <a:cubicBezTo>
                    <a:pt x="32" y="4"/>
                    <a:pt x="36" y="9"/>
                    <a:pt x="36" y="14"/>
                  </a:cubicBezTo>
                  <a:cubicBezTo>
                    <a:pt x="35" y="20"/>
                    <a:pt x="30" y="23"/>
                    <a:pt x="2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92"/>
            <p:cNvSpPr>
              <a:spLocks/>
            </p:cNvSpPr>
            <p:nvPr userDrawn="1"/>
          </p:nvSpPr>
          <p:spPr bwMode="auto">
            <a:xfrm>
              <a:off x="11377280" y="5048513"/>
              <a:ext cx="53905" cy="72930"/>
            </a:xfrm>
            <a:custGeom>
              <a:avLst/>
              <a:gdLst>
                <a:gd name="T0" fmla="*/ 10 w 20"/>
                <a:gd name="T1" fmla="*/ 27 h 27"/>
                <a:gd name="T2" fmla="*/ 0 w 20"/>
                <a:gd name="T3" fmla="*/ 16 h 27"/>
                <a:gd name="T4" fmla="*/ 0 w 20"/>
                <a:gd name="T5" fmla="*/ 11 h 27"/>
                <a:gd name="T6" fmla="*/ 10 w 20"/>
                <a:gd name="T7" fmla="*/ 0 h 27"/>
                <a:gd name="T8" fmla="*/ 20 w 20"/>
                <a:gd name="T9" fmla="*/ 11 h 27"/>
                <a:gd name="T10" fmla="*/ 20 w 20"/>
                <a:gd name="T11" fmla="*/ 16 h 27"/>
                <a:gd name="T12" fmla="*/ 10 w 20"/>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0" h="27">
                  <a:moveTo>
                    <a:pt x="10" y="27"/>
                  </a:moveTo>
                  <a:cubicBezTo>
                    <a:pt x="4" y="27"/>
                    <a:pt x="0" y="22"/>
                    <a:pt x="0" y="16"/>
                  </a:cubicBezTo>
                  <a:cubicBezTo>
                    <a:pt x="0" y="11"/>
                    <a:pt x="0" y="11"/>
                    <a:pt x="0" y="11"/>
                  </a:cubicBezTo>
                  <a:cubicBezTo>
                    <a:pt x="0" y="5"/>
                    <a:pt x="4" y="0"/>
                    <a:pt x="10" y="0"/>
                  </a:cubicBezTo>
                  <a:cubicBezTo>
                    <a:pt x="15" y="0"/>
                    <a:pt x="20" y="5"/>
                    <a:pt x="20" y="11"/>
                  </a:cubicBezTo>
                  <a:cubicBezTo>
                    <a:pt x="20" y="16"/>
                    <a:pt x="20" y="16"/>
                    <a:pt x="20" y="16"/>
                  </a:cubicBezTo>
                  <a:cubicBezTo>
                    <a:pt x="20" y="22"/>
                    <a:pt x="15" y="27"/>
                    <a:pt x="1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93"/>
            <p:cNvSpPr>
              <a:spLocks/>
            </p:cNvSpPr>
            <p:nvPr userDrawn="1"/>
          </p:nvSpPr>
          <p:spPr bwMode="auto">
            <a:xfrm>
              <a:off x="11155322" y="5026317"/>
              <a:ext cx="117321" cy="133174"/>
            </a:xfrm>
            <a:custGeom>
              <a:avLst/>
              <a:gdLst>
                <a:gd name="T0" fmla="*/ 24 w 44"/>
                <a:gd name="T1" fmla="*/ 51 h 51"/>
                <a:gd name="T2" fmla="*/ 17 w 44"/>
                <a:gd name="T3" fmla="*/ 48 h 51"/>
                <a:gd name="T4" fmla="*/ 3 w 44"/>
                <a:gd name="T5" fmla="*/ 33 h 51"/>
                <a:gd name="T6" fmla="*/ 0 w 44"/>
                <a:gd name="T7" fmla="*/ 25 h 51"/>
                <a:gd name="T8" fmla="*/ 5 w 44"/>
                <a:gd name="T9" fmla="*/ 18 h 51"/>
                <a:gd name="T10" fmla="*/ 27 w 44"/>
                <a:gd name="T11" fmla="*/ 3 h 51"/>
                <a:gd name="T12" fmla="*/ 39 w 44"/>
                <a:gd name="T13" fmla="*/ 3 h 51"/>
                <a:gd name="T14" fmla="*/ 43 w 44"/>
                <a:gd name="T15" fmla="*/ 14 h 51"/>
                <a:gd name="T16" fmla="*/ 34 w 44"/>
                <a:gd name="T17" fmla="*/ 44 h 51"/>
                <a:gd name="T18" fmla="*/ 27 w 44"/>
                <a:gd name="T19" fmla="*/ 51 h 51"/>
                <a:gd name="T20" fmla="*/ 24 w 44"/>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1">
                  <a:moveTo>
                    <a:pt x="24" y="51"/>
                  </a:moveTo>
                  <a:cubicBezTo>
                    <a:pt x="21" y="51"/>
                    <a:pt x="19" y="50"/>
                    <a:pt x="17" y="48"/>
                  </a:cubicBezTo>
                  <a:cubicBezTo>
                    <a:pt x="3" y="33"/>
                    <a:pt x="3" y="33"/>
                    <a:pt x="3" y="33"/>
                  </a:cubicBezTo>
                  <a:cubicBezTo>
                    <a:pt x="1" y="31"/>
                    <a:pt x="0" y="28"/>
                    <a:pt x="0" y="25"/>
                  </a:cubicBezTo>
                  <a:cubicBezTo>
                    <a:pt x="1" y="22"/>
                    <a:pt x="2" y="19"/>
                    <a:pt x="5" y="18"/>
                  </a:cubicBezTo>
                  <a:cubicBezTo>
                    <a:pt x="27" y="3"/>
                    <a:pt x="27" y="3"/>
                    <a:pt x="27" y="3"/>
                  </a:cubicBezTo>
                  <a:cubicBezTo>
                    <a:pt x="31" y="0"/>
                    <a:pt x="36" y="0"/>
                    <a:pt x="39" y="3"/>
                  </a:cubicBezTo>
                  <a:cubicBezTo>
                    <a:pt x="43" y="6"/>
                    <a:pt x="44" y="10"/>
                    <a:pt x="43" y="14"/>
                  </a:cubicBezTo>
                  <a:cubicBezTo>
                    <a:pt x="34" y="44"/>
                    <a:pt x="34" y="44"/>
                    <a:pt x="34" y="44"/>
                  </a:cubicBezTo>
                  <a:cubicBezTo>
                    <a:pt x="33" y="48"/>
                    <a:pt x="30" y="50"/>
                    <a:pt x="27" y="51"/>
                  </a:cubicBezTo>
                  <a:cubicBezTo>
                    <a:pt x="26" y="51"/>
                    <a:pt x="25" y="51"/>
                    <a:pt x="2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94"/>
            <p:cNvSpPr>
              <a:spLocks/>
            </p:cNvSpPr>
            <p:nvPr userDrawn="1"/>
          </p:nvSpPr>
          <p:spPr bwMode="auto">
            <a:xfrm>
              <a:off x="11085564" y="5004122"/>
              <a:ext cx="82441" cy="85613"/>
            </a:xfrm>
            <a:custGeom>
              <a:avLst/>
              <a:gdLst>
                <a:gd name="T0" fmla="*/ 11 w 31"/>
                <a:gd name="T1" fmla="*/ 32 h 32"/>
                <a:gd name="T2" fmla="*/ 5 w 31"/>
                <a:gd name="T3" fmla="*/ 30 h 32"/>
                <a:gd name="T4" fmla="*/ 3 w 31"/>
                <a:gd name="T5" fmla="*/ 15 h 32"/>
                <a:gd name="T6" fmla="*/ 12 w 31"/>
                <a:gd name="T7" fmla="*/ 5 h 32"/>
                <a:gd name="T8" fmla="*/ 26 w 31"/>
                <a:gd name="T9" fmla="*/ 3 h 32"/>
                <a:gd name="T10" fmla="*/ 28 w 31"/>
                <a:gd name="T11" fmla="*/ 18 h 32"/>
                <a:gd name="T12" fmla="*/ 19 w 31"/>
                <a:gd name="T13" fmla="*/ 28 h 32"/>
                <a:gd name="T14" fmla="*/ 11 w 3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2">
                  <a:moveTo>
                    <a:pt x="11" y="32"/>
                  </a:moveTo>
                  <a:cubicBezTo>
                    <a:pt x="9" y="32"/>
                    <a:pt x="7" y="31"/>
                    <a:pt x="5" y="30"/>
                  </a:cubicBezTo>
                  <a:cubicBezTo>
                    <a:pt x="0" y="26"/>
                    <a:pt x="0" y="20"/>
                    <a:pt x="3" y="15"/>
                  </a:cubicBezTo>
                  <a:cubicBezTo>
                    <a:pt x="12" y="5"/>
                    <a:pt x="12" y="5"/>
                    <a:pt x="12" y="5"/>
                  </a:cubicBezTo>
                  <a:cubicBezTo>
                    <a:pt x="15" y="0"/>
                    <a:pt x="22" y="0"/>
                    <a:pt x="26" y="3"/>
                  </a:cubicBezTo>
                  <a:cubicBezTo>
                    <a:pt x="30" y="7"/>
                    <a:pt x="31" y="13"/>
                    <a:pt x="28" y="18"/>
                  </a:cubicBezTo>
                  <a:cubicBezTo>
                    <a:pt x="19" y="28"/>
                    <a:pt x="19" y="28"/>
                    <a:pt x="19" y="28"/>
                  </a:cubicBezTo>
                  <a:cubicBezTo>
                    <a:pt x="17" y="31"/>
                    <a:pt x="14" y="32"/>
                    <a:pt x="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5"/>
            <p:cNvSpPr>
              <a:spLocks noEditPoints="1"/>
            </p:cNvSpPr>
            <p:nvPr userDrawn="1"/>
          </p:nvSpPr>
          <p:spPr bwMode="auto">
            <a:xfrm>
              <a:off x="11107759" y="4826556"/>
              <a:ext cx="139516" cy="174396"/>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43 w 53"/>
                <a:gd name="T23" fmla="*/ 67 h 67"/>
                <a:gd name="T24" fmla="*/ 22 w 53"/>
                <a:gd name="T25" fmla="*/ 45 h 67"/>
                <a:gd name="T26" fmla="*/ 23 w 53"/>
                <a:gd name="T27" fmla="*/ 45 h 67"/>
                <a:gd name="T28" fmla="*/ 22 w 53"/>
                <a:gd name="T29" fmla="*/ 42 h 67"/>
                <a:gd name="T30" fmla="*/ 22 w 53"/>
                <a:gd name="T31"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7">
                  <a:moveTo>
                    <a:pt x="43" y="67"/>
                  </a:moveTo>
                  <a:cubicBezTo>
                    <a:pt x="43"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5" y="6"/>
                    <a:pt x="8" y="2"/>
                    <a:pt x="12" y="1"/>
                  </a:cubicBezTo>
                  <a:cubicBezTo>
                    <a:pt x="16" y="0"/>
                    <a:pt x="21" y="2"/>
                    <a:pt x="23" y="6"/>
                  </a:cubicBezTo>
                  <a:cubicBezTo>
                    <a:pt x="51" y="50"/>
                    <a:pt x="51" y="50"/>
                    <a:pt x="51" y="50"/>
                  </a:cubicBezTo>
                  <a:cubicBezTo>
                    <a:pt x="52" y="52"/>
                    <a:pt x="53" y="54"/>
                    <a:pt x="53" y="56"/>
                  </a:cubicBezTo>
                  <a:cubicBezTo>
                    <a:pt x="53" y="62"/>
                    <a:pt x="49" y="67"/>
                    <a:pt x="43" y="67"/>
                  </a:cubicBezTo>
                  <a:cubicBezTo>
                    <a:pt x="43" y="67"/>
                    <a:pt x="43" y="67"/>
                    <a:pt x="43" y="67"/>
                  </a:cubicBezTo>
                  <a:close/>
                  <a:moveTo>
                    <a:pt x="22" y="45"/>
                  </a:moveTo>
                  <a:cubicBezTo>
                    <a:pt x="23" y="45"/>
                    <a:pt x="23" y="45"/>
                    <a:pt x="23" y="45"/>
                  </a:cubicBezTo>
                  <a:cubicBezTo>
                    <a:pt x="22" y="42"/>
                    <a:pt x="22" y="42"/>
                    <a:pt x="22" y="42"/>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96"/>
            <p:cNvSpPr>
              <a:spLocks/>
            </p:cNvSpPr>
            <p:nvPr userDrawn="1"/>
          </p:nvSpPr>
          <p:spPr bwMode="auto">
            <a:xfrm>
              <a:off x="11104589" y="5210224"/>
              <a:ext cx="136346" cy="142688"/>
            </a:xfrm>
            <a:custGeom>
              <a:avLst/>
              <a:gdLst>
                <a:gd name="T0" fmla="*/ 12 w 51"/>
                <a:gd name="T1" fmla="*/ 54 h 54"/>
                <a:gd name="T2" fmla="*/ 8 w 51"/>
                <a:gd name="T3" fmla="*/ 53 h 54"/>
                <a:gd name="T4" fmla="*/ 2 w 51"/>
                <a:gd name="T5" fmla="*/ 40 h 54"/>
                <a:gd name="T6" fmla="*/ 16 w 51"/>
                <a:gd name="T7" fmla="*/ 7 h 54"/>
                <a:gd name="T8" fmla="*/ 25 w 51"/>
                <a:gd name="T9" fmla="*/ 0 h 54"/>
                <a:gd name="T10" fmla="*/ 41 w 51"/>
                <a:gd name="T11" fmla="*/ 0 h 54"/>
                <a:gd name="T12" fmla="*/ 51 w 51"/>
                <a:gd name="T13" fmla="*/ 11 h 54"/>
                <a:gd name="T14" fmla="*/ 41 w 51"/>
                <a:gd name="T15" fmla="*/ 21 h 54"/>
                <a:gd name="T16" fmla="*/ 32 w 51"/>
                <a:gd name="T17" fmla="*/ 21 h 54"/>
                <a:gd name="T18" fmla="*/ 21 w 51"/>
                <a:gd name="T19" fmla="*/ 48 h 54"/>
                <a:gd name="T20" fmla="*/ 12 w 51"/>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4">
                  <a:moveTo>
                    <a:pt x="12" y="54"/>
                  </a:moveTo>
                  <a:cubicBezTo>
                    <a:pt x="10" y="54"/>
                    <a:pt x="9" y="54"/>
                    <a:pt x="8" y="53"/>
                  </a:cubicBezTo>
                  <a:cubicBezTo>
                    <a:pt x="2" y="51"/>
                    <a:pt x="0" y="45"/>
                    <a:pt x="2" y="40"/>
                  </a:cubicBezTo>
                  <a:cubicBezTo>
                    <a:pt x="16" y="7"/>
                    <a:pt x="16" y="7"/>
                    <a:pt x="16" y="7"/>
                  </a:cubicBezTo>
                  <a:cubicBezTo>
                    <a:pt x="17" y="3"/>
                    <a:pt x="21" y="0"/>
                    <a:pt x="25" y="0"/>
                  </a:cubicBezTo>
                  <a:cubicBezTo>
                    <a:pt x="41" y="0"/>
                    <a:pt x="41" y="0"/>
                    <a:pt x="41" y="0"/>
                  </a:cubicBezTo>
                  <a:cubicBezTo>
                    <a:pt x="47" y="0"/>
                    <a:pt x="51" y="5"/>
                    <a:pt x="51" y="11"/>
                  </a:cubicBezTo>
                  <a:cubicBezTo>
                    <a:pt x="51" y="16"/>
                    <a:pt x="47" y="21"/>
                    <a:pt x="41" y="21"/>
                  </a:cubicBezTo>
                  <a:cubicBezTo>
                    <a:pt x="32" y="21"/>
                    <a:pt x="32" y="21"/>
                    <a:pt x="32" y="21"/>
                  </a:cubicBezTo>
                  <a:cubicBezTo>
                    <a:pt x="21" y="48"/>
                    <a:pt x="21" y="48"/>
                    <a:pt x="21" y="48"/>
                  </a:cubicBezTo>
                  <a:cubicBezTo>
                    <a:pt x="19" y="52"/>
                    <a:pt x="16" y="54"/>
                    <a:pt x="1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97"/>
            <p:cNvSpPr>
              <a:spLocks/>
            </p:cNvSpPr>
            <p:nvPr userDrawn="1"/>
          </p:nvSpPr>
          <p:spPr bwMode="auto">
            <a:xfrm>
              <a:off x="11282155" y="5235590"/>
              <a:ext cx="380498" cy="260007"/>
            </a:xfrm>
            <a:custGeom>
              <a:avLst/>
              <a:gdLst>
                <a:gd name="T0" fmla="*/ 133 w 144"/>
                <a:gd name="T1" fmla="*/ 98 h 98"/>
                <a:gd name="T2" fmla="*/ 127 w 144"/>
                <a:gd name="T3" fmla="*/ 97 h 98"/>
                <a:gd name="T4" fmla="*/ 89 w 144"/>
                <a:gd name="T5" fmla="*/ 71 h 98"/>
                <a:gd name="T6" fmla="*/ 81 w 144"/>
                <a:gd name="T7" fmla="*/ 79 h 98"/>
                <a:gd name="T8" fmla="*/ 69 w 144"/>
                <a:gd name="T9" fmla="*/ 81 h 98"/>
                <a:gd name="T10" fmla="*/ 41 w 144"/>
                <a:gd name="T11" fmla="*/ 67 h 98"/>
                <a:gd name="T12" fmla="*/ 36 w 144"/>
                <a:gd name="T13" fmla="*/ 56 h 98"/>
                <a:gd name="T14" fmla="*/ 36 w 144"/>
                <a:gd name="T15" fmla="*/ 53 h 98"/>
                <a:gd name="T16" fmla="*/ 7 w 144"/>
                <a:gd name="T17" fmla="*/ 41 h 98"/>
                <a:gd name="T18" fmla="*/ 1 w 144"/>
                <a:gd name="T19" fmla="*/ 29 h 98"/>
                <a:gd name="T20" fmla="*/ 5 w 144"/>
                <a:gd name="T21" fmla="*/ 9 h 98"/>
                <a:gd name="T22" fmla="*/ 13 w 144"/>
                <a:gd name="T23" fmla="*/ 1 h 98"/>
                <a:gd name="T24" fmla="*/ 23 w 144"/>
                <a:gd name="T25" fmla="*/ 5 h 98"/>
                <a:gd name="T26" fmla="*/ 32 w 144"/>
                <a:gd name="T27" fmla="*/ 15 h 98"/>
                <a:gd name="T28" fmla="*/ 42 w 144"/>
                <a:gd name="T29" fmla="*/ 10 h 98"/>
                <a:gd name="T30" fmla="*/ 51 w 144"/>
                <a:gd name="T31" fmla="*/ 10 h 98"/>
                <a:gd name="T32" fmla="*/ 107 w 144"/>
                <a:gd name="T33" fmla="*/ 39 h 98"/>
                <a:gd name="T34" fmla="*/ 111 w 144"/>
                <a:gd name="T35" fmla="*/ 42 h 98"/>
                <a:gd name="T36" fmla="*/ 141 w 144"/>
                <a:gd name="T37" fmla="*/ 82 h 98"/>
                <a:gd name="T38" fmla="*/ 140 w 144"/>
                <a:gd name="T39" fmla="*/ 95 h 98"/>
                <a:gd name="T40" fmla="*/ 133 w 144"/>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8">
                  <a:moveTo>
                    <a:pt x="133" y="98"/>
                  </a:moveTo>
                  <a:cubicBezTo>
                    <a:pt x="131" y="98"/>
                    <a:pt x="129" y="98"/>
                    <a:pt x="127" y="97"/>
                  </a:cubicBezTo>
                  <a:cubicBezTo>
                    <a:pt x="89" y="71"/>
                    <a:pt x="89" y="71"/>
                    <a:pt x="89" y="71"/>
                  </a:cubicBezTo>
                  <a:cubicBezTo>
                    <a:pt x="81" y="79"/>
                    <a:pt x="81" y="79"/>
                    <a:pt x="81" y="79"/>
                  </a:cubicBezTo>
                  <a:cubicBezTo>
                    <a:pt x="78" y="82"/>
                    <a:pt x="73" y="83"/>
                    <a:pt x="69" y="81"/>
                  </a:cubicBezTo>
                  <a:cubicBezTo>
                    <a:pt x="41" y="67"/>
                    <a:pt x="41" y="67"/>
                    <a:pt x="41" y="67"/>
                  </a:cubicBezTo>
                  <a:cubicBezTo>
                    <a:pt x="37" y="65"/>
                    <a:pt x="35" y="61"/>
                    <a:pt x="36" y="56"/>
                  </a:cubicBezTo>
                  <a:cubicBezTo>
                    <a:pt x="36" y="53"/>
                    <a:pt x="36" y="53"/>
                    <a:pt x="36" y="53"/>
                  </a:cubicBezTo>
                  <a:cubicBezTo>
                    <a:pt x="7" y="41"/>
                    <a:pt x="7" y="41"/>
                    <a:pt x="7" y="41"/>
                  </a:cubicBezTo>
                  <a:cubicBezTo>
                    <a:pt x="2" y="39"/>
                    <a:pt x="0" y="34"/>
                    <a:pt x="1" y="29"/>
                  </a:cubicBezTo>
                  <a:cubicBezTo>
                    <a:pt x="5" y="9"/>
                    <a:pt x="5" y="9"/>
                    <a:pt x="5" y="9"/>
                  </a:cubicBezTo>
                  <a:cubicBezTo>
                    <a:pt x="6" y="5"/>
                    <a:pt x="9" y="2"/>
                    <a:pt x="13" y="1"/>
                  </a:cubicBezTo>
                  <a:cubicBezTo>
                    <a:pt x="17" y="0"/>
                    <a:pt x="21" y="1"/>
                    <a:pt x="23" y="5"/>
                  </a:cubicBezTo>
                  <a:cubicBezTo>
                    <a:pt x="32" y="15"/>
                    <a:pt x="32" y="15"/>
                    <a:pt x="32" y="15"/>
                  </a:cubicBezTo>
                  <a:cubicBezTo>
                    <a:pt x="42" y="10"/>
                    <a:pt x="42" y="10"/>
                    <a:pt x="42" y="10"/>
                  </a:cubicBezTo>
                  <a:cubicBezTo>
                    <a:pt x="45" y="9"/>
                    <a:pt x="48" y="9"/>
                    <a:pt x="51" y="10"/>
                  </a:cubicBezTo>
                  <a:cubicBezTo>
                    <a:pt x="107" y="39"/>
                    <a:pt x="107" y="39"/>
                    <a:pt x="107" y="39"/>
                  </a:cubicBezTo>
                  <a:cubicBezTo>
                    <a:pt x="108" y="40"/>
                    <a:pt x="110" y="41"/>
                    <a:pt x="111" y="42"/>
                  </a:cubicBezTo>
                  <a:cubicBezTo>
                    <a:pt x="141" y="82"/>
                    <a:pt x="141" y="82"/>
                    <a:pt x="141" y="82"/>
                  </a:cubicBezTo>
                  <a:cubicBezTo>
                    <a:pt x="144" y="86"/>
                    <a:pt x="144" y="92"/>
                    <a:pt x="140" y="95"/>
                  </a:cubicBezTo>
                  <a:cubicBezTo>
                    <a:pt x="138" y="97"/>
                    <a:pt x="135" y="98"/>
                    <a:pt x="133"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8"/>
            <p:cNvSpPr>
              <a:spLocks/>
            </p:cNvSpPr>
            <p:nvPr userDrawn="1"/>
          </p:nvSpPr>
          <p:spPr bwMode="auto">
            <a:xfrm>
              <a:off x="11602407" y="5270470"/>
              <a:ext cx="88783" cy="114149"/>
            </a:xfrm>
            <a:custGeom>
              <a:avLst/>
              <a:gdLst>
                <a:gd name="T0" fmla="*/ 16 w 34"/>
                <a:gd name="T1" fmla="*/ 43 h 43"/>
                <a:gd name="T2" fmla="*/ 11 w 34"/>
                <a:gd name="T3" fmla="*/ 42 h 43"/>
                <a:gd name="T4" fmla="*/ 7 w 34"/>
                <a:gd name="T5" fmla="*/ 28 h 43"/>
                <a:gd name="T6" fmla="*/ 10 w 34"/>
                <a:gd name="T7" fmla="*/ 23 h 43"/>
                <a:gd name="T8" fmla="*/ 5 w 34"/>
                <a:gd name="T9" fmla="*/ 19 h 43"/>
                <a:gd name="T10" fmla="*/ 4 w 34"/>
                <a:gd name="T11" fmla="*/ 5 h 43"/>
                <a:gd name="T12" fmla="*/ 18 w 34"/>
                <a:gd name="T13" fmla="*/ 4 h 43"/>
                <a:gd name="T14" fmla="*/ 29 w 34"/>
                <a:gd name="T15" fmla="*/ 13 h 43"/>
                <a:gd name="T16" fmla="*/ 32 w 34"/>
                <a:gd name="T17" fmla="*/ 26 h 43"/>
                <a:gd name="T18" fmla="*/ 25 w 34"/>
                <a:gd name="T19" fmla="*/ 38 h 43"/>
                <a:gd name="T20" fmla="*/ 16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16" y="43"/>
                  </a:moveTo>
                  <a:cubicBezTo>
                    <a:pt x="14" y="43"/>
                    <a:pt x="13" y="43"/>
                    <a:pt x="11" y="42"/>
                  </a:cubicBezTo>
                  <a:cubicBezTo>
                    <a:pt x="6" y="39"/>
                    <a:pt x="4" y="33"/>
                    <a:pt x="7" y="28"/>
                  </a:cubicBezTo>
                  <a:cubicBezTo>
                    <a:pt x="10" y="23"/>
                    <a:pt x="10" y="23"/>
                    <a:pt x="10" y="23"/>
                  </a:cubicBezTo>
                  <a:cubicBezTo>
                    <a:pt x="5" y="19"/>
                    <a:pt x="5" y="19"/>
                    <a:pt x="5" y="19"/>
                  </a:cubicBezTo>
                  <a:cubicBezTo>
                    <a:pt x="1" y="16"/>
                    <a:pt x="0" y="9"/>
                    <a:pt x="4" y="5"/>
                  </a:cubicBezTo>
                  <a:cubicBezTo>
                    <a:pt x="8" y="1"/>
                    <a:pt x="14" y="0"/>
                    <a:pt x="18" y="4"/>
                  </a:cubicBezTo>
                  <a:cubicBezTo>
                    <a:pt x="29" y="13"/>
                    <a:pt x="29" y="13"/>
                    <a:pt x="29" y="13"/>
                  </a:cubicBezTo>
                  <a:cubicBezTo>
                    <a:pt x="33" y="16"/>
                    <a:pt x="34" y="22"/>
                    <a:pt x="32" y="26"/>
                  </a:cubicBezTo>
                  <a:cubicBezTo>
                    <a:pt x="25" y="38"/>
                    <a:pt x="25" y="38"/>
                    <a:pt x="25" y="38"/>
                  </a:cubicBezTo>
                  <a:cubicBezTo>
                    <a:pt x="23" y="41"/>
                    <a:pt x="20" y="43"/>
                    <a:pt x="1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99"/>
            <p:cNvSpPr>
              <a:spLocks/>
            </p:cNvSpPr>
            <p:nvPr userDrawn="1"/>
          </p:nvSpPr>
          <p:spPr bwMode="auto">
            <a:xfrm>
              <a:off x="11672165" y="5337057"/>
              <a:ext cx="152199" cy="126833"/>
            </a:xfrm>
            <a:custGeom>
              <a:avLst/>
              <a:gdLst>
                <a:gd name="T0" fmla="*/ 46 w 58"/>
                <a:gd name="T1" fmla="*/ 49 h 49"/>
                <a:gd name="T2" fmla="*/ 40 w 58"/>
                <a:gd name="T3" fmla="*/ 47 h 49"/>
                <a:gd name="T4" fmla="*/ 5 w 58"/>
                <a:gd name="T5" fmla="*/ 20 h 49"/>
                <a:gd name="T6" fmla="*/ 4 w 58"/>
                <a:gd name="T7" fmla="*/ 5 h 49"/>
                <a:gd name="T8" fmla="*/ 18 w 58"/>
                <a:gd name="T9" fmla="*/ 4 h 49"/>
                <a:gd name="T10" fmla="*/ 53 w 58"/>
                <a:gd name="T11" fmla="*/ 31 h 49"/>
                <a:gd name="T12" fmla="*/ 54 w 58"/>
                <a:gd name="T13" fmla="*/ 45 h 49"/>
                <a:gd name="T14" fmla="*/ 46 w 58"/>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46" y="49"/>
                  </a:moveTo>
                  <a:cubicBezTo>
                    <a:pt x="44" y="49"/>
                    <a:pt x="42" y="49"/>
                    <a:pt x="40" y="47"/>
                  </a:cubicBezTo>
                  <a:cubicBezTo>
                    <a:pt x="5" y="20"/>
                    <a:pt x="5" y="20"/>
                    <a:pt x="5" y="20"/>
                  </a:cubicBezTo>
                  <a:cubicBezTo>
                    <a:pt x="1" y="16"/>
                    <a:pt x="0" y="10"/>
                    <a:pt x="4" y="5"/>
                  </a:cubicBezTo>
                  <a:cubicBezTo>
                    <a:pt x="7" y="1"/>
                    <a:pt x="14" y="0"/>
                    <a:pt x="18" y="4"/>
                  </a:cubicBezTo>
                  <a:cubicBezTo>
                    <a:pt x="53" y="31"/>
                    <a:pt x="53" y="31"/>
                    <a:pt x="53" y="31"/>
                  </a:cubicBezTo>
                  <a:cubicBezTo>
                    <a:pt x="57" y="34"/>
                    <a:pt x="58" y="41"/>
                    <a:pt x="54" y="45"/>
                  </a:cubicBezTo>
                  <a:cubicBezTo>
                    <a:pt x="52" y="48"/>
                    <a:pt x="49"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00"/>
            <p:cNvSpPr>
              <a:spLocks/>
            </p:cNvSpPr>
            <p:nvPr userDrawn="1"/>
          </p:nvSpPr>
          <p:spPr bwMode="auto">
            <a:xfrm>
              <a:off x="10686041" y="5140466"/>
              <a:ext cx="171224" cy="244154"/>
            </a:xfrm>
            <a:custGeom>
              <a:avLst/>
              <a:gdLst>
                <a:gd name="T0" fmla="*/ 49 w 65"/>
                <a:gd name="T1" fmla="*/ 92 h 92"/>
                <a:gd name="T2" fmla="*/ 41 w 65"/>
                <a:gd name="T3" fmla="*/ 89 h 92"/>
                <a:gd name="T4" fmla="*/ 29 w 65"/>
                <a:gd name="T5" fmla="*/ 77 h 92"/>
                <a:gd name="T6" fmla="*/ 27 w 65"/>
                <a:gd name="T7" fmla="*/ 72 h 92"/>
                <a:gd name="T8" fmla="*/ 17 w 65"/>
                <a:gd name="T9" fmla="*/ 40 h 92"/>
                <a:gd name="T10" fmla="*/ 3 w 65"/>
                <a:gd name="T11" fmla="*/ 17 h 92"/>
                <a:gd name="T12" fmla="*/ 5 w 65"/>
                <a:gd name="T13" fmla="*/ 4 h 92"/>
                <a:gd name="T14" fmla="*/ 19 w 65"/>
                <a:gd name="T15" fmla="*/ 5 h 92"/>
                <a:gd name="T16" fmla="*/ 61 w 65"/>
                <a:gd name="T17" fmla="*/ 49 h 92"/>
                <a:gd name="T18" fmla="*/ 64 w 65"/>
                <a:gd name="T19" fmla="*/ 58 h 92"/>
                <a:gd name="T20" fmla="*/ 59 w 65"/>
                <a:gd name="T21" fmla="*/ 84 h 92"/>
                <a:gd name="T22" fmla="*/ 52 w 65"/>
                <a:gd name="T23" fmla="*/ 92 h 92"/>
                <a:gd name="T24" fmla="*/ 49 w 65"/>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92">
                  <a:moveTo>
                    <a:pt x="49" y="92"/>
                  </a:moveTo>
                  <a:cubicBezTo>
                    <a:pt x="46" y="92"/>
                    <a:pt x="43" y="91"/>
                    <a:pt x="41" y="89"/>
                  </a:cubicBezTo>
                  <a:cubicBezTo>
                    <a:pt x="29" y="77"/>
                    <a:pt x="29" y="77"/>
                    <a:pt x="29" y="77"/>
                  </a:cubicBezTo>
                  <a:cubicBezTo>
                    <a:pt x="28" y="75"/>
                    <a:pt x="27" y="74"/>
                    <a:pt x="27" y="72"/>
                  </a:cubicBezTo>
                  <a:cubicBezTo>
                    <a:pt x="24" y="61"/>
                    <a:pt x="19" y="44"/>
                    <a:pt x="17" y="40"/>
                  </a:cubicBezTo>
                  <a:cubicBezTo>
                    <a:pt x="16" y="37"/>
                    <a:pt x="9" y="27"/>
                    <a:pt x="3" y="17"/>
                  </a:cubicBezTo>
                  <a:cubicBezTo>
                    <a:pt x="0" y="13"/>
                    <a:pt x="1" y="7"/>
                    <a:pt x="5" y="4"/>
                  </a:cubicBezTo>
                  <a:cubicBezTo>
                    <a:pt x="9" y="0"/>
                    <a:pt x="15" y="1"/>
                    <a:pt x="19" y="5"/>
                  </a:cubicBezTo>
                  <a:cubicBezTo>
                    <a:pt x="61" y="49"/>
                    <a:pt x="61" y="49"/>
                    <a:pt x="61" y="49"/>
                  </a:cubicBezTo>
                  <a:cubicBezTo>
                    <a:pt x="64" y="52"/>
                    <a:pt x="65" y="55"/>
                    <a:pt x="64" y="58"/>
                  </a:cubicBezTo>
                  <a:cubicBezTo>
                    <a:pt x="59" y="84"/>
                    <a:pt x="59" y="84"/>
                    <a:pt x="59" y="84"/>
                  </a:cubicBezTo>
                  <a:cubicBezTo>
                    <a:pt x="58" y="88"/>
                    <a:pt x="55" y="91"/>
                    <a:pt x="52" y="92"/>
                  </a:cubicBezTo>
                  <a:cubicBezTo>
                    <a:pt x="51" y="92"/>
                    <a:pt x="50" y="92"/>
                    <a:pt x="4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1"/>
            <p:cNvSpPr>
              <a:spLocks/>
            </p:cNvSpPr>
            <p:nvPr userDrawn="1"/>
          </p:nvSpPr>
          <p:spPr bwMode="auto">
            <a:xfrm>
              <a:off x="10787507" y="5498769"/>
              <a:ext cx="783193" cy="570747"/>
            </a:xfrm>
            <a:custGeom>
              <a:avLst/>
              <a:gdLst>
                <a:gd name="T0" fmla="*/ 186 w 297"/>
                <a:gd name="T1" fmla="*/ 217 h 217"/>
                <a:gd name="T2" fmla="*/ 182 w 297"/>
                <a:gd name="T3" fmla="*/ 217 h 217"/>
                <a:gd name="T4" fmla="*/ 153 w 297"/>
                <a:gd name="T5" fmla="*/ 196 h 217"/>
                <a:gd name="T6" fmla="*/ 141 w 297"/>
                <a:gd name="T7" fmla="*/ 176 h 217"/>
                <a:gd name="T8" fmla="*/ 116 w 297"/>
                <a:gd name="T9" fmla="*/ 157 h 217"/>
                <a:gd name="T10" fmla="*/ 66 w 297"/>
                <a:gd name="T11" fmla="*/ 182 h 217"/>
                <a:gd name="T12" fmla="*/ 61 w 297"/>
                <a:gd name="T13" fmla="*/ 184 h 217"/>
                <a:gd name="T14" fmla="*/ 11 w 297"/>
                <a:gd name="T15" fmla="*/ 186 h 217"/>
                <a:gd name="T16" fmla="*/ 2 w 297"/>
                <a:gd name="T17" fmla="*/ 181 h 217"/>
                <a:gd name="T18" fmla="*/ 2 w 297"/>
                <a:gd name="T19" fmla="*/ 171 h 217"/>
                <a:gd name="T20" fmla="*/ 8 w 297"/>
                <a:gd name="T21" fmla="*/ 158 h 217"/>
                <a:gd name="T22" fmla="*/ 13 w 297"/>
                <a:gd name="T23" fmla="*/ 81 h 217"/>
                <a:gd name="T24" fmla="*/ 21 w 297"/>
                <a:gd name="T25" fmla="*/ 72 h 217"/>
                <a:gd name="T26" fmla="*/ 63 w 297"/>
                <a:gd name="T27" fmla="*/ 61 h 217"/>
                <a:gd name="T28" fmla="*/ 75 w 297"/>
                <a:gd name="T29" fmla="*/ 48 h 217"/>
                <a:gd name="T30" fmla="*/ 76 w 297"/>
                <a:gd name="T31" fmla="*/ 46 h 217"/>
                <a:gd name="T32" fmla="*/ 115 w 297"/>
                <a:gd name="T33" fmla="*/ 17 h 217"/>
                <a:gd name="T34" fmla="*/ 126 w 297"/>
                <a:gd name="T35" fmla="*/ 16 h 217"/>
                <a:gd name="T36" fmla="*/ 135 w 297"/>
                <a:gd name="T37" fmla="*/ 22 h 217"/>
                <a:gd name="T38" fmla="*/ 142 w 297"/>
                <a:gd name="T39" fmla="*/ 7 h 217"/>
                <a:gd name="T40" fmla="*/ 152 w 297"/>
                <a:gd name="T41" fmla="*/ 0 h 217"/>
                <a:gd name="T42" fmla="*/ 190 w 297"/>
                <a:gd name="T43" fmla="*/ 4 h 217"/>
                <a:gd name="T44" fmla="*/ 198 w 297"/>
                <a:gd name="T45" fmla="*/ 8 h 217"/>
                <a:gd name="T46" fmla="*/ 199 w 297"/>
                <a:gd name="T47" fmla="*/ 17 h 217"/>
                <a:gd name="T48" fmla="*/ 197 w 297"/>
                <a:gd name="T49" fmla="*/ 24 h 217"/>
                <a:gd name="T50" fmla="*/ 210 w 297"/>
                <a:gd name="T51" fmla="*/ 29 h 217"/>
                <a:gd name="T52" fmla="*/ 224 w 297"/>
                <a:gd name="T53" fmla="*/ 5 h 217"/>
                <a:gd name="T54" fmla="*/ 231 w 297"/>
                <a:gd name="T55" fmla="*/ 0 h 217"/>
                <a:gd name="T56" fmla="*/ 239 w 297"/>
                <a:gd name="T57" fmla="*/ 3 h 217"/>
                <a:gd name="T58" fmla="*/ 257 w 297"/>
                <a:gd name="T59" fmla="*/ 18 h 217"/>
                <a:gd name="T60" fmla="*/ 260 w 297"/>
                <a:gd name="T61" fmla="*/ 24 h 217"/>
                <a:gd name="T62" fmla="*/ 267 w 297"/>
                <a:gd name="T63" fmla="*/ 60 h 217"/>
                <a:gd name="T64" fmla="*/ 295 w 297"/>
                <a:gd name="T65" fmla="*/ 103 h 217"/>
                <a:gd name="T66" fmla="*/ 295 w 297"/>
                <a:gd name="T67" fmla="*/ 113 h 217"/>
                <a:gd name="T68" fmla="*/ 266 w 297"/>
                <a:gd name="T69" fmla="*/ 170 h 217"/>
                <a:gd name="T70" fmla="*/ 264 w 297"/>
                <a:gd name="T71" fmla="*/ 173 h 217"/>
                <a:gd name="T72" fmla="*/ 227 w 297"/>
                <a:gd name="T73" fmla="*/ 204 h 217"/>
                <a:gd name="T74" fmla="*/ 224 w 297"/>
                <a:gd name="T75" fmla="*/ 206 h 217"/>
                <a:gd name="T76" fmla="*/ 189 w 297"/>
                <a:gd name="T77" fmla="*/ 217 h 217"/>
                <a:gd name="T78" fmla="*/ 186 w 297"/>
                <a:gd name="T7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217">
                  <a:moveTo>
                    <a:pt x="186" y="217"/>
                  </a:moveTo>
                  <a:cubicBezTo>
                    <a:pt x="185" y="217"/>
                    <a:pt x="183" y="217"/>
                    <a:pt x="182" y="217"/>
                  </a:cubicBezTo>
                  <a:cubicBezTo>
                    <a:pt x="162" y="208"/>
                    <a:pt x="154" y="203"/>
                    <a:pt x="153" y="196"/>
                  </a:cubicBezTo>
                  <a:cubicBezTo>
                    <a:pt x="152" y="193"/>
                    <a:pt x="146" y="184"/>
                    <a:pt x="141" y="176"/>
                  </a:cubicBezTo>
                  <a:cubicBezTo>
                    <a:pt x="116" y="157"/>
                    <a:pt x="116" y="157"/>
                    <a:pt x="116" y="157"/>
                  </a:cubicBezTo>
                  <a:cubicBezTo>
                    <a:pt x="66" y="182"/>
                    <a:pt x="66" y="182"/>
                    <a:pt x="66" y="182"/>
                  </a:cubicBezTo>
                  <a:cubicBezTo>
                    <a:pt x="64" y="183"/>
                    <a:pt x="63" y="184"/>
                    <a:pt x="61" y="184"/>
                  </a:cubicBezTo>
                  <a:cubicBezTo>
                    <a:pt x="11" y="186"/>
                    <a:pt x="11" y="186"/>
                    <a:pt x="11" y="186"/>
                  </a:cubicBezTo>
                  <a:cubicBezTo>
                    <a:pt x="8" y="186"/>
                    <a:pt x="4" y="184"/>
                    <a:pt x="2" y="181"/>
                  </a:cubicBezTo>
                  <a:cubicBezTo>
                    <a:pt x="0" y="178"/>
                    <a:pt x="0" y="175"/>
                    <a:pt x="2" y="171"/>
                  </a:cubicBezTo>
                  <a:cubicBezTo>
                    <a:pt x="8" y="158"/>
                    <a:pt x="8" y="158"/>
                    <a:pt x="8" y="158"/>
                  </a:cubicBezTo>
                  <a:cubicBezTo>
                    <a:pt x="13" y="81"/>
                    <a:pt x="13" y="81"/>
                    <a:pt x="13" y="81"/>
                  </a:cubicBezTo>
                  <a:cubicBezTo>
                    <a:pt x="13" y="77"/>
                    <a:pt x="17" y="73"/>
                    <a:pt x="21" y="72"/>
                  </a:cubicBezTo>
                  <a:cubicBezTo>
                    <a:pt x="63" y="61"/>
                    <a:pt x="63" y="61"/>
                    <a:pt x="63" y="61"/>
                  </a:cubicBezTo>
                  <a:cubicBezTo>
                    <a:pt x="75" y="48"/>
                    <a:pt x="75" y="48"/>
                    <a:pt x="75" y="48"/>
                  </a:cubicBezTo>
                  <a:cubicBezTo>
                    <a:pt x="75" y="47"/>
                    <a:pt x="76" y="47"/>
                    <a:pt x="76" y="46"/>
                  </a:cubicBezTo>
                  <a:cubicBezTo>
                    <a:pt x="115" y="17"/>
                    <a:pt x="115" y="17"/>
                    <a:pt x="115" y="17"/>
                  </a:cubicBezTo>
                  <a:cubicBezTo>
                    <a:pt x="118" y="14"/>
                    <a:pt x="123" y="14"/>
                    <a:pt x="126" y="16"/>
                  </a:cubicBezTo>
                  <a:cubicBezTo>
                    <a:pt x="135" y="22"/>
                    <a:pt x="135" y="22"/>
                    <a:pt x="135" y="22"/>
                  </a:cubicBezTo>
                  <a:cubicBezTo>
                    <a:pt x="142" y="7"/>
                    <a:pt x="142" y="7"/>
                    <a:pt x="142" y="7"/>
                  </a:cubicBezTo>
                  <a:cubicBezTo>
                    <a:pt x="143" y="2"/>
                    <a:pt x="147" y="0"/>
                    <a:pt x="152" y="0"/>
                  </a:cubicBezTo>
                  <a:cubicBezTo>
                    <a:pt x="190" y="4"/>
                    <a:pt x="190" y="4"/>
                    <a:pt x="190" y="4"/>
                  </a:cubicBezTo>
                  <a:cubicBezTo>
                    <a:pt x="193" y="4"/>
                    <a:pt x="196" y="6"/>
                    <a:pt x="198" y="8"/>
                  </a:cubicBezTo>
                  <a:cubicBezTo>
                    <a:pt x="199" y="11"/>
                    <a:pt x="200" y="14"/>
                    <a:pt x="199" y="17"/>
                  </a:cubicBezTo>
                  <a:cubicBezTo>
                    <a:pt x="197" y="24"/>
                    <a:pt x="197" y="24"/>
                    <a:pt x="197" y="24"/>
                  </a:cubicBezTo>
                  <a:cubicBezTo>
                    <a:pt x="210" y="29"/>
                    <a:pt x="210" y="29"/>
                    <a:pt x="210" y="29"/>
                  </a:cubicBezTo>
                  <a:cubicBezTo>
                    <a:pt x="224" y="5"/>
                    <a:pt x="224" y="5"/>
                    <a:pt x="224" y="5"/>
                  </a:cubicBezTo>
                  <a:cubicBezTo>
                    <a:pt x="225" y="3"/>
                    <a:pt x="228" y="1"/>
                    <a:pt x="231" y="0"/>
                  </a:cubicBezTo>
                  <a:cubicBezTo>
                    <a:pt x="234" y="0"/>
                    <a:pt x="237" y="1"/>
                    <a:pt x="239" y="3"/>
                  </a:cubicBezTo>
                  <a:cubicBezTo>
                    <a:pt x="257" y="18"/>
                    <a:pt x="257" y="18"/>
                    <a:pt x="257" y="18"/>
                  </a:cubicBezTo>
                  <a:cubicBezTo>
                    <a:pt x="258" y="19"/>
                    <a:pt x="259" y="21"/>
                    <a:pt x="260" y="24"/>
                  </a:cubicBezTo>
                  <a:cubicBezTo>
                    <a:pt x="267" y="60"/>
                    <a:pt x="267" y="60"/>
                    <a:pt x="267" y="60"/>
                  </a:cubicBezTo>
                  <a:cubicBezTo>
                    <a:pt x="295" y="103"/>
                    <a:pt x="295" y="103"/>
                    <a:pt x="295" y="103"/>
                  </a:cubicBezTo>
                  <a:cubicBezTo>
                    <a:pt x="297" y="106"/>
                    <a:pt x="297" y="110"/>
                    <a:pt x="295" y="113"/>
                  </a:cubicBezTo>
                  <a:cubicBezTo>
                    <a:pt x="266" y="170"/>
                    <a:pt x="266" y="170"/>
                    <a:pt x="266" y="170"/>
                  </a:cubicBezTo>
                  <a:cubicBezTo>
                    <a:pt x="266" y="171"/>
                    <a:pt x="265" y="172"/>
                    <a:pt x="264" y="173"/>
                  </a:cubicBezTo>
                  <a:cubicBezTo>
                    <a:pt x="227" y="204"/>
                    <a:pt x="227" y="204"/>
                    <a:pt x="227" y="204"/>
                  </a:cubicBezTo>
                  <a:cubicBezTo>
                    <a:pt x="226" y="205"/>
                    <a:pt x="225" y="206"/>
                    <a:pt x="224" y="206"/>
                  </a:cubicBezTo>
                  <a:cubicBezTo>
                    <a:pt x="189" y="217"/>
                    <a:pt x="189" y="217"/>
                    <a:pt x="189" y="217"/>
                  </a:cubicBezTo>
                  <a:cubicBezTo>
                    <a:pt x="188" y="217"/>
                    <a:pt x="187" y="217"/>
                    <a:pt x="186"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2"/>
            <p:cNvSpPr>
              <a:spLocks/>
            </p:cNvSpPr>
            <p:nvPr userDrawn="1"/>
          </p:nvSpPr>
          <p:spPr bwMode="auto">
            <a:xfrm>
              <a:off x="11228250" y="6091711"/>
              <a:ext cx="107808" cy="101466"/>
            </a:xfrm>
            <a:custGeom>
              <a:avLst/>
              <a:gdLst>
                <a:gd name="T0" fmla="*/ 14 w 40"/>
                <a:gd name="T1" fmla="*/ 39 h 39"/>
                <a:gd name="T2" fmla="*/ 11 w 40"/>
                <a:gd name="T3" fmla="*/ 38 h 39"/>
                <a:gd name="T4" fmla="*/ 4 w 40"/>
                <a:gd name="T5" fmla="*/ 30 h 39"/>
                <a:gd name="T6" fmla="*/ 1 w 40"/>
                <a:gd name="T7" fmla="*/ 13 h 39"/>
                <a:gd name="T8" fmla="*/ 4 w 40"/>
                <a:gd name="T9" fmla="*/ 3 h 39"/>
                <a:gd name="T10" fmla="*/ 14 w 40"/>
                <a:gd name="T11" fmla="*/ 1 h 39"/>
                <a:gd name="T12" fmla="*/ 30 w 40"/>
                <a:gd name="T13" fmla="*/ 3 h 39"/>
                <a:gd name="T14" fmla="*/ 39 w 40"/>
                <a:gd name="T15" fmla="*/ 10 h 39"/>
                <a:gd name="T16" fmla="*/ 36 w 40"/>
                <a:gd name="T17" fmla="*/ 21 h 39"/>
                <a:gd name="T18" fmla="*/ 21 w 40"/>
                <a:gd name="T19" fmla="*/ 36 h 39"/>
                <a:gd name="T20" fmla="*/ 14 w 40"/>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9">
                  <a:moveTo>
                    <a:pt x="14" y="39"/>
                  </a:moveTo>
                  <a:cubicBezTo>
                    <a:pt x="13" y="39"/>
                    <a:pt x="12" y="39"/>
                    <a:pt x="11" y="38"/>
                  </a:cubicBezTo>
                  <a:cubicBezTo>
                    <a:pt x="7" y="37"/>
                    <a:pt x="4" y="34"/>
                    <a:pt x="4" y="30"/>
                  </a:cubicBezTo>
                  <a:cubicBezTo>
                    <a:pt x="1" y="13"/>
                    <a:pt x="1" y="13"/>
                    <a:pt x="1" y="13"/>
                  </a:cubicBezTo>
                  <a:cubicBezTo>
                    <a:pt x="0" y="9"/>
                    <a:pt x="2" y="5"/>
                    <a:pt x="4" y="3"/>
                  </a:cubicBezTo>
                  <a:cubicBezTo>
                    <a:pt x="7" y="1"/>
                    <a:pt x="11" y="0"/>
                    <a:pt x="14" y="1"/>
                  </a:cubicBezTo>
                  <a:cubicBezTo>
                    <a:pt x="16" y="2"/>
                    <a:pt x="24" y="3"/>
                    <a:pt x="30" y="3"/>
                  </a:cubicBezTo>
                  <a:cubicBezTo>
                    <a:pt x="34" y="4"/>
                    <a:pt x="37" y="6"/>
                    <a:pt x="39" y="10"/>
                  </a:cubicBezTo>
                  <a:cubicBezTo>
                    <a:pt x="40" y="14"/>
                    <a:pt x="39" y="18"/>
                    <a:pt x="36" y="21"/>
                  </a:cubicBezTo>
                  <a:cubicBezTo>
                    <a:pt x="21" y="36"/>
                    <a:pt x="21" y="36"/>
                    <a:pt x="21" y="36"/>
                  </a:cubicBezTo>
                  <a:cubicBezTo>
                    <a:pt x="19" y="38"/>
                    <a:pt x="16" y="39"/>
                    <a:pt x="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3"/>
            <p:cNvSpPr>
              <a:spLocks/>
            </p:cNvSpPr>
            <p:nvPr userDrawn="1"/>
          </p:nvSpPr>
          <p:spPr bwMode="auto">
            <a:xfrm>
              <a:off x="11665823" y="5961709"/>
              <a:ext cx="145858" cy="164882"/>
            </a:xfrm>
            <a:custGeom>
              <a:avLst/>
              <a:gdLst>
                <a:gd name="T0" fmla="*/ 12 w 55"/>
                <a:gd name="T1" fmla="*/ 63 h 63"/>
                <a:gd name="T2" fmla="*/ 5 w 55"/>
                <a:gd name="T3" fmla="*/ 61 h 63"/>
                <a:gd name="T4" fmla="*/ 2 w 55"/>
                <a:gd name="T5" fmla="*/ 49 h 63"/>
                <a:gd name="T6" fmla="*/ 23 w 55"/>
                <a:gd name="T7" fmla="*/ 7 h 63"/>
                <a:gd name="T8" fmla="*/ 33 w 55"/>
                <a:gd name="T9" fmla="*/ 1 h 63"/>
                <a:gd name="T10" fmla="*/ 42 w 55"/>
                <a:gd name="T11" fmla="*/ 8 h 63"/>
                <a:gd name="T12" fmla="*/ 45 w 55"/>
                <a:gd name="T13" fmla="*/ 19 h 63"/>
                <a:gd name="T14" fmla="*/ 54 w 55"/>
                <a:gd name="T15" fmla="*/ 26 h 63"/>
                <a:gd name="T16" fmla="*/ 50 w 55"/>
                <a:gd name="T17" fmla="*/ 38 h 63"/>
                <a:gd name="T18" fmla="*/ 17 w 55"/>
                <a:gd name="T19" fmla="*/ 61 h 63"/>
                <a:gd name="T20" fmla="*/ 12 w 55"/>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3">
                  <a:moveTo>
                    <a:pt x="12" y="63"/>
                  </a:moveTo>
                  <a:cubicBezTo>
                    <a:pt x="9" y="63"/>
                    <a:pt x="7" y="63"/>
                    <a:pt x="5" y="61"/>
                  </a:cubicBezTo>
                  <a:cubicBezTo>
                    <a:pt x="1" y="58"/>
                    <a:pt x="0" y="53"/>
                    <a:pt x="2" y="49"/>
                  </a:cubicBezTo>
                  <a:cubicBezTo>
                    <a:pt x="23" y="7"/>
                    <a:pt x="23" y="7"/>
                    <a:pt x="23" y="7"/>
                  </a:cubicBezTo>
                  <a:cubicBezTo>
                    <a:pt x="25" y="3"/>
                    <a:pt x="29" y="0"/>
                    <a:pt x="33" y="1"/>
                  </a:cubicBezTo>
                  <a:cubicBezTo>
                    <a:pt x="37" y="1"/>
                    <a:pt x="41" y="4"/>
                    <a:pt x="42" y="8"/>
                  </a:cubicBezTo>
                  <a:cubicBezTo>
                    <a:pt x="45" y="19"/>
                    <a:pt x="45" y="19"/>
                    <a:pt x="45" y="19"/>
                  </a:cubicBezTo>
                  <a:cubicBezTo>
                    <a:pt x="49" y="20"/>
                    <a:pt x="53" y="22"/>
                    <a:pt x="54" y="26"/>
                  </a:cubicBezTo>
                  <a:cubicBezTo>
                    <a:pt x="55" y="31"/>
                    <a:pt x="54" y="35"/>
                    <a:pt x="50" y="38"/>
                  </a:cubicBezTo>
                  <a:cubicBezTo>
                    <a:pt x="17" y="61"/>
                    <a:pt x="17" y="61"/>
                    <a:pt x="17" y="61"/>
                  </a:cubicBezTo>
                  <a:cubicBezTo>
                    <a:pt x="16" y="63"/>
                    <a:pt x="14" y="63"/>
                    <a:pt x="1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4"/>
            <p:cNvSpPr>
              <a:spLocks/>
            </p:cNvSpPr>
            <p:nvPr userDrawn="1"/>
          </p:nvSpPr>
          <p:spPr bwMode="auto">
            <a:xfrm>
              <a:off x="11418499" y="6082200"/>
              <a:ext cx="240982" cy="164882"/>
            </a:xfrm>
            <a:custGeom>
              <a:avLst/>
              <a:gdLst>
                <a:gd name="T0" fmla="*/ 11 w 91"/>
                <a:gd name="T1" fmla="*/ 63 h 63"/>
                <a:gd name="T2" fmla="*/ 2 w 91"/>
                <a:gd name="T3" fmla="*/ 58 h 63"/>
                <a:gd name="T4" fmla="*/ 6 w 91"/>
                <a:gd name="T5" fmla="*/ 44 h 63"/>
                <a:gd name="T6" fmla="*/ 71 w 91"/>
                <a:gd name="T7" fmla="*/ 2 h 63"/>
                <a:gd name="T8" fmla="*/ 80 w 91"/>
                <a:gd name="T9" fmla="*/ 1 h 63"/>
                <a:gd name="T10" fmla="*/ 86 w 91"/>
                <a:gd name="T11" fmla="*/ 8 h 63"/>
                <a:gd name="T12" fmla="*/ 90 w 91"/>
                <a:gd name="T13" fmla="*/ 19 h 63"/>
                <a:gd name="T14" fmla="*/ 84 w 91"/>
                <a:gd name="T15" fmla="*/ 31 h 63"/>
                <a:gd name="T16" fmla="*/ 15 w 91"/>
                <a:gd name="T17" fmla="*/ 62 h 63"/>
                <a:gd name="T18" fmla="*/ 11 w 91"/>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63">
                  <a:moveTo>
                    <a:pt x="11" y="63"/>
                  </a:moveTo>
                  <a:cubicBezTo>
                    <a:pt x="7" y="63"/>
                    <a:pt x="4" y="61"/>
                    <a:pt x="2" y="58"/>
                  </a:cubicBezTo>
                  <a:cubicBezTo>
                    <a:pt x="0" y="53"/>
                    <a:pt x="1" y="47"/>
                    <a:pt x="6" y="44"/>
                  </a:cubicBezTo>
                  <a:cubicBezTo>
                    <a:pt x="71" y="2"/>
                    <a:pt x="71" y="2"/>
                    <a:pt x="71" y="2"/>
                  </a:cubicBezTo>
                  <a:cubicBezTo>
                    <a:pt x="74" y="0"/>
                    <a:pt x="77" y="0"/>
                    <a:pt x="80" y="1"/>
                  </a:cubicBezTo>
                  <a:cubicBezTo>
                    <a:pt x="83" y="2"/>
                    <a:pt x="85" y="5"/>
                    <a:pt x="86" y="8"/>
                  </a:cubicBezTo>
                  <a:cubicBezTo>
                    <a:pt x="90" y="19"/>
                    <a:pt x="90" y="19"/>
                    <a:pt x="90" y="19"/>
                  </a:cubicBezTo>
                  <a:cubicBezTo>
                    <a:pt x="91" y="24"/>
                    <a:pt x="89" y="29"/>
                    <a:pt x="84" y="31"/>
                  </a:cubicBezTo>
                  <a:cubicBezTo>
                    <a:pt x="15" y="62"/>
                    <a:pt x="15" y="62"/>
                    <a:pt x="15" y="62"/>
                  </a:cubicBezTo>
                  <a:cubicBezTo>
                    <a:pt x="14" y="63"/>
                    <a:pt x="13" y="63"/>
                    <a:pt x="1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5"/>
            <p:cNvSpPr>
              <a:spLocks/>
            </p:cNvSpPr>
            <p:nvPr userDrawn="1"/>
          </p:nvSpPr>
          <p:spPr bwMode="auto">
            <a:xfrm>
              <a:off x="9690404" y="5470231"/>
              <a:ext cx="183907" cy="317082"/>
            </a:xfrm>
            <a:custGeom>
              <a:avLst/>
              <a:gdLst>
                <a:gd name="T0" fmla="*/ 33 w 69"/>
                <a:gd name="T1" fmla="*/ 120 h 120"/>
                <a:gd name="T2" fmla="*/ 28 w 69"/>
                <a:gd name="T3" fmla="*/ 119 h 120"/>
                <a:gd name="T4" fmla="*/ 7 w 69"/>
                <a:gd name="T5" fmla="*/ 106 h 120"/>
                <a:gd name="T6" fmla="*/ 3 w 69"/>
                <a:gd name="T7" fmla="*/ 92 h 120"/>
                <a:gd name="T8" fmla="*/ 8 w 69"/>
                <a:gd name="T9" fmla="*/ 82 h 120"/>
                <a:gd name="T10" fmla="*/ 11 w 69"/>
                <a:gd name="T11" fmla="*/ 53 h 120"/>
                <a:gd name="T12" fmla="*/ 13 w 69"/>
                <a:gd name="T13" fmla="*/ 48 h 120"/>
                <a:gd name="T14" fmla="*/ 23 w 69"/>
                <a:gd name="T15" fmla="*/ 33 h 120"/>
                <a:gd name="T16" fmla="*/ 24 w 69"/>
                <a:gd name="T17" fmla="*/ 32 h 120"/>
                <a:gd name="T18" fmla="*/ 48 w 69"/>
                <a:gd name="T19" fmla="*/ 4 h 120"/>
                <a:gd name="T20" fmla="*/ 58 w 69"/>
                <a:gd name="T21" fmla="*/ 1 h 120"/>
                <a:gd name="T22" fmla="*/ 65 w 69"/>
                <a:gd name="T23" fmla="*/ 9 h 120"/>
                <a:gd name="T24" fmla="*/ 69 w 69"/>
                <a:gd name="T25" fmla="*/ 29 h 120"/>
                <a:gd name="T26" fmla="*/ 69 w 69"/>
                <a:gd name="T27" fmla="*/ 34 h 120"/>
                <a:gd name="T28" fmla="*/ 43 w 69"/>
                <a:gd name="T29" fmla="*/ 113 h 120"/>
                <a:gd name="T30" fmla="*/ 37 w 69"/>
                <a:gd name="T31" fmla="*/ 120 h 120"/>
                <a:gd name="T32" fmla="*/ 33 w 69"/>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20">
                  <a:moveTo>
                    <a:pt x="33" y="120"/>
                  </a:moveTo>
                  <a:cubicBezTo>
                    <a:pt x="31" y="120"/>
                    <a:pt x="30" y="120"/>
                    <a:pt x="28" y="119"/>
                  </a:cubicBezTo>
                  <a:cubicBezTo>
                    <a:pt x="7" y="106"/>
                    <a:pt x="7" y="106"/>
                    <a:pt x="7" y="106"/>
                  </a:cubicBezTo>
                  <a:cubicBezTo>
                    <a:pt x="2" y="103"/>
                    <a:pt x="0" y="97"/>
                    <a:pt x="3" y="92"/>
                  </a:cubicBezTo>
                  <a:cubicBezTo>
                    <a:pt x="8" y="82"/>
                    <a:pt x="8" y="82"/>
                    <a:pt x="8" y="82"/>
                  </a:cubicBezTo>
                  <a:cubicBezTo>
                    <a:pt x="11" y="53"/>
                    <a:pt x="11" y="53"/>
                    <a:pt x="11" y="53"/>
                  </a:cubicBezTo>
                  <a:cubicBezTo>
                    <a:pt x="12" y="51"/>
                    <a:pt x="12" y="49"/>
                    <a:pt x="13" y="48"/>
                  </a:cubicBezTo>
                  <a:cubicBezTo>
                    <a:pt x="23" y="33"/>
                    <a:pt x="23" y="33"/>
                    <a:pt x="23" y="33"/>
                  </a:cubicBezTo>
                  <a:cubicBezTo>
                    <a:pt x="24" y="32"/>
                    <a:pt x="24" y="32"/>
                    <a:pt x="24" y="32"/>
                  </a:cubicBezTo>
                  <a:cubicBezTo>
                    <a:pt x="48" y="4"/>
                    <a:pt x="48" y="4"/>
                    <a:pt x="48" y="4"/>
                  </a:cubicBezTo>
                  <a:cubicBezTo>
                    <a:pt x="50" y="1"/>
                    <a:pt x="54" y="0"/>
                    <a:pt x="58" y="1"/>
                  </a:cubicBezTo>
                  <a:cubicBezTo>
                    <a:pt x="62" y="2"/>
                    <a:pt x="65" y="5"/>
                    <a:pt x="65" y="9"/>
                  </a:cubicBezTo>
                  <a:cubicBezTo>
                    <a:pt x="69" y="29"/>
                    <a:pt x="69" y="29"/>
                    <a:pt x="69" y="29"/>
                  </a:cubicBezTo>
                  <a:cubicBezTo>
                    <a:pt x="69" y="31"/>
                    <a:pt x="69" y="33"/>
                    <a:pt x="69" y="34"/>
                  </a:cubicBezTo>
                  <a:cubicBezTo>
                    <a:pt x="43" y="113"/>
                    <a:pt x="43" y="113"/>
                    <a:pt x="43" y="113"/>
                  </a:cubicBezTo>
                  <a:cubicBezTo>
                    <a:pt x="42" y="116"/>
                    <a:pt x="40" y="119"/>
                    <a:pt x="37" y="120"/>
                  </a:cubicBezTo>
                  <a:cubicBezTo>
                    <a:pt x="36" y="120"/>
                    <a:pt x="35" y="120"/>
                    <a:pt x="3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6"/>
            <p:cNvSpPr>
              <a:spLocks/>
            </p:cNvSpPr>
            <p:nvPr userDrawn="1"/>
          </p:nvSpPr>
          <p:spPr bwMode="auto">
            <a:xfrm>
              <a:off x="7439123" y="4791676"/>
              <a:ext cx="231471" cy="110980"/>
            </a:xfrm>
            <a:custGeom>
              <a:avLst/>
              <a:gdLst>
                <a:gd name="T0" fmla="*/ 38 w 88"/>
                <a:gd name="T1" fmla="*/ 42 h 42"/>
                <a:gd name="T2" fmla="*/ 28 w 88"/>
                <a:gd name="T3" fmla="*/ 33 h 42"/>
                <a:gd name="T4" fmla="*/ 37 w 88"/>
                <a:gd name="T5" fmla="*/ 21 h 42"/>
                <a:gd name="T6" fmla="*/ 39 w 88"/>
                <a:gd name="T7" fmla="*/ 21 h 42"/>
                <a:gd name="T8" fmla="*/ 38 w 88"/>
                <a:gd name="T9" fmla="*/ 20 h 42"/>
                <a:gd name="T10" fmla="*/ 10 w 88"/>
                <a:gd name="T11" fmla="*/ 20 h 42"/>
                <a:gd name="T12" fmla="*/ 0 w 88"/>
                <a:gd name="T13" fmla="*/ 10 h 42"/>
                <a:gd name="T14" fmla="*/ 10 w 88"/>
                <a:gd name="T15" fmla="*/ 0 h 42"/>
                <a:gd name="T16" fmla="*/ 41 w 88"/>
                <a:gd name="T17" fmla="*/ 0 h 42"/>
                <a:gd name="T18" fmla="*/ 46 w 88"/>
                <a:gd name="T19" fmla="*/ 1 h 42"/>
                <a:gd name="T20" fmla="*/ 60 w 88"/>
                <a:gd name="T21" fmla="*/ 9 h 42"/>
                <a:gd name="T22" fmla="*/ 81 w 88"/>
                <a:gd name="T23" fmla="*/ 18 h 42"/>
                <a:gd name="T24" fmla="*/ 87 w 88"/>
                <a:gd name="T25" fmla="*/ 29 h 42"/>
                <a:gd name="T26" fmla="*/ 78 w 88"/>
                <a:gd name="T27" fmla="*/ 37 h 42"/>
                <a:gd name="T28" fmla="*/ 39 w 88"/>
                <a:gd name="T29" fmla="*/ 42 h 42"/>
                <a:gd name="T30" fmla="*/ 38 w 88"/>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42">
                  <a:moveTo>
                    <a:pt x="38" y="42"/>
                  </a:moveTo>
                  <a:cubicBezTo>
                    <a:pt x="33" y="42"/>
                    <a:pt x="28" y="38"/>
                    <a:pt x="28" y="33"/>
                  </a:cubicBezTo>
                  <a:cubicBezTo>
                    <a:pt x="27" y="27"/>
                    <a:pt x="31" y="22"/>
                    <a:pt x="37" y="21"/>
                  </a:cubicBezTo>
                  <a:cubicBezTo>
                    <a:pt x="39" y="21"/>
                    <a:pt x="39" y="21"/>
                    <a:pt x="39" y="21"/>
                  </a:cubicBezTo>
                  <a:cubicBezTo>
                    <a:pt x="38" y="20"/>
                    <a:pt x="38" y="20"/>
                    <a:pt x="38" y="20"/>
                  </a:cubicBezTo>
                  <a:cubicBezTo>
                    <a:pt x="10" y="20"/>
                    <a:pt x="10" y="20"/>
                    <a:pt x="10" y="20"/>
                  </a:cubicBezTo>
                  <a:cubicBezTo>
                    <a:pt x="5" y="20"/>
                    <a:pt x="0" y="16"/>
                    <a:pt x="0" y="10"/>
                  </a:cubicBezTo>
                  <a:cubicBezTo>
                    <a:pt x="0" y="5"/>
                    <a:pt x="5" y="0"/>
                    <a:pt x="10" y="0"/>
                  </a:cubicBezTo>
                  <a:cubicBezTo>
                    <a:pt x="41" y="0"/>
                    <a:pt x="41" y="0"/>
                    <a:pt x="41" y="0"/>
                  </a:cubicBezTo>
                  <a:cubicBezTo>
                    <a:pt x="43" y="0"/>
                    <a:pt x="44" y="0"/>
                    <a:pt x="46" y="1"/>
                  </a:cubicBezTo>
                  <a:cubicBezTo>
                    <a:pt x="60" y="9"/>
                    <a:pt x="60" y="9"/>
                    <a:pt x="60" y="9"/>
                  </a:cubicBezTo>
                  <a:cubicBezTo>
                    <a:pt x="81" y="18"/>
                    <a:pt x="81" y="18"/>
                    <a:pt x="81" y="18"/>
                  </a:cubicBezTo>
                  <a:cubicBezTo>
                    <a:pt x="85" y="19"/>
                    <a:pt x="88" y="24"/>
                    <a:pt x="87" y="29"/>
                  </a:cubicBezTo>
                  <a:cubicBezTo>
                    <a:pt x="86" y="33"/>
                    <a:pt x="83" y="37"/>
                    <a:pt x="78" y="37"/>
                  </a:cubicBezTo>
                  <a:cubicBezTo>
                    <a:pt x="39" y="42"/>
                    <a:pt x="39" y="42"/>
                    <a:pt x="39" y="42"/>
                  </a:cubicBezTo>
                  <a:cubicBezTo>
                    <a:pt x="39" y="42"/>
                    <a:pt x="38" y="42"/>
                    <a:pt x="3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07"/>
            <p:cNvSpPr>
              <a:spLocks/>
            </p:cNvSpPr>
            <p:nvPr userDrawn="1"/>
          </p:nvSpPr>
          <p:spPr bwMode="auto">
            <a:xfrm>
              <a:off x="7718155" y="4845581"/>
              <a:ext cx="152199" cy="69758"/>
            </a:xfrm>
            <a:custGeom>
              <a:avLst/>
              <a:gdLst>
                <a:gd name="T0" fmla="*/ 47 w 58"/>
                <a:gd name="T1" fmla="*/ 26 h 26"/>
                <a:gd name="T2" fmla="*/ 45 w 58"/>
                <a:gd name="T3" fmla="*/ 26 h 26"/>
                <a:gd name="T4" fmla="*/ 9 w 58"/>
                <a:gd name="T5" fmla="*/ 21 h 26"/>
                <a:gd name="T6" fmla="*/ 0 w 58"/>
                <a:gd name="T7" fmla="*/ 9 h 26"/>
                <a:gd name="T8" fmla="*/ 12 w 58"/>
                <a:gd name="T9" fmla="*/ 0 h 26"/>
                <a:gd name="T10" fmla="*/ 48 w 58"/>
                <a:gd name="T11" fmla="*/ 5 h 26"/>
                <a:gd name="T12" fmla="*/ 57 w 58"/>
                <a:gd name="T13" fmla="*/ 17 h 26"/>
                <a:gd name="T14" fmla="*/ 47 w 5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6">
                  <a:moveTo>
                    <a:pt x="47" y="26"/>
                  </a:moveTo>
                  <a:cubicBezTo>
                    <a:pt x="46" y="26"/>
                    <a:pt x="46" y="26"/>
                    <a:pt x="45" y="26"/>
                  </a:cubicBezTo>
                  <a:cubicBezTo>
                    <a:pt x="9" y="21"/>
                    <a:pt x="9" y="21"/>
                    <a:pt x="9" y="21"/>
                  </a:cubicBezTo>
                  <a:cubicBezTo>
                    <a:pt x="4" y="20"/>
                    <a:pt x="0" y="15"/>
                    <a:pt x="0" y="9"/>
                  </a:cubicBezTo>
                  <a:cubicBezTo>
                    <a:pt x="1" y="3"/>
                    <a:pt x="6" y="0"/>
                    <a:pt x="12" y="0"/>
                  </a:cubicBezTo>
                  <a:cubicBezTo>
                    <a:pt x="48" y="5"/>
                    <a:pt x="48" y="5"/>
                    <a:pt x="48" y="5"/>
                  </a:cubicBezTo>
                  <a:cubicBezTo>
                    <a:pt x="54" y="6"/>
                    <a:pt x="58" y="11"/>
                    <a:pt x="57" y="17"/>
                  </a:cubicBezTo>
                  <a:cubicBezTo>
                    <a:pt x="56" y="22"/>
                    <a:pt x="52" y="26"/>
                    <a:pt x="4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08"/>
            <p:cNvSpPr>
              <a:spLocks/>
            </p:cNvSpPr>
            <p:nvPr userDrawn="1"/>
          </p:nvSpPr>
          <p:spPr bwMode="auto">
            <a:xfrm>
              <a:off x="7851330" y="4912167"/>
              <a:ext cx="76100" cy="91955"/>
            </a:xfrm>
            <a:custGeom>
              <a:avLst/>
              <a:gdLst>
                <a:gd name="T0" fmla="*/ 16 w 28"/>
                <a:gd name="T1" fmla="*/ 35 h 35"/>
                <a:gd name="T2" fmla="*/ 6 w 28"/>
                <a:gd name="T3" fmla="*/ 28 h 35"/>
                <a:gd name="T4" fmla="*/ 2 w 28"/>
                <a:gd name="T5" fmla="*/ 14 h 35"/>
                <a:gd name="T6" fmla="*/ 8 w 28"/>
                <a:gd name="T7" fmla="*/ 1 h 35"/>
                <a:gd name="T8" fmla="*/ 21 w 28"/>
                <a:gd name="T9" fmla="*/ 8 h 35"/>
                <a:gd name="T10" fmla="*/ 26 w 28"/>
                <a:gd name="T11" fmla="*/ 21 h 35"/>
                <a:gd name="T12" fmla="*/ 19 w 28"/>
                <a:gd name="T13" fmla="*/ 34 h 35"/>
                <a:gd name="T14" fmla="*/ 16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16" y="35"/>
                  </a:moveTo>
                  <a:cubicBezTo>
                    <a:pt x="12" y="35"/>
                    <a:pt x="8" y="32"/>
                    <a:pt x="6" y="28"/>
                  </a:cubicBezTo>
                  <a:cubicBezTo>
                    <a:pt x="2" y="14"/>
                    <a:pt x="2" y="14"/>
                    <a:pt x="2" y="14"/>
                  </a:cubicBezTo>
                  <a:cubicBezTo>
                    <a:pt x="0" y="9"/>
                    <a:pt x="3" y="3"/>
                    <a:pt x="8" y="1"/>
                  </a:cubicBezTo>
                  <a:cubicBezTo>
                    <a:pt x="14" y="0"/>
                    <a:pt x="20" y="3"/>
                    <a:pt x="21" y="8"/>
                  </a:cubicBezTo>
                  <a:cubicBezTo>
                    <a:pt x="26" y="21"/>
                    <a:pt x="26" y="21"/>
                    <a:pt x="26" y="21"/>
                  </a:cubicBezTo>
                  <a:cubicBezTo>
                    <a:pt x="28" y="27"/>
                    <a:pt x="25" y="32"/>
                    <a:pt x="19" y="34"/>
                  </a:cubicBezTo>
                  <a:cubicBezTo>
                    <a:pt x="18" y="34"/>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39272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Engagement Nav: Title &amp; Chart">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78873" y="351094"/>
            <a:ext cx="10508474" cy="433965"/>
          </a:xfrm>
          <a:prstGeom prst="rect">
            <a:avLst/>
          </a:prstGeom>
        </p:spPr>
        <p:txBody>
          <a:bodyPr vert="horz" wrap="square" lIns="0" tIns="64008" rIns="0" bIns="0" rtlCol="0" anchor="t">
            <a:spAutoFit/>
          </a:bodyPr>
          <a:lstStyle>
            <a:lvl1pPr>
              <a:defRPr lang="en-US" sz="2400" dirty="0"/>
            </a:lvl1pPr>
          </a:lstStyle>
          <a:p>
            <a:pPr lvl="0" defTabSz="932713">
              <a:lnSpc>
                <a:spcPct val="100000"/>
              </a:lnSpc>
            </a:pPr>
            <a:r>
              <a:rPr lang="en-US"/>
              <a:t>Click to edit Master title style</a:t>
            </a:r>
          </a:p>
        </p:txBody>
      </p:sp>
      <p:sp>
        <p:nvSpPr>
          <p:cNvPr id="3" name="Chart Placeholder 2"/>
          <p:cNvSpPr>
            <a:spLocks noGrp="1"/>
          </p:cNvSpPr>
          <p:nvPr>
            <p:ph type="chart" sz="quarter" idx="10"/>
          </p:nvPr>
        </p:nvSpPr>
        <p:spPr>
          <a:xfrm>
            <a:off x="678873" y="990047"/>
            <a:ext cx="10509250" cy="461665"/>
          </a:xfrm>
          <a:noFill/>
        </p:spPr>
        <p:txBody>
          <a:bodyPr/>
          <a:lstStyle/>
          <a:p>
            <a:r>
              <a:rPr lang="en-US"/>
              <a:t>Click icon to add chart</a:t>
            </a:r>
          </a:p>
        </p:txBody>
      </p:sp>
    </p:spTree>
    <p:extLst>
      <p:ext uri="{BB962C8B-B14F-4D97-AF65-F5344CB8AC3E}">
        <p14:creationId xmlns:p14="http://schemas.microsoft.com/office/powerpoint/2010/main" val="262767706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4 Col  w/ image - 1">
    <p:spTree>
      <p:nvGrpSpPr>
        <p:cNvPr id="1" name=""/>
        <p:cNvGrpSpPr/>
        <p:nvPr/>
      </p:nvGrpSpPr>
      <p:grpSpPr>
        <a:xfrm>
          <a:off x="0" y="0"/>
          <a:ext cx="0" cy="0"/>
          <a:chOff x="0" y="0"/>
          <a:chExt cx="0" cy="0"/>
        </a:xfrm>
      </p:grpSpPr>
      <p:sp>
        <p:nvSpPr>
          <p:cNvPr id="15" name="Text Placeholder 4"/>
          <p:cNvSpPr>
            <a:spLocks noGrp="1"/>
          </p:cNvSpPr>
          <p:nvPr>
            <p:ph type="body" sz="quarter" idx="10" hasCustomPrompt="1"/>
          </p:nvPr>
        </p:nvSpPr>
        <p:spPr>
          <a:xfrm>
            <a:off x="678873" y="990047"/>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1" hasCustomPrompt="1"/>
          </p:nvPr>
        </p:nvSpPr>
        <p:spPr>
          <a:xfrm>
            <a:off x="3330488" y="990047"/>
            <a:ext cx="2499826" cy="615553"/>
          </a:xfrm>
        </p:spPr>
        <p:txBody>
          <a:bodyPr/>
          <a:lstStyle/>
          <a:p>
            <a:pPr lvl="3"/>
            <a:r>
              <a:rPr lang="en-US"/>
              <a:t>Fourth level</a:t>
            </a:r>
          </a:p>
          <a:p>
            <a:pPr lvl="4"/>
            <a:r>
              <a:rPr lang="en-US"/>
              <a:t>Fifth level</a:t>
            </a:r>
          </a:p>
        </p:txBody>
      </p:sp>
      <p:sp>
        <p:nvSpPr>
          <p:cNvPr id="17" name="Text Placeholder 4"/>
          <p:cNvSpPr>
            <a:spLocks noGrp="1"/>
          </p:cNvSpPr>
          <p:nvPr>
            <p:ph type="body" sz="quarter" idx="12" hasCustomPrompt="1"/>
          </p:nvPr>
        </p:nvSpPr>
        <p:spPr>
          <a:xfrm>
            <a:off x="5982102" y="990047"/>
            <a:ext cx="2499826" cy="615553"/>
          </a:xfrm>
        </p:spPr>
        <p:txBody>
          <a:bodyPr/>
          <a:lstStyle/>
          <a:p>
            <a:pPr lvl="3"/>
            <a:r>
              <a:rPr lang="en-US"/>
              <a:t>Fourth level</a:t>
            </a:r>
          </a:p>
          <a:p>
            <a:pPr lvl="4"/>
            <a:r>
              <a:rPr lang="en-US"/>
              <a:t>Fifth level</a:t>
            </a:r>
          </a:p>
        </p:txBody>
      </p:sp>
      <p:sp>
        <p:nvSpPr>
          <p:cNvPr id="18" name="Text Placeholder 4"/>
          <p:cNvSpPr>
            <a:spLocks noGrp="1"/>
          </p:cNvSpPr>
          <p:nvPr>
            <p:ph type="body" sz="quarter" idx="13" hasCustomPrompt="1"/>
          </p:nvPr>
        </p:nvSpPr>
        <p:spPr>
          <a:xfrm>
            <a:off x="8633716" y="990047"/>
            <a:ext cx="2499826" cy="615553"/>
          </a:xfrm>
        </p:spPr>
        <p:txBody>
          <a:bodyPr/>
          <a:lstStyle/>
          <a:p>
            <a:pPr lvl="3"/>
            <a:r>
              <a:rPr lang="en-US"/>
              <a:t>Fourth level</a:t>
            </a:r>
          </a:p>
          <a:p>
            <a:pPr lvl="4"/>
            <a:r>
              <a:rPr lang="en-US"/>
              <a:t>Fifth level</a:t>
            </a:r>
          </a:p>
        </p:txBody>
      </p:sp>
      <p:sp>
        <p:nvSpPr>
          <p:cNvPr id="19" name="Title Placeholder 1"/>
          <p:cNvSpPr>
            <a:spLocks noGrp="1"/>
          </p:cNvSpPr>
          <p:nvPr>
            <p:ph type="title"/>
          </p:nvPr>
        </p:nvSpPr>
        <p:spPr>
          <a:xfrm>
            <a:off x="678873" y="351094"/>
            <a:ext cx="10454671" cy="433965"/>
          </a:xfrm>
          <a:prstGeom prst="rect">
            <a:avLst/>
          </a:prstGeom>
        </p:spPr>
        <p:txBody>
          <a:bodyPr vert="horz" wrap="square" lIns="0" tIns="64008" rIns="0" bIns="0" rtlCol="0" anchor="t">
            <a:spAutoFit/>
          </a:bodyPr>
          <a:lstStyle>
            <a:lvl1pPr>
              <a:defRPr lang="en-US" sz="24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105431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text, 4 Col  w/ image - 1">
    <p:spTree>
      <p:nvGrpSpPr>
        <p:cNvPr id="1" name=""/>
        <p:cNvGrpSpPr/>
        <p:nvPr/>
      </p:nvGrpSpPr>
      <p:grpSpPr>
        <a:xfrm>
          <a:off x="0" y="0"/>
          <a:ext cx="0" cy="0"/>
          <a:chOff x="0" y="0"/>
          <a:chExt cx="0" cy="0"/>
        </a:xfrm>
      </p:grpSpPr>
      <p:sp>
        <p:nvSpPr>
          <p:cNvPr id="9" name="Text Placeholder 4"/>
          <p:cNvSpPr>
            <a:spLocks noGrp="1"/>
          </p:cNvSpPr>
          <p:nvPr>
            <p:ph type="body" sz="quarter" idx="10" hasCustomPrompt="1"/>
          </p:nvPr>
        </p:nvSpPr>
        <p:spPr>
          <a:xfrm>
            <a:off x="678875" y="2939970"/>
            <a:ext cx="2499826" cy="615553"/>
          </a:xfrm>
        </p:spPr>
        <p:txBody>
          <a:bodyPr/>
          <a:lstStyle/>
          <a:p>
            <a:pPr lvl="3"/>
            <a:r>
              <a:rPr lang="en-US"/>
              <a:t>Fourth level</a:t>
            </a:r>
          </a:p>
          <a:p>
            <a:pPr lvl="4"/>
            <a:r>
              <a:rPr lang="en-US"/>
              <a:t>Fifth level</a:t>
            </a:r>
          </a:p>
        </p:txBody>
      </p:sp>
      <p:sp>
        <p:nvSpPr>
          <p:cNvPr id="10" name="Text Placeholder 4"/>
          <p:cNvSpPr>
            <a:spLocks noGrp="1"/>
          </p:cNvSpPr>
          <p:nvPr>
            <p:ph type="body" sz="quarter" idx="11" hasCustomPrompt="1"/>
          </p:nvPr>
        </p:nvSpPr>
        <p:spPr>
          <a:xfrm>
            <a:off x="3330490" y="2939970"/>
            <a:ext cx="2499826" cy="615553"/>
          </a:xfrm>
        </p:spPr>
        <p:txBody>
          <a:bodyPr/>
          <a:lstStyle/>
          <a:p>
            <a:pPr lvl="3"/>
            <a:r>
              <a:rPr lang="en-US"/>
              <a:t>Fourth level</a:t>
            </a:r>
          </a:p>
          <a:p>
            <a:pPr lvl="4"/>
            <a:r>
              <a:rPr lang="en-US"/>
              <a:t>Fifth level</a:t>
            </a:r>
          </a:p>
        </p:txBody>
      </p:sp>
      <p:sp>
        <p:nvSpPr>
          <p:cNvPr id="15" name="Text Placeholder 4"/>
          <p:cNvSpPr>
            <a:spLocks noGrp="1"/>
          </p:cNvSpPr>
          <p:nvPr>
            <p:ph type="body" sz="quarter" idx="12" hasCustomPrompt="1"/>
          </p:nvPr>
        </p:nvSpPr>
        <p:spPr>
          <a:xfrm>
            <a:off x="5982104" y="2939970"/>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3" hasCustomPrompt="1"/>
          </p:nvPr>
        </p:nvSpPr>
        <p:spPr>
          <a:xfrm>
            <a:off x="8633718" y="2939970"/>
            <a:ext cx="2499826" cy="615553"/>
          </a:xfrm>
        </p:spPr>
        <p:txBody>
          <a:bodyPr/>
          <a:lstStyle/>
          <a:p>
            <a:pPr lvl="3"/>
            <a:r>
              <a:rPr lang="en-US"/>
              <a:t>Fourth level</a:t>
            </a:r>
          </a:p>
          <a:p>
            <a:pPr lvl="4"/>
            <a:r>
              <a:rPr lang="en-US"/>
              <a:t>Fifth level</a:t>
            </a:r>
          </a:p>
        </p:txBody>
      </p:sp>
      <p:sp>
        <p:nvSpPr>
          <p:cNvPr id="17" name="Text Placeholder 6"/>
          <p:cNvSpPr>
            <a:spLocks noGrp="1"/>
          </p:cNvSpPr>
          <p:nvPr>
            <p:ph type="body" sz="quarter" idx="14"/>
          </p:nvPr>
        </p:nvSpPr>
        <p:spPr>
          <a:xfrm>
            <a:off x="678873" y="990046"/>
            <a:ext cx="10454671" cy="1566583"/>
          </a:xfrm>
        </p:spPr>
        <p:txBody>
          <a:bodyPr/>
          <a:lstStyle>
            <a:lvl1pPr>
              <a:defRPr lang="en-US" sz="2400" kern="1200" spc="0" baseline="0" dirty="0" smtClean="0">
                <a:gradFill>
                  <a:gsLst>
                    <a:gs pos="1250">
                      <a:schemeClr val="bg1"/>
                    </a:gs>
                    <a:gs pos="100000">
                      <a:schemeClr val="bg1"/>
                    </a:gs>
                  </a:gsLst>
                  <a:lin ang="5400000" scaled="0"/>
                </a:gradFill>
                <a:latin typeface="+mn-lt"/>
                <a:ea typeface="+mn-ea"/>
                <a:cs typeface="+mn-cs"/>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marL="0" marR="0" lvl="0" indent="0" algn="l" defTabSz="93253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p:cNvSpPr>
            <a:spLocks noGrp="1"/>
          </p:cNvSpPr>
          <p:nvPr>
            <p:ph type="title"/>
          </p:nvPr>
        </p:nvSpPr>
        <p:spPr>
          <a:xfrm>
            <a:off x="678873" y="351094"/>
            <a:ext cx="10454671" cy="433965"/>
          </a:xfrm>
          <a:prstGeom prst="rect">
            <a:avLst/>
          </a:prstGeom>
        </p:spPr>
        <p:txBody>
          <a:bodyPr vert="horz" wrap="square" lIns="0" tIns="64008" rIns="0" bIns="0" rtlCol="0" anchor="t">
            <a:spAutoFit/>
          </a:bodyPr>
          <a:lstStyle>
            <a:lvl1pPr>
              <a:defRPr lang="en-US" sz="24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322440375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8 Box  w/ image - 1">
    <p:spTree>
      <p:nvGrpSpPr>
        <p:cNvPr id="1" name=""/>
        <p:cNvGrpSpPr/>
        <p:nvPr/>
      </p:nvGrpSpPr>
      <p:grpSpPr>
        <a:xfrm>
          <a:off x="0" y="0"/>
          <a:ext cx="0" cy="0"/>
          <a:chOff x="0" y="0"/>
          <a:chExt cx="0" cy="0"/>
        </a:xfrm>
      </p:grpSpPr>
      <p:sp>
        <p:nvSpPr>
          <p:cNvPr id="11" name="Text Placeholder 4"/>
          <p:cNvSpPr>
            <a:spLocks noGrp="1"/>
          </p:cNvSpPr>
          <p:nvPr>
            <p:ph type="body" sz="quarter" idx="10" hasCustomPrompt="1"/>
          </p:nvPr>
        </p:nvSpPr>
        <p:spPr>
          <a:xfrm>
            <a:off x="678875" y="3783540"/>
            <a:ext cx="2499826" cy="615553"/>
          </a:xfrm>
        </p:spPr>
        <p:txBody>
          <a:bodyPr/>
          <a:lstStyle/>
          <a:p>
            <a:pPr lvl="3"/>
            <a:r>
              <a:rPr lang="en-US"/>
              <a:t>Fourth level</a:t>
            </a:r>
          </a:p>
          <a:p>
            <a:pPr lvl="4"/>
            <a:r>
              <a:rPr lang="en-US"/>
              <a:t>Fifth level</a:t>
            </a:r>
          </a:p>
        </p:txBody>
      </p:sp>
      <p:sp>
        <p:nvSpPr>
          <p:cNvPr id="12" name="Text Placeholder 4"/>
          <p:cNvSpPr>
            <a:spLocks noGrp="1"/>
          </p:cNvSpPr>
          <p:nvPr>
            <p:ph type="body" sz="quarter" idx="11" hasCustomPrompt="1"/>
          </p:nvPr>
        </p:nvSpPr>
        <p:spPr>
          <a:xfrm>
            <a:off x="3330490" y="3783540"/>
            <a:ext cx="2499826" cy="615553"/>
          </a:xfrm>
        </p:spPr>
        <p:txBody>
          <a:bodyPr/>
          <a:lstStyle/>
          <a:p>
            <a:pPr lvl="3"/>
            <a:r>
              <a:rPr lang="en-US"/>
              <a:t>Fourth level</a:t>
            </a:r>
          </a:p>
          <a:p>
            <a:pPr lvl="4"/>
            <a:r>
              <a:rPr lang="en-US"/>
              <a:t>Fifth level</a:t>
            </a:r>
          </a:p>
        </p:txBody>
      </p:sp>
      <p:sp>
        <p:nvSpPr>
          <p:cNvPr id="13" name="Text Placeholder 4"/>
          <p:cNvSpPr>
            <a:spLocks noGrp="1"/>
          </p:cNvSpPr>
          <p:nvPr>
            <p:ph type="body" sz="quarter" idx="12" hasCustomPrompt="1"/>
          </p:nvPr>
        </p:nvSpPr>
        <p:spPr>
          <a:xfrm>
            <a:off x="5982104" y="3783540"/>
            <a:ext cx="2499826" cy="615553"/>
          </a:xfrm>
        </p:spPr>
        <p:txBody>
          <a:bodyPr/>
          <a:lstStyle/>
          <a:p>
            <a:pPr lvl="3"/>
            <a:r>
              <a:rPr lang="en-US"/>
              <a:t>Fourth level</a:t>
            </a:r>
          </a:p>
          <a:p>
            <a:pPr lvl="4"/>
            <a:r>
              <a:rPr lang="en-US"/>
              <a:t>Fifth level</a:t>
            </a:r>
          </a:p>
        </p:txBody>
      </p:sp>
      <p:sp>
        <p:nvSpPr>
          <p:cNvPr id="14" name="Text Placeholder 4"/>
          <p:cNvSpPr>
            <a:spLocks noGrp="1"/>
          </p:cNvSpPr>
          <p:nvPr>
            <p:ph type="body" sz="quarter" idx="13" hasCustomPrompt="1"/>
          </p:nvPr>
        </p:nvSpPr>
        <p:spPr>
          <a:xfrm>
            <a:off x="8633718" y="3783540"/>
            <a:ext cx="2499826" cy="615553"/>
          </a:xfrm>
        </p:spPr>
        <p:txBody>
          <a:bodyPr/>
          <a:lstStyle/>
          <a:p>
            <a:pPr lvl="3"/>
            <a:r>
              <a:rPr lang="en-US"/>
              <a:t>Fourth level</a:t>
            </a:r>
          </a:p>
          <a:p>
            <a:pPr lvl="4"/>
            <a:r>
              <a:rPr lang="en-US"/>
              <a:t>Fifth level</a:t>
            </a:r>
          </a:p>
        </p:txBody>
      </p:sp>
      <p:sp>
        <p:nvSpPr>
          <p:cNvPr id="15" name="Text Placeholder 4"/>
          <p:cNvSpPr>
            <a:spLocks noGrp="1"/>
          </p:cNvSpPr>
          <p:nvPr>
            <p:ph type="body" sz="quarter" idx="14" hasCustomPrompt="1"/>
          </p:nvPr>
        </p:nvSpPr>
        <p:spPr>
          <a:xfrm>
            <a:off x="678873" y="1270043"/>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5" hasCustomPrompt="1"/>
          </p:nvPr>
        </p:nvSpPr>
        <p:spPr>
          <a:xfrm>
            <a:off x="3330488" y="1270043"/>
            <a:ext cx="2499826" cy="615553"/>
          </a:xfrm>
        </p:spPr>
        <p:txBody>
          <a:bodyPr/>
          <a:lstStyle/>
          <a:p>
            <a:pPr lvl="3"/>
            <a:r>
              <a:rPr lang="en-US"/>
              <a:t>Fourth level</a:t>
            </a:r>
          </a:p>
          <a:p>
            <a:pPr lvl="4"/>
            <a:r>
              <a:rPr lang="en-US"/>
              <a:t>Fifth level</a:t>
            </a:r>
          </a:p>
        </p:txBody>
      </p:sp>
      <p:sp>
        <p:nvSpPr>
          <p:cNvPr id="17" name="Text Placeholder 4"/>
          <p:cNvSpPr>
            <a:spLocks noGrp="1"/>
          </p:cNvSpPr>
          <p:nvPr>
            <p:ph type="body" sz="quarter" idx="16" hasCustomPrompt="1"/>
          </p:nvPr>
        </p:nvSpPr>
        <p:spPr>
          <a:xfrm>
            <a:off x="5982103" y="1270043"/>
            <a:ext cx="2499826" cy="615553"/>
          </a:xfrm>
        </p:spPr>
        <p:txBody>
          <a:bodyPr/>
          <a:lstStyle/>
          <a:p>
            <a:pPr lvl="3"/>
            <a:r>
              <a:rPr lang="en-US"/>
              <a:t>Fourth level</a:t>
            </a:r>
          </a:p>
          <a:p>
            <a:pPr lvl="4"/>
            <a:r>
              <a:rPr lang="en-US"/>
              <a:t>Fifth level</a:t>
            </a:r>
          </a:p>
        </p:txBody>
      </p:sp>
      <p:sp>
        <p:nvSpPr>
          <p:cNvPr id="18" name="Text Placeholder 4"/>
          <p:cNvSpPr>
            <a:spLocks noGrp="1"/>
          </p:cNvSpPr>
          <p:nvPr>
            <p:ph type="body" sz="quarter" idx="17" hasCustomPrompt="1"/>
          </p:nvPr>
        </p:nvSpPr>
        <p:spPr>
          <a:xfrm>
            <a:off x="8633718" y="1270043"/>
            <a:ext cx="2499826" cy="615553"/>
          </a:xfrm>
        </p:spPr>
        <p:txBody>
          <a:bodyPr/>
          <a:lstStyle/>
          <a:p>
            <a:pPr lvl="3"/>
            <a:r>
              <a:rPr lang="en-US"/>
              <a:t>Fourth level</a:t>
            </a:r>
          </a:p>
          <a:p>
            <a:pPr lvl="4"/>
            <a:r>
              <a:rPr lang="en-US"/>
              <a:t>Fifth level</a:t>
            </a:r>
          </a:p>
        </p:txBody>
      </p:sp>
      <p:sp>
        <p:nvSpPr>
          <p:cNvPr id="20" name="Title Placeholder 1"/>
          <p:cNvSpPr>
            <a:spLocks noGrp="1"/>
          </p:cNvSpPr>
          <p:nvPr>
            <p:ph type="title"/>
          </p:nvPr>
        </p:nvSpPr>
        <p:spPr>
          <a:xfrm>
            <a:off x="678874" y="351094"/>
            <a:ext cx="10454670" cy="433965"/>
          </a:xfrm>
          <a:prstGeom prst="rect">
            <a:avLst/>
          </a:prstGeom>
        </p:spPr>
        <p:txBody>
          <a:bodyPr vert="horz" wrap="square" lIns="0" tIns="64008" rIns="0" bIns="0" rtlCol="0" anchor="t">
            <a:spAutoFit/>
          </a:bodyPr>
          <a:lstStyle>
            <a:lvl1pPr>
              <a:defRPr lang="en-US" sz="24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36514495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51002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19212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3352" y="351094"/>
            <a:ext cx="10506569" cy="433965"/>
          </a:xfrm>
        </p:spPr>
        <p:txBody>
          <a:bodyPr vert="horz" wrap="square" lIns="0" tIns="64008" rIns="0" bIns="0" rtlCol="0" anchor="t">
            <a:spAutoFit/>
          </a:bodyPr>
          <a:lstStyle>
            <a:lvl1pPr>
              <a:defRPr lang="en-US" sz="2400" dirty="0"/>
            </a:lvl1pPr>
          </a:lstStyle>
          <a:p>
            <a:pPr lvl="0" defTabSz="932713">
              <a:lnSpc>
                <a:spcPct val="100000"/>
              </a:lnSpc>
            </a:pPr>
            <a:r>
              <a:rPr lang="en-US"/>
              <a:t>Click to edit Master title style</a:t>
            </a:r>
          </a:p>
        </p:txBody>
      </p:sp>
    </p:spTree>
    <p:extLst>
      <p:ext uri="{BB962C8B-B14F-4D97-AF65-F5344CB8AC3E}">
        <p14:creationId xmlns:p14="http://schemas.microsoft.com/office/powerpoint/2010/main" val="44735645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0" y="6079033"/>
            <a:ext cx="11795019"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1" eaLnBrk="0" hangingPunct="0"/>
            <a:r>
              <a:rPr lang="en-US" sz="700">
                <a:solidFill>
                  <a:schemeClr val="tx1"/>
                </a:solidFill>
                <a:cs typeface="Segoe UI" pitchFamily="34" charset="0"/>
              </a:rPr>
              <a:t>© 2018 Microsoft Corporation. All rights reserved. Microsoft, Windows, Windows Vista and other product names are or may be registered trademarks and/or trademarks in the U.S. and/or other countries.</a:t>
            </a:r>
          </a:p>
          <a:p>
            <a:pPr defTabSz="932261" eaLnBrk="0" hangingPunct="0"/>
            <a:r>
              <a:rPr lang="en-US" sz="700">
                <a:solidFill>
                  <a:schemeClr val="tx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5" name="Group 4"/>
          <p:cNvGrpSpPr>
            <a:grpSpLocks noChangeAspect="1"/>
          </p:cNvGrpSpPr>
          <p:nvPr userDrawn="1"/>
        </p:nvGrpSpPr>
        <p:grpSpPr bwMode="black">
          <a:xfrm>
            <a:off x="466726" y="3116264"/>
            <a:ext cx="3313939" cy="71136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6"/>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2028752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FY16 LSP Guide Cover -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450EACB-5D60-44CD-ADA9-2D0CFF8CA07E}"/>
              </a:ext>
            </a:extLst>
          </p:cNvPr>
          <p:cNvSpPr>
            <a:spLocks noGrp="1"/>
          </p:cNvSpPr>
          <p:nvPr>
            <p:ph type="title" hasCustomPrompt="1"/>
          </p:nvPr>
        </p:nvSpPr>
        <p:spPr>
          <a:xfrm>
            <a:off x="644625" y="3035178"/>
            <a:ext cx="5083629" cy="498598"/>
          </a:xfrm>
          <a:noFill/>
        </p:spPr>
        <p:txBody>
          <a:bodyPr wrap="square" lIns="0" tIns="0" rIns="0" bIns="0" anchor="b" anchorCtr="0">
            <a:spAutoFit/>
          </a:bodyPr>
          <a:lstStyle>
            <a:lvl1pPr>
              <a:defRPr sz="3599" spc="-50" baseline="0">
                <a:gradFill>
                  <a:gsLst>
                    <a:gs pos="100000">
                      <a:schemeClr val="accent3"/>
                    </a:gs>
                    <a:gs pos="14000">
                      <a:schemeClr val="accent3"/>
                    </a:gs>
                  </a:gsLst>
                  <a:lin ang="5400000" scaled="0"/>
                </a:gradFill>
                <a:latin typeface="+mj-lt"/>
                <a:cs typeface="Segoe UI" panose="020B0502040204020203" pitchFamily="34" charset="0"/>
              </a:defRPr>
            </a:lvl1pPr>
          </a:lstStyle>
          <a:p>
            <a:r>
              <a:rPr lang="en-US"/>
              <a:t>Presentation title </a:t>
            </a:r>
          </a:p>
        </p:txBody>
      </p:sp>
      <p:sp>
        <p:nvSpPr>
          <p:cNvPr id="16" name="Text Placeholder 4">
            <a:extLst>
              <a:ext uri="{FF2B5EF4-FFF2-40B4-BE49-F238E27FC236}">
                <a16:creationId xmlns:a16="http://schemas.microsoft.com/office/drawing/2014/main" id="{EA2F84F3-C3CF-4EB5-9E7F-D721FEFD2A92}"/>
              </a:ext>
            </a:extLst>
          </p:cNvPr>
          <p:cNvSpPr>
            <a:spLocks noGrp="1"/>
          </p:cNvSpPr>
          <p:nvPr>
            <p:ph type="body" sz="quarter" idx="12" hasCustomPrompt="1"/>
          </p:nvPr>
        </p:nvSpPr>
        <p:spPr>
          <a:xfrm>
            <a:off x="644624" y="3962401"/>
            <a:ext cx="5084064" cy="276974"/>
          </a:xfrm>
          <a:noFill/>
        </p:spPr>
        <p:txBody>
          <a:bodyPr wrap="square" lIns="0" tIns="0" rIns="0" bIns="0">
            <a:spAutoFit/>
          </a:bodyPr>
          <a:lstStyle>
            <a:lvl1pPr marL="0" indent="0">
              <a:spcBef>
                <a:spcPts val="0"/>
              </a:spcBef>
              <a:buNone/>
              <a:defRPr sz="2000" spc="0" baseline="0">
                <a:gradFill>
                  <a:gsLst>
                    <a:gs pos="100000">
                      <a:schemeClr val="tx1"/>
                    </a:gs>
                    <a:gs pos="1400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11" name="Group 10">
            <a:extLst>
              <a:ext uri="{FF2B5EF4-FFF2-40B4-BE49-F238E27FC236}">
                <a16:creationId xmlns:a16="http://schemas.microsoft.com/office/drawing/2014/main" id="{7024AF99-E094-49C2-A25C-4174AEBF581F}"/>
              </a:ext>
            </a:extLst>
          </p:cNvPr>
          <p:cNvGrpSpPr>
            <a:grpSpLocks noChangeAspect="1"/>
          </p:cNvGrpSpPr>
          <p:nvPr userDrawn="1"/>
        </p:nvGrpSpPr>
        <p:grpSpPr bwMode="black">
          <a:xfrm>
            <a:off x="674551" y="457064"/>
            <a:ext cx="1158200" cy="248616"/>
            <a:chOff x="457200" y="1643393"/>
            <a:chExt cx="4492753" cy="964540"/>
          </a:xfrm>
        </p:grpSpPr>
        <p:pic>
          <p:nvPicPr>
            <p:cNvPr id="12" name="Picture 11">
              <a:extLst>
                <a:ext uri="{FF2B5EF4-FFF2-40B4-BE49-F238E27FC236}">
                  <a16:creationId xmlns:a16="http://schemas.microsoft.com/office/drawing/2014/main" id="{11C0408F-6C65-4FF8-9916-494593B32C6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4" name="Freeform 12">
              <a:extLst>
                <a:ext uri="{FF2B5EF4-FFF2-40B4-BE49-F238E27FC236}">
                  <a16:creationId xmlns:a16="http://schemas.microsoft.com/office/drawing/2014/main" id="{48E96F44-E3CD-4DE8-B3EA-D5E99C7510A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73"/>
            </a:p>
          </p:txBody>
        </p:sp>
      </p:grpSp>
      <p:sp>
        <p:nvSpPr>
          <p:cNvPr id="6" name="Text Placeholder 5">
            <a:extLst>
              <a:ext uri="{FF2B5EF4-FFF2-40B4-BE49-F238E27FC236}">
                <a16:creationId xmlns:a16="http://schemas.microsoft.com/office/drawing/2014/main" id="{9A8CA249-BBE9-4DFC-A602-6D08828B67A8}"/>
              </a:ext>
            </a:extLst>
          </p:cNvPr>
          <p:cNvSpPr>
            <a:spLocks noGrp="1"/>
          </p:cNvSpPr>
          <p:nvPr>
            <p:ph type="body" sz="quarter" idx="13"/>
          </p:nvPr>
        </p:nvSpPr>
        <p:spPr>
          <a:xfrm>
            <a:off x="466727" y="2471745"/>
            <a:ext cx="4201126" cy="517064"/>
          </a:xfr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lvl1pPr>
              <a:defRPr lang="en-US" sz="2400" dirty="0" smtClean="0">
                <a:gradFill>
                  <a:gsLst>
                    <a:gs pos="0">
                      <a:schemeClr val="accent2"/>
                    </a:gs>
                    <a:gs pos="100000">
                      <a:schemeClr val="accent2"/>
                    </a:gs>
                  </a:gsLst>
                  <a:lin ang="5400000" scaled="1"/>
                </a:gradFill>
                <a:latin typeface="Segoe UI Bold" panose="020B0802040204020203" pitchFamily="34" charset="0"/>
                <a:ea typeface="Segoe UI" pitchFamily="34" charset="0"/>
                <a:cs typeface="Segoe UI Bold" panose="020B0802040204020203" pitchFamily="34" charset="0"/>
              </a:defRPr>
            </a:lvl1pPr>
          </a:lstStyle>
          <a:p>
            <a:pPr lvl="0" defTabSz="950815" fontAlgn="base">
              <a:spcBef>
                <a:spcPct val="0"/>
              </a:spcBef>
              <a:spcAft>
                <a:spcPct val="0"/>
              </a:spcAft>
            </a:pPr>
            <a:r>
              <a:rPr lang="en-US"/>
              <a:t>Edit Master text styles</a:t>
            </a:r>
          </a:p>
        </p:txBody>
      </p:sp>
    </p:spTree>
    <p:extLst>
      <p:ext uri="{BB962C8B-B14F-4D97-AF65-F5344CB8AC3E}">
        <p14:creationId xmlns:p14="http://schemas.microsoft.com/office/powerpoint/2010/main" val="413863024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1">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1EF039-F452-4221-B19D-0A06FB7E87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274496" y="1"/>
            <a:ext cx="7161981" cy="6994525"/>
          </a:xfrm>
          <a:prstGeom prst="rect">
            <a:avLst/>
          </a:prstGeom>
        </p:spPr>
      </p:pic>
      <p:sp>
        <p:nvSpPr>
          <p:cNvPr id="5" name="Rectangle 4">
            <a:extLst>
              <a:ext uri="{FF2B5EF4-FFF2-40B4-BE49-F238E27FC236}">
                <a16:creationId xmlns:a16="http://schemas.microsoft.com/office/drawing/2014/main" id="{40ABBB24-4C5E-434C-A79B-71ED85EB9B15}"/>
              </a:ext>
            </a:extLst>
          </p:cNvPr>
          <p:cNvSpPr/>
          <p:nvPr userDrawn="1"/>
        </p:nvSpPr>
        <p:spPr bwMode="auto">
          <a:xfrm>
            <a:off x="2"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6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4E4CDE3E-AEBF-4586-89B9-FA17CC969616}"/>
              </a:ext>
            </a:extLst>
          </p:cNvPr>
          <p:cNvSpPr>
            <a:spLocks noGrp="1"/>
          </p:cNvSpPr>
          <p:nvPr>
            <p:ph type="title" hasCustomPrompt="1"/>
          </p:nvPr>
        </p:nvSpPr>
        <p:spPr>
          <a:xfrm>
            <a:off x="584026" y="2836595"/>
            <a:ext cx="4690469" cy="630816"/>
          </a:xfrm>
          <a:prstGeom prst="rect">
            <a:avLst/>
          </a:prstGeom>
        </p:spPr>
        <p:txBody>
          <a:bodyPr vert="horz" wrap="square" lIns="0" tIns="64008" rIns="0" bIns="0" rtlCol="0" anchor="ctr" anchorCtr="0">
            <a:spAutoFit/>
          </a:bodyPr>
          <a:lstStyle>
            <a:lvl1pPr>
              <a:defRPr lang="en-US" sz="3599" spc="-49" dirty="0">
                <a:gradFill>
                  <a:gsLst>
                    <a:gs pos="1250">
                      <a:schemeClr val="accent1"/>
                    </a:gs>
                    <a:gs pos="100000">
                      <a:schemeClr val="accent1"/>
                    </a:gs>
                  </a:gsLst>
                  <a:lin ang="5400000" scaled="0"/>
                </a:gradFill>
                <a:latin typeface="+mj-lt"/>
                <a:cs typeface="Segoe UI Semilight" panose="020B0402040204020203" pitchFamily="34" charset="0"/>
              </a:defRPr>
            </a:lvl1pPr>
          </a:lstStyle>
          <a:p>
            <a:pPr marL="0" lvl="0">
              <a:lnSpc>
                <a:spcPct val="100000"/>
              </a:lnSpc>
            </a:pPr>
            <a:r>
              <a:rPr lang="en-US"/>
              <a:t>Section title</a:t>
            </a:r>
          </a:p>
        </p:txBody>
      </p:sp>
      <p:cxnSp>
        <p:nvCxnSpPr>
          <p:cNvPr id="8" name="Straight Connector 7">
            <a:extLst>
              <a:ext uri="{FF2B5EF4-FFF2-40B4-BE49-F238E27FC236}">
                <a16:creationId xmlns:a16="http://schemas.microsoft.com/office/drawing/2014/main" id="{A0204B92-94A3-42D4-92EA-BA0ED59AED45}"/>
              </a:ext>
            </a:extLst>
          </p:cNvPr>
          <p:cNvCxnSpPr/>
          <p:nvPr userDrawn="1"/>
        </p:nvCxnSpPr>
        <p:spPr>
          <a:xfrm>
            <a:off x="5338996" y="2"/>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39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31685780"/>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593149" y="477268"/>
            <a:ext cx="10460849" cy="442604"/>
          </a:xfrm>
          <a:prstGeom prst="rect">
            <a:avLst/>
          </a:prstGeom>
        </p:spPr>
        <p:txBody>
          <a:bodyPr vert="horz" wrap="square" lIns="0" tIns="64008" rIns="0" bIns="0" rtlCol="0" anchor="t">
            <a:spAutoFit/>
          </a:bodyPr>
          <a:lstStyle>
            <a:lvl1pPr>
              <a:defRPr lang="en-US" sz="2400" dirty="0"/>
            </a:lvl1pPr>
          </a:lstStyle>
          <a:p>
            <a:pPr lvl="0" defTabSz="932534">
              <a:lnSpc>
                <a:spcPct val="100000"/>
              </a:lnSpc>
            </a:pPr>
            <a:r>
              <a:rPr lang="en-US"/>
              <a:t>Click to edit Master title style</a:t>
            </a:r>
          </a:p>
        </p:txBody>
      </p:sp>
    </p:spTree>
    <p:extLst>
      <p:ext uri="{BB962C8B-B14F-4D97-AF65-F5344CB8AC3E}">
        <p14:creationId xmlns:p14="http://schemas.microsoft.com/office/powerpoint/2010/main" val="39747564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78873" y="990049"/>
            <a:ext cx="10508475" cy="1597377"/>
          </a:xfrm>
        </p:spPr>
        <p:txBody>
          <a:bodyPr/>
          <a:lstStyle>
            <a:lvl1pPr>
              <a:defRPr lang="en-US" sz="2400" kern="1200" spc="0" baseline="0" dirty="0" smtClean="0">
                <a:gradFill>
                  <a:gsLst>
                    <a:gs pos="1250">
                      <a:schemeClr val="bg1"/>
                    </a:gs>
                    <a:gs pos="100000">
                      <a:schemeClr val="bg1"/>
                    </a:gs>
                  </a:gsLst>
                  <a:lin ang="5400000" scaled="0"/>
                </a:gradFill>
                <a:latin typeface="+mn-lt"/>
                <a:ea typeface="+mn-ea"/>
                <a:cs typeface="+mn-cs"/>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marL="0" marR="0" lvl="0" indent="0" algn="l" defTabSz="9323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678874" y="351095"/>
            <a:ext cx="10508474" cy="442604"/>
          </a:xfrm>
          <a:prstGeom prst="rect">
            <a:avLst/>
          </a:prstGeom>
        </p:spPr>
        <p:txBody>
          <a:bodyPr vert="horz" wrap="square" lIns="0" tIns="64008" rIns="0" bIns="0" rtlCol="0" anchor="t">
            <a:spAutoFit/>
          </a:bodyPr>
          <a:lstStyle>
            <a:lvl1pPr>
              <a:defRPr lang="en-US" sz="2400" dirty="0"/>
            </a:lvl1pPr>
          </a:lstStyle>
          <a:p>
            <a:pPr lvl="0" defTabSz="932534">
              <a:lnSpc>
                <a:spcPct val="100000"/>
              </a:lnSpc>
            </a:pPr>
            <a:r>
              <a:rPr lang="en-US"/>
              <a:t>Click to edit Master title style</a:t>
            </a:r>
          </a:p>
        </p:txBody>
      </p:sp>
    </p:spTree>
    <p:extLst>
      <p:ext uri="{BB962C8B-B14F-4D97-AF65-F5344CB8AC3E}">
        <p14:creationId xmlns:p14="http://schemas.microsoft.com/office/powerpoint/2010/main" val="377932408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873" y="990048"/>
            <a:ext cx="5193110" cy="1566583"/>
          </a:xfrm>
          <a:prstGeom prst="rect">
            <a:avLst/>
          </a:prstGeom>
        </p:spPr>
        <p:txBody>
          <a:bodyPr vert="horz" wrap="square" lIns="146304" tIns="91440" rIns="146304" bIns="91440" rtlCol="0">
            <a:spAutoFit/>
          </a:bodyPr>
          <a:lstStyle>
            <a:lvl1pPr>
              <a:defRPr lang="en-US" sz="2400" dirty="0">
                <a:latin typeface="+mn-lt"/>
              </a:defRPr>
            </a:lvl1pPr>
            <a:lvl2pPr>
              <a:defRPr lang="en-US" dirty="0"/>
            </a:lvl2pPr>
            <a:lvl3pPr>
              <a:defRPr lang="en-US" dirty="0"/>
            </a:lvl3pPr>
            <a:lvl4pPr>
              <a:defRPr lang="en-US" dirty="0"/>
            </a:lvl4pPr>
            <a:lvl5pPr>
              <a:defRPr lang="en-US" dirty="0"/>
            </a:lvl5pPr>
          </a:lstStyle>
          <a:p>
            <a:pPr lvl="0"/>
            <a:r>
              <a:rPr lang="en-US"/>
              <a:t>Click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hasCustomPrompt="1"/>
          </p:nvPr>
        </p:nvSpPr>
        <p:spPr>
          <a:xfrm>
            <a:off x="6011132" y="990048"/>
            <a:ext cx="5176217" cy="1566583"/>
          </a:xfrm>
          <a:prstGeom prst="rect">
            <a:avLst/>
          </a:prstGeom>
        </p:spPr>
        <p:txBody>
          <a:bodyPr vert="horz" wrap="square" lIns="146304" tIns="91440" rIns="146304" bIns="91440" rtlCol="0">
            <a:spAutoFit/>
          </a:bodyPr>
          <a:lstStyle>
            <a:lvl1pPr>
              <a:defRPr lang="en-US" sz="2400" dirty="0">
                <a:latin typeface="+mn-lt"/>
              </a:defRPr>
            </a:lvl1pPr>
            <a:lvl2pPr>
              <a:defRPr lang="en-US" dirty="0"/>
            </a:lvl2pPr>
            <a:lvl3pPr>
              <a:defRPr lang="en-US" dirty="0"/>
            </a:lvl3pPr>
            <a:lvl4pPr>
              <a:defRPr lang="en-US" dirty="0"/>
            </a:lvl4pPr>
            <a:lvl5pPr>
              <a:defRPr lang="en-US" dirty="0"/>
            </a:lvl5pPr>
          </a:lstStyle>
          <a:p>
            <a:pPr lvl="0"/>
            <a:r>
              <a:rPr lang="en-US"/>
              <a:t>Click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p:cNvSpPr>
            <a:spLocks noGrp="1"/>
          </p:cNvSpPr>
          <p:nvPr>
            <p:ph type="title"/>
          </p:nvPr>
        </p:nvSpPr>
        <p:spPr>
          <a:xfrm>
            <a:off x="678874" y="351095"/>
            <a:ext cx="10508474" cy="442604"/>
          </a:xfrm>
          <a:prstGeom prst="rect">
            <a:avLst/>
          </a:prstGeom>
        </p:spPr>
        <p:txBody>
          <a:bodyPr vert="horz" wrap="square" lIns="0" tIns="64008" rIns="0" bIns="0" rtlCol="0" anchor="t">
            <a:spAutoFit/>
          </a:bodyPr>
          <a:lstStyle>
            <a:lvl1pPr>
              <a:defRPr lang="en-US" sz="2400" dirty="0"/>
            </a:lvl1pPr>
          </a:lstStyle>
          <a:p>
            <a:pPr lvl="0" defTabSz="932534">
              <a:lnSpc>
                <a:spcPct val="100000"/>
              </a:lnSpc>
            </a:pPr>
            <a:r>
              <a:rPr lang="en-US"/>
              <a:t>Click to edit Master title style</a:t>
            </a:r>
          </a:p>
        </p:txBody>
      </p:sp>
    </p:spTree>
    <p:extLst>
      <p:ext uri="{BB962C8B-B14F-4D97-AF65-F5344CB8AC3E}">
        <p14:creationId xmlns:p14="http://schemas.microsoft.com/office/powerpoint/2010/main" val="109869219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Chart">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78874" y="351095"/>
            <a:ext cx="10508474" cy="442604"/>
          </a:xfrm>
          <a:prstGeom prst="rect">
            <a:avLst/>
          </a:prstGeom>
        </p:spPr>
        <p:txBody>
          <a:bodyPr vert="horz" wrap="square" lIns="0" tIns="64008" rIns="0" bIns="0" rtlCol="0" anchor="t">
            <a:spAutoFit/>
          </a:bodyPr>
          <a:lstStyle>
            <a:lvl1pPr>
              <a:defRPr lang="en-US" sz="2400" dirty="0"/>
            </a:lvl1pPr>
          </a:lstStyle>
          <a:p>
            <a:pPr lvl="0" defTabSz="932534">
              <a:lnSpc>
                <a:spcPct val="100000"/>
              </a:lnSpc>
            </a:pPr>
            <a:r>
              <a:rPr lang="en-US"/>
              <a:t>Click to edit Master title style</a:t>
            </a:r>
          </a:p>
        </p:txBody>
      </p:sp>
      <p:sp>
        <p:nvSpPr>
          <p:cNvPr id="3" name="Chart Placeholder 2"/>
          <p:cNvSpPr>
            <a:spLocks noGrp="1"/>
          </p:cNvSpPr>
          <p:nvPr>
            <p:ph type="chart" sz="quarter" idx="10"/>
          </p:nvPr>
        </p:nvSpPr>
        <p:spPr>
          <a:xfrm>
            <a:off x="678873" y="990048"/>
            <a:ext cx="10509250" cy="461665"/>
          </a:xfrm>
          <a:noFill/>
        </p:spPr>
        <p:txBody>
          <a:bodyPr/>
          <a:lstStyle/>
          <a:p>
            <a:r>
              <a:rPr lang="en-US"/>
              <a:t>Click icon to add chart</a:t>
            </a:r>
          </a:p>
        </p:txBody>
      </p:sp>
    </p:spTree>
    <p:extLst>
      <p:ext uri="{BB962C8B-B14F-4D97-AF65-F5344CB8AC3E}">
        <p14:creationId xmlns:p14="http://schemas.microsoft.com/office/powerpoint/2010/main" val="177109222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Engagement Nav: Title &amp;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78873" y="990049"/>
            <a:ext cx="10508475" cy="1566583"/>
          </a:xfrm>
        </p:spPr>
        <p:txBody>
          <a:bodyPr vert="horz" wrap="square" lIns="146304" tIns="91440" rIns="146304" bIns="91440" rtlCol="0">
            <a:spAutoFit/>
          </a:bodyPr>
          <a:lstStyle>
            <a:lvl1pPr>
              <a:defRPr lang="en-US" sz="2400" dirty="0">
                <a:latin typeface="+mn-lt"/>
              </a:defRPr>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678874" y="351095"/>
            <a:ext cx="10508474" cy="442604"/>
          </a:xfrm>
          <a:prstGeom prst="rect">
            <a:avLst/>
          </a:prstGeom>
        </p:spPr>
        <p:txBody>
          <a:bodyPr vert="horz" wrap="square" lIns="0" tIns="64008" rIns="0" bIns="0" rtlCol="0" anchor="t">
            <a:spAutoFit/>
          </a:bodyPr>
          <a:lstStyle>
            <a:lvl1pPr>
              <a:defRPr lang="en-US" sz="2400" dirty="0"/>
            </a:lvl1pPr>
          </a:lstStyle>
          <a:p>
            <a:pPr lvl="0" defTabSz="932534">
              <a:lnSpc>
                <a:spcPct val="100000"/>
              </a:lnSpc>
            </a:pPr>
            <a:r>
              <a:rPr lang="en-US"/>
              <a:t>Click to edit Master title style</a:t>
            </a:r>
          </a:p>
        </p:txBody>
      </p:sp>
    </p:spTree>
    <p:extLst>
      <p:ext uri="{BB962C8B-B14F-4D97-AF65-F5344CB8AC3E}">
        <p14:creationId xmlns:p14="http://schemas.microsoft.com/office/powerpoint/2010/main" val="394959819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Engagement Nav: Title &amp; Chart">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678874" y="351095"/>
            <a:ext cx="10508474" cy="442604"/>
          </a:xfrm>
          <a:prstGeom prst="rect">
            <a:avLst/>
          </a:prstGeom>
        </p:spPr>
        <p:txBody>
          <a:bodyPr vert="horz" wrap="square" lIns="0" tIns="64008" rIns="0" bIns="0" rtlCol="0" anchor="t">
            <a:spAutoFit/>
          </a:bodyPr>
          <a:lstStyle>
            <a:lvl1pPr>
              <a:defRPr lang="en-US" sz="2400" dirty="0"/>
            </a:lvl1pPr>
          </a:lstStyle>
          <a:p>
            <a:pPr lvl="0" defTabSz="932534">
              <a:lnSpc>
                <a:spcPct val="100000"/>
              </a:lnSpc>
            </a:pPr>
            <a:r>
              <a:rPr lang="en-US"/>
              <a:t>Click to edit Master title style</a:t>
            </a:r>
          </a:p>
        </p:txBody>
      </p:sp>
      <p:sp>
        <p:nvSpPr>
          <p:cNvPr id="3" name="Chart Placeholder 2"/>
          <p:cNvSpPr>
            <a:spLocks noGrp="1"/>
          </p:cNvSpPr>
          <p:nvPr>
            <p:ph type="chart" sz="quarter" idx="10"/>
          </p:nvPr>
        </p:nvSpPr>
        <p:spPr>
          <a:xfrm>
            <a:off x="678873" y="990048"/>
            <a:ext cx="10509250" cy="461665"/>
          </a:xfrm>
          <a:noFill/>
        </p:spPr>
        <p:txBody>
          <a:bodyPr/>
          <a:lstStyle/>
          <a:p>
            <a:r>
              <a:rPr lang="en-US"/>
              <a:t>Click icon to add chart</a:t>
            </a:r>
          </a:p>
        </p:txBody>
      </p:sp>
    </p:spTree>
    <p:extLst>
      <p:ext uri="{BB962C8B-B14F-4D97-AF65-F5344CB8AC3E}">
        <p14:creationId xmlns:p14="http://schemas.microsoft.com/office/powerpoint/2010/main" val="37878264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4 Col  w/ image - 1">
    <p:spTree>
      <p:nvGrpSpPr>
        <p:cNvPr id="1" name=""/>
        <p:cNvGrpSpPr/>
        <p:nvPr/>
      </p:nvGrpSpPr>
      <p:grpSpPr>
        <a:xfrm>
          <a:off x="0" y="0"/>
          <a:ext cx="0" cy="0"/>
          <a:chOff x="0" y="0"/>
          <a:chExt cx="0" cy="0"/>
        </a:xfrm>
      </p:grpSpPr>
      <p:sp>
        <p:nvSpPr>
          <p:cNvPr id="15" name="Text Placeholder 4"/>
          <p:cNvSpPr>
            <a:spLocks noGrp="1"/>
          </p:cNvSpPr>
          <p:nvPr>
            <p:ph type="body" sz="quarter" idx="10" hasCustomPrompt="1"/>
          </p:nvPr>
        </p:nvSpPr>
        <p:spPr>
          <a:xfrm>
            <a:off x="678874" y="990048"/>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1" hasCustomPrompt="1"/>
          </p:nvPr>
        </p:nvSpPr>
        <p:spPr>
          <a:xfrm>
            <a:off x="3330488" y="990048"/>
            <a:ext cx="2499826" cy="615553"/>
          </a:xfrm>
        </p:spPr>
        <p:txBody>
          <a:bodyPr/>
          <a:lstStyle/>
          <a:p>
            <a:pPr lvl="3"/>
            <a:r>
              <a:rPr lang="en-US"/>
              <a:t>Fourth level</a:t>
            </a:r>
          </a:p>
          <a:p>
            <a:pPr lvl="4"/>
            <a:r>
              <a:rPr lang="en-US"/>
              <a:t>Fifth level</a:t>
            </a:r>
          </a:p>
        </p:txBody>
      </p:sp>
      <p:sp>
        <p:nvSpPr>
          <p:cNvPr id="17" name="Text Placeholder 4"/>
          <p:cNvSpPr>
            <a:spLocks noGrp="1"/>
          </p:cNvSpPr>
          <p:nvPr>
            <p:ph type="body" sz="quarter" idx="12" hasCustomPrompt="1"/>
          </p:nvPr>
        </p:nvSpPr>
        <p:spPr>
          <a:xfrm>
            <a:off x="5982102" y="990048"/>
            <a:ext cx="2499826" cy="615553"/>
          </a:xfrm>
        </p:spPr>
        <p:txBody>
          <a:bodyPr/>
          <a:lstStyle/>
          <a:p>
            <a:pPr lvl="3"/>
            <a:r>
              <a:rPr lang="en-US"/>
              <a:t>Fourth level</a:t>
            </a:r>
          </a:p>
          <a:p>
            <a:pPr lvl="4"/>
            <a:r>
              <a:rPr lang="en-US"/>
              <a:t>Fifth level</a:t>
            </a:r>
          </a:p>
        </p:txBody>
      </p:sp>
      <p:sp>
        <p:nvSpPr>
          <p:cNvPr id="18" name="Text Placeholder 4"/>
          <p:cNvSpPr>
            <a:spLocks noGrp="1"/>
          </p:cNvSpPr>
          <p:nvPr>
            <p:ph type="body" sz="quarter" idx="13" hasCustomPrompt="1"/>
          </p:nvPr>
        </p:nvSpPr>
        <p:spPr>
          <a:xfrm>
            <a:off x="8633716" y="990048"/>
            <a:ext cx="2499826" cy="615553"/>
          </a:xfrm>
        </p:spPr>
        <p:txBody>
          <a:bodyPr/>
          <a:lstStyle/>
          <a:p>
            <a:pPr lvl="3"/>
            <a:r>
              <a:rPr lang="en-US"/>
              <a:t>Fourth level</a:t>
            </a:r>
          </a:p>
          <a:p>
            <a:pPr lvl="4"/>
            <a:r>
              <a:rPr lang="en-US"/>
              <a:t>Fifth level</a:t>
            </a:r>
          </a:p>
        </p:txBody>
      </p:sp>
      <p:sp>
        <p:nvSpPr>
          <p:cNvPr id="19" name="Title Placeholder 1"/>
          <p:cNvSpPr>
            <a:spLocks noGrp="1"/>
          </p:cNvSpPr>
          <p:nvPr>
            <p:ph type="title"/>
          </p:nvPr>
        </p:nvSpPr>
        <p:spPr>
          <a:xfrm>
            <a:off x="678873" y="351095"/>
            <a:ext cx="10454671" cy="442604"/>
          </a:xfrm>
          <a:prstGeom prst="rect">
            <a:avLst/>
          </a:prstGeom>
        </p:spPr>
        <p:txBody>
          <a:bodyPr vert="horz" wrap="square" lIns="0" tIns="64008" rIns="0" bIns="0" rtlCol="0" anchor="t">
            <a:spAutoFit/>
          </a:bodyPr>
          <a:lstStyle>
            <a:lvl1pPr>
              <a:defRPr lang="en-US" sz="2400" dirty="0"/>
            </a:lvl1pPr>
          </a:lstStyle>
          <a:p>
            <a:pPr lvl="0" defTabSz="932534">
              <a:lnSpc>
                <a:spcPct val="100000"/>
              </a:lnSpc>
            </a:pPr>
            <a:r>
              <a:rPr lang="en-US"/>
              <a:t>Click to edit Master title style</a:t>
            </a:r>
          </a:p>
        </p:txBody>
      </p:sp>
    </p:spTree>
    <p:extLst>
      <p:ext uri="{BB962C8B-B14F-4D97-AF65-F5344CB8AC3E}">
        <p14:creationId xmlns:p14="http://schemas.microsoft.com/office/powerpoint/2010/main" val="145482480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text, 4 Col  w/ image - 1">
    <p:spTree>
      <p:nvGrpSpPr>
        <p:cNvPr id="1" name=""/>
        <p:cNvGrpSpPr/>
        <p:nvPr/>
      </p:nvGrpSpPr>
      <p:grpSpPr>
        <a:xfrm>
          <a:off x="0" y="0"/>
          <a:ext cx="0" cy="0"/>
          <a:chOff x="0" y="0"/>
          <a:chExt cx="0" cy="0"/>
        </a:xfrm>
      </p:grpSpPr>
      <p:sp>
        <p:nvSpPr>
          <p:cNvPr id="9" name="Text Placeholder 4"/>
          <p:cNvSpPr>
            <a:spLocks noGrp="1"/>
          </p:cNvSpPr>
          <p:nvPr>
            <p:ph type="body" sz="quarter" idx="10" hasCustomPrompt="1"/>
          </p:nvPr>
        </p:nvSpPr>
        <p:spPr>
          <a:xfrm>
            <a:off x="678876" y="2939971"/>
            <a:ext cx="2499826" cy="615553"/>
          </a:xfrm>
        </p:spPr>
        <p:txBody>
          <a:bodyPr/>
          <a:lstStyle/>
          <a:p>
            <a:pPr lvl="3"/>
            <a:r>
              <a:rPr lang="en-US"/>
              <a:t>Fourth level</a:t>
            </a:r>
          </a:p>
          <a:p>
            <a:pPr lvl="4"/>
            <a:r>
              <a:rPr lang="en-US"/>
              <a:t>Fifth level</a:t>
            </a:r>
          </a:p>
        </p:txBody>
      </p:sp>
      <p:sp>
        <p:nvSpPr>
          <p:cNvPr id="10" name="Text Placeholder 4"/>
          <p:cNvSpPr>
            <a:spLocks noGrp="1"/>
          </p:cNvSpPr>
          <p:nvPr>
            <p:ph type="body" sz="quarter" idx="11" hasCustomPrompt="1"/>
          </p:nvPr>
        </p:nvSpPr>
        <p:spPr>
          <a:xfrm>
            <a:off x="3330490" y="2939971"/>
            <a:ext cx="2499826" cy="615553"/>
          </a:xfrm>
        </p:spPr>
        <p:txBody>
          <a:bodyPr/>
          <a:lstStyle/>
          <a:p>
            <a:pPr lvl="3"/>
            <a:r>
              <a:rPr lang="en-US"/>
              <a:t>Fourth level</a:t>
            </a:r>
          </a:p>
          <a:p>
            <a:pPr lvl="4"/>
            <a:r>
              <a:rPr lang="en-US"/>
              <a:t>Fifth level</a:t>
            </a:r>
          </a:p>
        </p:txBody>
      </p:sp>
      <p:sp>
        <p:nvSpPr>
          <p:cNvPr id="15" name="Text Placeholder 4"/>
          <p:cNvSpPr>
            <a:spLocks noGrp="1"/>
          </p:cNvSpPr>
          <p:nvPr>
            <p:ph type="body" sz="quarter" idx="12" hasCustomPrompt="1"/>
          </p:nvPr>
        </p:nvSpPr>
        <p:spPr>
          <a:xfrm>
            <a:off x="5982104" y="2939971"/>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3" hasCustomPrompt="1"/>
          </p:nvPr>
        </p:nvSpPr>
        <p:spPr>
          <a:xfrm>
            <a:off x="8633718" y="2939971"/>
            <a:ext cx="2499826" cy="615553"/>
          </a:xfrm>
        </p:spPr>
        <p:txBody>
          <a:bodyPr/>
          <a:lstStyle/>
          <a:p>
            <a:pPr lvl="3"/>
            <a:r>
              <a:rPr lang="en-US"/>
              <a:t>Fourth level</a:t>
            </a:r>
          </a:p>
          <a:p>
            <a:pPr lvl="4"/>
            <a:r>
              <a:rPr lang="en-US"/>
              <a:t>Fifth level</a:t>
            </a:r>
          </a:p>
        </p:txBody>
      </p:sp>
      <p:sp>
        <p:nvSpPr>
          <p:cNvPr id="17" name="Text Placeholder 6"/>
          <p:cNvSpPr>
            <a:spLocks noGrp="1"/>
          </p:cNvSpPr>
          <p:nvPr>
            <p:ph type="body" sz="quarter" idx="14"/>
          </p:nvPr>
        </p:nvSpPr>
        <p:spPr>
          <a:xfrm>
            <a:off x="678873" y="990047"/>
            <a:ext cx="10454671" cy="1597377"/>
          </a:xfrm>
        </p:spPr>
        <p:txBody>
          <a:bodyPr/>
          <a:lstStyle>
            <a:lvl1pPr>
              <a:defRPr lang="en-US" sz="2400" kern="1200" spc="0" baseline="0" dirty="0" smtClean="0">
                <a:gradFill>
                  <a:gsLst>
                    <a:gs pos="1250">
                      <a:schemeClr val="bg1"/>
                    </a:gs>
                    <a:gs pos="100000">
                      <a:schemeClr val="bg1"/>
                    </a:gs>
                  </a:gsLst>
                  <a:lin ang="5400000" scaled="0"/>
                </a:gradFill>
                <a:latin typeface="+mn-lt"/>
                <a:ea typeface="+mn-ea"/>
                <a:cs typeface="+mn-cs"/>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marL="0" marR="0" lvl="0" indent="0" algn="l" defTabSz="9323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p:cNvSpPr>
            <a:spLocks noGrp="1"/>
          </p:cNvSpPr>
          <p:nvPr>
            <p:ph type="title"/>
          </p:nvPr>
        </p:nvSpPr>
        <p:spPr>
          <a:xfrm>
            <a:off x="678873" y="351095"/>
            <a:ext cx="10454671" cy="442604"/>
          </a:xfrm>
          <a:prstGeom prst="rect">
            <a:avLst/>
          </a:prstGeom>
        </p:spPr>
        <p:txBody>
          <a:bodyPr vert="horz" wrap="square" lIns="0" tIns="64008" rIns="0" bIns="0" rtlCol="0" anchor="t">
            <a:spAutoFit/>
          </a:bodyPr>
          <a:lstStyle>
            <a:lvl1pPr>
              <a:defRPr lang="en-US" sz="2400" dirty="0"/>
            </a:lvl1pPr>
          </a:lstStyle>
          <a:p>
            <a:pPr lvl="0" defTabSz="932534">
              <a:lnSpc>
                <a:spcPct val="100000"/>
              </a:lnSpc>
            </a:pPr>
            <a:r>
              <a:rPr lang="en-US"/>
              <a:t>Click to edit Master title style</a:t>
            </a:r>
          </a:p>
        </p:txBody>
      </p:sp>
    </p:spTree>
    <p:extLst>
      <p:ext uri="{BB962C8B-B14F-4D97-AF65-F5344CB8AC3E}">
        <p14:creationId xmlns:p14="http://schemas.microsoft.com/office/powerpoint/2010/main" val="38448078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8 Box  w/ image - 1">
    <p:spTree>
      <p:nvGrpSpPr>
        <p:cNvPr id="1" name=""/>
        <p:cNvGrpSpPr/>
        <p:nvPr/>
      </p:nvGrpSpPr>
      <p:grpSpPr>
        <a:xfrm>
          <a:off x="0" y="0"/>
          <a:ext cx="0" cy="0"/>
          <a:chOff x="0" y="0"/>
          <a:chExt cx="0" cy="0"/>
        </a:xfrm>
      </p:grpSpPr>
      <p:sp>
        <p:nvSpPr>
          <p:cNvPr id="11" name="Text Placeholder 4"/>
          <p:cNvSpPr>
            <a:spLocks noGrp="1"/>
          </p:cNvSpPr>
          <p:nvPr>
            <p:ph type="body" sz="quarter" idx="10" hasCustomPrompt="1"/>
          </p:nvPr>
        </p:nvSpPr>
        <p:spPr>
          <a:xfrm>
            <a:off x="678876" y="3783540"/>
            <a:ext cx="2499826" cy="615553"/>
          </a:xfrm>
        </p:spPr>
        <p:txBody>
          <a:bodyPr/>
          <a:lstStyle/>
          <a:p>
            <a:pPr lvl="3"/>
            <a:r>
              <a:rPr lang="en-US"/>
              <a:t>Fourth level</a:t>
            </a:r>
          </a:p>
          <a:p>
            <a:pPr lvl="4"/>
            <a:r>
              <a:rPr lang="en-US"/>
              <a:t>Fifth level</a:t>
            </a:r>
          </a:p>
        </p:txBody>
      </p:sp>
      <p:sp>
        <p:nvSpPr>
          <p:cNvPr id="12" name="Text Placeholder 4"/>
          <p:cNvSpPr>
            <a:spLocks noGrp="1"/>
          </p:cNvSpPr>
          <p:nvPr>
            <p:ph type="body" sz="quarter" idx="11" hasCustomPrompt="1"/>
          </p:nvPr>
        </p:nvSpPr>
        <p:spPr>
          <a:xfrm>
            <a:off x="3330490" y="3783540"/>
            <a:ext cx="2499826" cy="615553"/>
          </a:xfrm>
        </p:spPr>
        <p:txBody>
          <a:bodyPr/>
          <a:lstStyle/>
          <a:p>
            <a:pPr lvl="3"/>
            <a:r>
              <a:rPr lang="en-US"/>
              <a:t>Fourth level</a:t>
            </a:r>
          </a:p>
          <a:p>
            <a:pPr lvl="4"/>
            <a:r>
              <a:rPr lang="en-US"/>
              <a:t>Fifth level</a:t>
            </a:r>
          </a:p>
        </p:txBody>
      </p:sp>
      <p:sp>
        <p:nvSpPr>
          <p:cNvPr id="13" name="Text Placeholder 4"/>
          <p:cNvSpPr>
            <a:spLocks noGrp="1"/>
          </p:cNvSpPr>
          <p:nvPr>
            <p:ph type="body" sz="quarter" idx="12" hasCustomPrompt="1"/>
          </p:nvPr>
        </p:nvSpPr>
        <p:spPr>
          <a:xfrm>
            <a:off x="5982104" y="3783540"/>
            <a:ext cx="2499826" cy="615553"/>
          </a:xfrm>
        </p:spPr>
        <p:txBody>
          <a:bodyPr/>
          <a:lstStyle/>
          <a:p>
            <a:pPr lvl="3"/>
            <a:r>
              <a:rPr lang="en-US"/>
              <a:t>Fourth level</a:t>
            </a:r>
          </a:p>
          <a:p>
            <a:pPr lvl="4"/>
            <a:r>
              <a:rPr lang="en-US"/>
              <a:t>Fifth level</a:t>
            </a:r>
          </a:p>
        </p:txBody>
      </p:sp>
      <p:sp>
        <p:nvSpPr>
          <p:cNvPr id="14" name="Text Placeholder 4"/>
          <p:cNvSpPr>
            <a:spLocks noGrp="1"/>
          </p:cNvSpPr>
          <p:nvPr>
            <p:ph type="body" sz="quarter" idx="13" hasCustomPrompt="1"/>
          </p:nvPr>
        </p:nvSpPr>
        <p:spPr>
          <a:xfrm>
            <a:off x="8633718" y="3783540"/>
            <a:ext cx="2499826" cy="615553"/>
          </a:xfrm>
        </p:spPr>
        <p:txBody>
          <a:bodyPr/>
          <a:lstStyle/>
          <a:p>
            <a:pPr lvl="3"/>
            <a:r>
              <a:rPr lang="en-US"/>
              <a:t>Fourth level</a:t>
            </a:r>
          </a:p>
          <a:p>
            <a:pPr lvl="4"/>
            <a:r>
              <a:rPr lang="en-US"/>
              <a:t>Fifth level</a:t>
            </a:r>
          </a:p>
        </p:txBody>
      </p:sp>
      <p:sp>
        <p:nvSpPr>
          <p:cNvPr id="15" name="Text Placeholder 4"/>
          <p:cNvSpPr>
            <a:spLocks noGrp="1"/>
          </p:cNvSpPr>
          <p:nvPr>
            <p:ph type="body" sz="quarter" idx="14" hasCustomPrompt="1"/>
          </p:nvPr>
        </p:nvSpPr>
        <p:spPr>
          <a:xfrm>
            <a:off x="678874" y="1270044"/>
            <a:ext cx="2499826" cy="615553"/>
          </a:xfrm>
        </p:spPr>
        <p:txBody>
          <a:bodyPr/>
          <a:lstStyle/>
          <a:p>
            <a:pPr lvl="3"/>
            <a:r>
              <a:rPr lang="en-US"/>
              <a:t>Fourth level</a:t>
            </a:r>
          </a:p>
          <a:p>
            <a:pPr lvl="4"/>
            <a:r>
              <a:rPr lang="en-US"/>
              <a:t>Fifth level</a:t>
            </a:r>
          </a:p>
        </p:txBody>
      </p:sp>
      <p:sp>
        <p:nvSpPr>
          <p:cNvPr id="16" name="Text Placeholder 4"/>
          <p:cNvSpPr>
            <a:spLocks noGrp="1"/>
          </p:cNvSpPr>
          <p:nvPr>
            <p:ph type="body" sz="quarter" idx="15" hasCustomPrompt="1"/>
          </p:nvPr>
        </p:nvSpPr>
        <p:spPr>
          <a:xfrm>
            <a:off x="3330488" y="1270044"/>
            <a:ext cx="2499826" cy="615553"/>
          </a:xfrm>
        </p:spPr>
        <p:txBody>
          <a:bodyPr/>
          <a:lstStyle/>
          <a:p>
            <a:pPr lvl="3"/>
            <a:r>
              <a:rPr lang="en-US"/>
              <a:t>Fourth level</a:t>
            </a:r>
          </a:p>
          <a:p>
            <a:pPr lvl="4"/>
            <a:r>
              <a:rPr lang="en-US"/>
              <a:t>Fifth level</a:t>
            </a:r>
          </a:p>
        </p:txBody>
      </p:sp>
      <p:sp>
        <p:nvSpPr>
          <p:cNvPr id="17" name="Text Placeholder 4"/>
          <p:cNvSpPr>
            <a:spLocks noGrp="1"/>
          </p:cNvSpPr>
          <p:nvPr>
            <p:ph type="body" sz="quarter" idx="16" hasCustomPrompt="1"/>
          </p:nvPr>
        </p:nvSpPr>
        <p:spPr>
          <a:xfrm>
            <a:off x="5982103" y="1270044"/>
            <a:ext cx="2499826" cy="615553"/>
          </a:xfrm>
        </p:spPr>
        <p:txBody>
          <a:bodyPr/>
          <a:lstStyle/>
          <a:p>
            <a:pPr lvl="3"/>
            <a:r>
              <a:rPr lang="en-US"/>
              <a:t>Fourth level</a:t>
            </a:r>
          </a:p>
          <a:p>
            <a:pPr lvl="4"/>
            <a:r>
              <a:rPr lang="en-US"/>
              <a:t>Fifth level</a:t>
            </a:r>
          </a:p>
        </p:txBody>
      </p:sp>
      <p:sp>
        <p:nvSpPr>
          <p:cNvPr id="18" name="Text Placeholder 4"/>
          <p:cNvSpPr>
            <a:spLocks noGrp="1"/>
          </p:cNvSpPr>
          <p:nvPr>
            <p:ph type="body" sz="quarter" idx="17" hasCustomPrompt="1"/>
          </p:nvPr>
        </p:nvSpPr>
        <p:spPr>
          <a:xfrm>
            <a:off x="8633718" y="1270044"/>
            <a:ext cx="2499826" cy="615553"/>
          </a:xfrm>
        </p:spPr>
        <p:txBody>
          <a:bodyPr/>
          <a:lstStyle/>
          <a:p>
            <a:pPr lvl="3"/>
            <a:r>
              <a:rPr lang="en-US"/>
              <a:t>Fourth level</a:t>
            </a:r>
          </a:p>
          <a:p>
            <a:pPr lvl="4"/>
            <a:r>
              <a:rPr lang="en-US"/>
              <a:t>Fifth level</a:t>
            </a:r>
          </a:p>
        </p:txBody>
      </p:sp>
      <p:sp>
        <p:nvSpPr>
          <p:cNvPr id="20" name="Title Placeholder 1"/>
          <p:cNvSpPr>
            <a:spLocks noGrp="1"/>
          </p:cNvSpPr>
          <p:nvPr>
            <p:ph type="title"/>
          </p:nvPr>
        </p:nvSpPr>
        <p:spPr>
          <a:xfrm>
            <a:off x="678875" y="351095"/>
            <a:ext cx="10454670" cy="442604"/>
          </a:xfrm>
          <a:prstGeom prst="rect">
            <a:avLst/>
          </a:prstGeom>
        </p:spPr>
        <p:txBody>
          <a:bodyPr vert="horz" wrap="square" lIns="0" tIns="64008" rIns="0" bIns="0" rtlCol="0" anchor="t">
            <a:spAutoFit/>
          </a:bodyPr>
          <a:lstStyle>
            <a:lvl1pPr>
              <a:defRPr lang="en-US" sz="2400" dirty="0"/>
            </a:lvl1pPr>
          </a:lstStyle>
          <a:p>
            <a:pPr lvl="0" defTabSz="932534">
              <a:lnSpc>
                <a:spcPct val="100000"/>
              </a:lnSpc>
            </a:pPr>
            <a:r>
              <a:rPr lang="en-US"/>
              <a:t>Click to edit Master title style</a:t>
            </a:r>
          </a:p>
        </p:txBody>
      </p:sp>
    </p:spTree>
    <p:extLst>
      <p:ext uri="{BB962C8B-B14F-4D97-AF65-F5344CB8AC3E}">
        <p14:creationId xmlns:p14="http://schemas.microsoft.com/office/powerpoint/2010/main" val="142032248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12079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a:t>Author’s Name</a:t>
            </a:r>
          </a:p>
          <a:p>
            <a:pPr lvl="0"/>
            <a:r>
              <a:rPr lang="en-US"/>
              <a:t>Title</a:t>
            </a:r>
          </a:p>
        </p:txBody>
      </p:sp>
      <p:grpSp>
        <p:nvGrpSpPr>
          <p:cNvPr id="5" name="Group 4"/>
          <p:cNvGrpSpPr/>
          <p:nvPr userDrawn="1"/>
        </p:nvGrpSpPr>
        <p:grpSpPr>
          <a:xfrm>
            <a:off x="1434280" y="1318211"/>
            <a:ext cx="9633770" cy="4728196"/>
            <a:chOff x="6313482" y="3666037"/>
            <a:chExt cx="5510882" cy="2704708"/>
          </a:xfrm>
          <a:solidFill>
            <a:schemeClr val="accent1">
              <a:lumMod val="50000"/>
              <a:alpha val="20000"/>
            </a:schemeClr>
          </a:solidFill>
        </p:grpSpPr>
        <p:sp>
          <p:nvSpPr>
            <p:cNvPr id="6" name="Freeform 184"/>
            <p:cNvSpPr>
              <a:spLocks noEditPoints="1"/>
            </p:cNvSpPr>
            <p:nvPr userDrawn="1"/>
          </p:nvSpPr>
          <p:spPr bwMode="auto">
            <a:xfrm>
              <a:off x="6313482" y="3666037"/>
              <a:ext cx="2514460" cy="2704708"/>
            </a:xfrm>
            <a:custGeom>
              <a:avLst/>
              <a:gdLst>
                <a:gd name="T0" fmla="*/ 556 w 954"/>
                <a:gd name="T1" fmla="*/ 1009 h 1027"/>
                <a:gd name="T2" fmla="*/ 507 w 954"/>
                <a:gd name="T3" fmla="*/ 919 h 1027"/>
                <a:gd name="T4" fmla="*/ 400 w 954"/>
                <a:gd name="T5" fmla="*/ 627 h 1027"/>
                <a:gd name="T6" fmla="*/ 429 w 954"/>
                <a:gd name="T7" fmla="*/ 554 h 1027"/>
                <a:gd name="T8" fmla="*/ 371 w 954"/>
                <a:gd name="T9" fmla="*/ 504 h 1027"/>
                <a:gd name="T10" fmla="*/ 311 w 954"/>
                <a:gd name="T11" fmla="*/ 488 h 1027"/>
                <a:gd name="T12" fmla="*/ 247 w 954"/>
                <a:gd name="T13" fmla="*/ 410 h 1027"/>
                <a:gd name="T14" fmla="*/ 243 w 954"/>
                <a:gd name="T15" fmla="*/ 428 h 1027"/>
                <a:gd name="T16" fmla="*/ 181 w 954"/>
                <a:gd name="T17" fmla="*/ 348 h 1027"/>
                <a:gd name="T18" fmla="*/ 202 w 954"/>
                <a:gd name="T19" fmla="*/ 236 h 1027"/>
                <a:gd name="T20" fmla="*/ 150 w 954"/>
                <a:gd name="T21" fmla="*/ 164 h 1027"/>
                <a:gd name="T22" fmla="*/ 71 w 954"/>
                <a:gd name="T23" fmla="*/ 197 h 1027"/>
                <a:gd name="T24" fmla="*/ 75 w 954"/>
                <a:gd name="T25" fmla="*/ 164 h 1027"/>
                <a:gd name="T26" fmla="*/ 74 w 954"/>
                <a:gd name="T27" fmla="*/ 143 h 1027"/>
                <a:gd name="T28" fmla="*/ 100 w 954"/>
                <a:gd name="T29" fmla="*/ 113 h 1027"/>
                <a:gd name="T30" fmla="*/ 214 w 954"/>
                <a:gd name="T31" fmla="*/ 65 h 1027"/>
                <a:gd name="T32" fmla="*/ 379 w 954"/>
                <a:gd name="T33" fmla="*/ 80 h 1027"/>
                <a:gd name="T34" fmla="*/ 502 w 954"/>
                <a:gd name="T35" fmla="*/ 48 h 1027"/>
                <a:gd name="T36" fmla="*/ 553 w 954"/>
                <a:gd name="T37" fmla="*/ 71 h 1027"/>
                <a:gd name="T38" fmla="*/ 604 w 954"/>
                <a:gd name="T39" fmla="*/ 28 h 1027"/>
                <a:gd name="T40" fmla="*/ 664 w 954"/>
                <a:gd name="T41" fmla="*/ 0 h 1027"/>
                <a:gd name="T42" fmla="*/ 820 w 954"/>
                <a:gd name="T43" fmla="*/ 0 h 1027"/>
                <a:gd name="T44" fmla="*/ 948 w 954"/>
                <a:gd name="T45" fmla="*/ 13 h 1027"/>
                <a:gd name="T46" fmla="*/ 893 w 954"/>
                <a:gd name="T47" fmla="*/ 74 h 1027"/>
                <a:gd name="T48" fmla="*/ 870 w 954"/>
                <a:gd name="T49" fmla="*/ 104 h 1027"/>
                <a:gd name="T50" fmla="*/ 737 w 954"/>
                <a:gd name="T51" fmla="*/ 155 h 1027"/>
                <a:gd name="T52" fmla="*/ 730 w 954"/>
                <a:gd name="T53" fmla="*/ 80 h 1027"/>
                <a:gd name="T54" fmla="*/ 640 w 954"/>
                <a:gd name="T55" fmla="*/ 60 h 1027"/>
                <a:gd name="T56" fmla="*/ 665 w 954"/>
                <a:gd name="T57" fmla="*/ 122 h 1027"/>
                <a:gd name="T58" fmla="*/ 612 w 954"/>
                <a:gd name="T59" fmla="*/ 129 h 1027"/>
                <a:gd name="T60" fmla="*/ 589 w 954"/>
                <a:gd name="T61" fmla="*/ 107 h 1027"/>
                <a:gd name="T62" fmla="*/ 503 w 954"/>
                <a:gd name="T63" fmla="*/ 138 h 1027"/>
                <a:gd name="T64" fmla="*/ 517 w 954"/>
                <a:gd name="T65" fmla="*/ 181 h 1027"/>
                <a:gd name="T66" fmla="*/ 599 w 954"/>
                <a:gd name="T67" fmla="*/ 136 h 1027"/>
                <a:gd name="T68" fmla="*/ 662 w 954"/>
                <a:gd name="T69" fmla="*/ 202 h 1027"/>
                <a:gd name="T70" fmla="*/ 603 w 954"/>
                <a:gd name="T71" fmla="*/ 223 h 1027"/>
                <a:gd name="T72" fmla="*/ 606 w 954"/>
                <a:gd name="T73" fmla="*/ 263 h 1027"/>
                <a:gd name="T74" fmla="*/ 495 w 954"/>
                <a:gd name="T75" fmla="*/ 333 h 1027"/>
                <a:gd name="T76" fmla="*/ 442 w 954"/>
                <a:gd name="T77" fmla="*/ 411 h 1027"/>
                <a:gd name="T78" fmla="*/ 343 w 954"/>
                <a:gd name="T79" fmla="*/ 394 h 1027"/>
                <a:gd name="T80" fmla="*/ 366 w 954"/>
                <a:gd name="T81" fmla="*/ 433 h 1027"/>
                <a:gd name="T82" fmla="*/ 388 w 954"/>
                <a:gd name="T83" fmla="*/ 473 h 1027"/>
                <a:gd name="T84" fmla="*/ 436 w 954"/>
                <a:gd name="T85" fmla="*/ 517 h 1027"/>
                <a:gd name="T86" fmla="*/ 560 w 954"/>
                <a:gd name="T87" fmla="*/ 503 h 1027"/>
                <a:gd name="T88" fmla="*/ 723 w 954"/>
                <a:gd name="T89" fmla="*/ 619 h 1027"/>
                <a:gd name="T90" fmla="*/ 709 w 954"/>
                <a:gd name="T91" fmla="*/ 765 h 1027"/>
                <a:gd name="T92" fmla="*/ 618 w 954"/>
                <a:gd name="T93" fmla="*/ 1010 h 1027"/>
                <a:gd name="T94" fmla="*/ 399 w 954"/>
                <a:gd name="T95"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7"/>
                  </a:cubicBezTo>
                  <a:cubicBezTo>
                    <a:pt x="561" y="1012"/>
                    <a:pt x="561" y="1012"/>
                    <a:pt x="561" y="1012"/>
                  </a:cubicBezTo>
                  <a:cubicBezTo>
                    <a:pt x="559" y="1011"/>
                    <a:pt x="558" y="1010"/>
                    <a:pt x="556" y="1009"/>
                  </a:cubicBezTo>
                  <a:cubicBezTo>
                    <a:pt x="528" y="978"/>
                    <a:pt x="528" y="978"/>
                    <a:pt x="528" y="978"/>
                  </a:cubicBezTo>
                  <a:cubicBezTo>
                    <a:pt x="528" y="977"/>
                    <a:pt x="527" y="976"/>
                    <a:pt x="526" y="975"/>
                  </a:cubicBezTo>
                  <a:cubicBezTo>
                    <a:pt x="507" y="922"/>
                    <a:pt x="507" y="922"/>
                    <a:pt x="507" y="922"/>
                  </a:cubicBezTo>
                  <a:cubicBezTo>
                    <a:pt x="507" y="921"/>
                    <a:pt x="507" y="920"/>
                    <a:pt x="507" y="919"/>
                  </a:cubicBezTo>
                  <a:cubicBezTo>
                    <a:pt x="497" y="754"/>
                    <a:pt x="497" y="754"/>
                    <a:pt x="497" y="754"/>
                  </a:cubicBezTo>
                  <a:cubicBezTo>
                    <a:pt x="451" y="720"/>
                    <a:pt x="451" y="720"/>
                    <a:pt x="451" y="720"/>
                  </a:cubicBezTo>
                  <a:cubicBezTo>
                    <a:pt x="450" y="719"/>
                    <a:pt x="449" y="718"/>
                    <a:pt x="448" y="716"/>
                  </a:cubicBezTo>
                  <a:cubicBezTo>
                    <a:pt x="400" y="627"/>
                    <a:pt x="400" y="627"/>
                    <a:pt x="400" y="627"/>
                  </a:cubicBezTo>
                  <a:cubicBezTo>
                    <a:pt x="398" y="624"/>
                    <a:pt x="398" y="620"/>
                    <a:pt x="400" y="617"/>
                  </a:cubicBezTo>
                  <a:cubicBezTo>
                    <a:pt x="432" y="560"/>
                    <a:pt x="432" y="560"/>
                    <a:pt x="432" y="560"/>
                  </a:cubicBezTo>
                  <a:cubicBezTo>
                    <a:pt x="431" y="554"/>
                    <a:pt x="431" y="554"/>
                    <a:pt x="431" y="554"/>
                  </a:cubicBezTo>
                  <a:cubicBezTo>
                    <a:pt x="429" y="554"/>
                    <a:pt x="429" y="554"/>
                    <a:pt x="429" y="554"/>
                  </a:cubicBezTo>
                  <a:cubicBezTo>
                    <a:pt x="427" y="555"/>
                    <a:pt x="424" y="555"/>
                    <a:pt x="421" y="554"/>
                  </a:cubicBezTo>
                  <a:cubicBezTo>
                    <a:pt x="389" y="537"/>
                    <a:pt x="389" y="537"/>
                    <a:pt x="389" y="537"/>
                  </a:cubicBezTo>
                  <a:cubicBezTo>
                    <a:pt x="387" y="536"/>
                    <a:pt x="385" y="535"/>
                    <a:pt x="384" y="533"/>
                  </a:cubicBezTo>
                  <a:cubicBezTo>
                    <a:pt x="371" y="504"/>
                    <a:pt x="371" y="504"/>
                    <a:pt x="371" y="504"/>
                  </a:cubicBezTo>
                  <a:cubicBezTo>
                    <a:pt x="348" y="500"/>
                    <a:pt x="348" y="500"/>
                    <a:pt x="348" y="500"/>
                  </a:cubicBezTo>
                  <a:cubicBezTo>
                    <a:pt x="347" y="500"/>
                    <a:pt x="345" y="499"/>
                    <a:pt x="344" y="499"/>
                  </a:cubicBezTo>
                  <a:cubicBezTo>
                    <a:pt x="323" y="485"/>
                    <a:pt x="323" y="485"/>
                    <a:pt x="323" y="485"/>
                  </a:cubicBezTo>
                  <a:cubicBezTo>
                    <a:pt x="311" y="488"/>
                    <a:pt x="311" y="488"/>
                    <a:pt x="311" y="488"/>
                  </a:cubicBezTo>
                  <a:cubicBezTo>
                    <a:pt x="309" y="489"/>
                    <a:pt x="306" y="489"/>
                    <a:pt x="304" y="487"/>
                  </a:cubicBezTo>
                  <a:cubicBezTo>
                    <a:pt x="254" y="461"/>
                    <a:pt x="254" y="461"/>
                    <a:pt x="254" y="461"/>
                  </a:cubicBezTo>
                  <a:cubicBezTo>
                    <a:pt x="251" y="459"/>
                    <a:pt x="249" y="456"/>
                    <a:pt x="249" y="452"/>
                  </a:cubicBezTo>
                  <a:cubicBezTo>
                    <a:pt x="247" y="410"/>
                    <a:pt x="247" y="410"/>
                    <a:pt x="247" y="410"/>
                  </a:cubicBezTo>
                  <a:cubicBezTo>
                    <a:pt x="231" y="366"/>
                    <a:pt x="231" y="366"/>
                    <a:pt x="231" y="366"/>
                  </a:cubicBezTo>
                  <a:cubicBezTo>
                    <a:pt x="224" y="368"/>
                    <a:pt x="224" y="368"/>
                    <a:pt x="224" y="368"/>
                  </a:cubicBezTo>
                  <a:cubicBezTo>
                    <a:pt x="242" y="424"/>
                    <a:pt x="242" y="424"/>
                    <a:pt x="242" y="424"/>
                  </a:cubicBezTo>
                  <a:cubicBezTo>
                    <a:pt x="242" y="426"/>
                    <a:pt x="243" y="427"/>
                    <a:pt x="243" y="428"/>
                  </a:cubicBezTo>
                  <a:cubicBezTo>
                    <a:pt x="243" y="434"/>
                    <a:pt x="238" y="439"/>
                    <a:pt x="233" y="439"/>
                  </a:cubicBezTo>
                  <a:cubicBezTo>
                    <a:pt x="229" y="439"/>
                    <a:pt x="225" y="437"/>
                    <a:pt x="223" y="433"/>
                  </a:cubicBezTo>
                  <a:cubicBezTo>
                    <a:pt x="204" y="390"/>
                    <a:pt x="204" y="390"/>
                    <a:pt x="204" y="390"/>
                  </a:cubicBezTo>
                  <a:cubicBezTo>
                    <a:pt x="181" y="348"/>
                    <a:pt x="181" y="348"/>
                    <a:pt x="181" y="348"/>
                  </a:cubicBezTo>
                  <a:cubicBezTo>
                    <a:pt x="180" y="347"/>
                    <a:pt x="180" y="346"/>
                    <a:pt x="180" y="345"/>
                  </a:cubicBezTo>
                  <a:cubicBezTo>
                    <a:pt x="172" y="292"/>
                    <a:pt x="172" y="292"/>
                    <a:pt x="172" y="292"/>
                  </a:cubicBezTo>
                  <a:cubicBezTo>
                    <a:pt x="172" y="290"/>
                    <a:pt x="172" y="287"/>
                    <a:pt x="174"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8" y="184"/>
                    <a:pt x="108" y="184"/>
                    <a:pt x="108" y="184"/>
                  </a:cubicBezTo>
                  <a:cubicBezTo>
                    <a:pt x="107" y="184"/>
                    <a:pt x="107" y="184"/>
                    <a:pt x="107" y="184"/>
                  </a:cubicBezTo>
                  <a:cubicBezTo>
                    <a:pt x="74" y="196"/>
                    <a:pt x="74" y="196"/>
                    <a:pt x="74" y="196"/>
                  </a:cubicBezTo>
                  <a:cubicBezTo>
                    <a:pt x="73" y="196"/>
                    <a:pt x="72" y="197"/>
                    <a:pt x="71" y="197"/>
                  </a:cubicBezTo>
                  <a:cubicBezTo>
                    <a:pt x="11" y="198"/>
                    <a:pt x="11" y="198"/>
                    <a:pt x="11" y="198"/>
                  </a:cubicBezTo>
                  <a:cubicBezTo>
                    <a:pt x="6" y="198"/>
                    <a:pt x="1" y="194"/>
                    <a:pt x="1" y="189"/>
                  </a:cubicBezTo>
                  <a:cubicBezTo>
                    <a:pt x="0" y="184"/>
                    <a:pt x="4" y="179"/>
                    <a:pt x="9" y="178"/>
                  </a:cubicBezTo>
                  <a:cubicBezTo>
                    <a:pt x="75" y="164"/>
                    <a:pt x="75" y="164"/>
                    <a:pt x="75" y="164"/>
                  </a:cubicBezTo>
                  <a:cubicBezTo>
                    <a:pt x="78" y="160"/>
                    <a:pt x="78" y="160"/>
                    <a:pt x="78" y="160"/>
                  </a:cubicBezTo>
                  <a:cubicBezTo>
                    <a:pt x="76" y="158"/>
                    <a:pt x="76" y="158"/>
                    <a:pt x="76" y="158"/>
                  </a:cubicBezTo>
                  <a:cubicBezTo>
                    <a:pt x="73" y="157"/>
                    <a:pt x="71" y="154"/>
                    <a:pt x="71" y="151"/>
                  </a:cubicBezTo>
                  <a:cubicBezTo>
                    <a:pt x="71" y="148"/>
                    <a:pt x="72" y="145"/>
                    <a:pt x="74" y="143"/>
                  </a:cubicBezTo>
                  <a:cubicBezTo>
                    <a:pt x="94" y="121"/>
                    <a:pt x="94" y="121"/>
                    <a:pt x="94" y="121"/>
                  </a:cubicBezTo>
                  <a:cubicBezTo>
                    <a:pt x="96" y="119"/>
                    <a:pt x="97" y="118"/>
                    <a:pt x="99" y="118"/>
                  </a:cubicBezTo>
                  <a:cubicBezTo>
                    <a:pt x="101" y="117"/>
                    <a:pt x="101" y="117"/>
                    <a:pt x="101" y="117"/>
                  </a:cubicBezTo>
                  <a:cubicBezTo>
                    <a:pt x="101" y="116"/>
                    <a:pt x="100" y="114"/>
                    <a:pt x="100" y="113"/>
                  </a:cubicBezTo>
                  <a:cubicBezTo>
                    <a:pt x="100" y="109"/>
                    <a:pt x="102" y="106"/>
                    <a:pt x="105" y="104"/>
                  </a:cubicBezTo>
                  <a:cubicBezTo>
                    <a:pt x="138" y="85"/>
                    <a:pt x="138" y="85"/>
                    <a:pt x="138" y="85"/>
                  </a:cubicBezTo>
                  <a:cubicBezTo>
                    <a:pt x="138" y="85"/>
                    <a:pt x="139" y="84"/>
                    <a:pt x="140" y="84"/>
                  </a:cubicBezTo>
                  <a:cubicBezTo>
                    <a:pt x="214" y="65"/>
                    <a:pt x="214" y="65"/>
                    <a:pt x="214" y="65"/>
                  </a:cubicBezTo>
                  <a:cubicBezTo>
                    <a:pt x="215" y="65"/>
                    <a:pt x="216" y="64"/>
                    <a:pt x="218" y="65"/>
                  </a:cubicBezTo>
                  <a:cubicBezTo>
                    <a:pt x="310" y="76"/>
                    <a:pt x="310" y="76"/>
                    <a:pt x="310" y="76"/>
                  </a:cubicBezTo>
                  <a:cubicBezTo>
                    <a:pt x="380" y="82"/>
                    <a:pt x="380" y="82"/>
                    <a:pt x="380" y="82"/>
                  </a:cubicBezTo>
                  <a:cubicBezTo>
                    <a:pt x="379" y="80"/>
                    <a:pt x="379" y="80"/>
                    <a:pt x="379" y="80"/>
                  </a:cubicBezTo>
                  <a:cubicBezTo>
                    <a:pt x="377" y="77"/>
                    <a:pt x="377" y="74"/>
                    <a:pt x="378" y="71"/>
                  </a:cubicBezTo>
                  <a:cubicBezTo>
                    <a:pt x="379" y="69"/>
                    <a:pt x="381" y="67"/>
                    <a:pt x="384" y="65"/>
                  </a:cubicBezTo>
                  <a:cubicBezTo>
                    <a:pt x="393" y="61"/>
                    <a:pt x="423" y="48"/>
                    <a:pt x="436" y="48"/>
                  </a:cubicBezTo>
                  <a:cubicBezTo>
                    <a:pt x="502" y="48"/>
                    <a:pt x="502" y="48"/>
                    <a:pt x="502" y="48"/>
                  </a:cubicBezTo>
                  <a:cubicBezTo>
                    <a:pt x="511" y="48"/>
                    <a:pt x="529" y="54"/>
                    <a:pt x="533" y="55"/>
                  </a:cubicBezTo>
                  <a:cubicBezTo>
                    <a:pt x="536" y="56"/>
                    <a:pt x="538" y="58"/>
                    <a:pt x="540" y="60"/>
                  </a:cubicBezTo>
                  <a:cubicBezTo>
                    <a:pt x="540" y="61"/>
                    <a:pt x="543" y="68"/>
                    <a:pt x="545" y="75"/>
                  </a:cubicBezTo>
                  <a:cubicBezTo>
                    <a:pt x="548" y="74"/>
                    <a:pt x="551" y="73"/>
                    <a:pt x="553" y="71"/>
                  </a:cubicBezTo>
                  <a:cubicBezTo>
                    <a:pt x="580" y="44"/>
                    <a:pt x="580" y="44"/>
                    <a:pt x="580" y="44"/>
                  </a:cubicBezTo>
                  <a:cubicBezTo>
                    <a:pt x="581" y="43"/>
                    <a:pt x="582" y="42"/>
                    <a:pt x="584" y="42"/>
                  </a:cubicBezTo>
                  <a:cubicBezTo>
                    <a:pt x="609" y="31"/>
                    <a:pt x="609" y="31"/>
                    <a:pt x="609" y="31"/>
                  </a:cubicBezTo>
                  <a:cubicBezTo>
                    <a:pt x="604" y="28"/>
                    <a:pt x="604" y="28"/>
                    <a:pt x="604" y="28"/>
                  </a:cubicBezTo>
                  <a:cubicBezTo>
                    <a:pt x="600" y="25"/>
                    <a:pt x="598" y="21"/>
                    <a:pt x="599" y="17"/>
                  </a:cubicBezTo>
                  <a:cubicBezTo>
                    <a:pt x="600" y="13"/>
                    <a:pt x="604" y="10"/>
                    <a:pt x="608" y="9"/>
                  </a:cubicBezTo>
                  <a:cubicBezTo>
                    <a:pt x="662" y="0"/>
                    <a:pt x="662" y="0"/>
                    <a:pt x="662" y="0"/>
                  </a:cubicBezTo>
                  <a:cubicBezTo>
                    <a:pt x="663" y="0"/>
                    <a:pt x="663" y="0"/>
                    <a:pt x="664" y="0"/>
                  </a:cubicBezTo>
                  <a:cubicBezTo>
                    <a:pt x="733" y="0"/>
                    <a:pt x="733" y="0"/>
                    <a:pt x="733" y="0"/>
                  </a:cubicBezTo>
                  <a:cubicBezTo>
                    <a:pt x="737" y="0"/>
                    <a:pt x="741" y="3"/>
                    <a:pt x="742" y="7"/>
                  </a:cubicBezTo>
                  <a:cubicBezTo>
                    <a:pt x="743" y="8"/>
                    <a:pt x="743" y="8"/>
                    <a:pt x="743" y="9"/>
                  </a:cubicBezTo>
                  <a:cubicBezTo>
                    <a:pt x="820" y="0"/>
                    <a:pt x="820" y="0"/>
                    <a:pt x="820" y="0"/>
                  </a:cubicBezTo>
                  <a:cubicBezTo>
                    <a:pt x="820" y="0"/>
                    <a:pt x="820" y="0"/>
                    <a:pt x="821" y="0"/>
                  </a:cubicBezTo>
                  <a:cubicBezTo>
                    <a:pt x="919" y="0"/>
                    <a:pt x="919" y="0"/>
                    <a:pt x="919" y="0"/>
                  </a:cubicBezTo>
                  <a:cubicBezTo>
                    <a:pt x="921" y="0"/>
                    <a:pt x="922" y="0"/>
                    <a:pt x="923" y="1"/>
                  </a:cubicBezTo>
                  <a:cubicBezTo>
                    <a:pt x="948" y="13"/>
                    <a:pt x="948" y="13"/>
                    <a:pt x="948" y="13"/>
                  </a:cubicBezTo>
                  <a:cubicBezTo>
                    <a:pt x="952" y="15"/>
                    <a:pt x="954" y="18"/>
                    <a:pt x="954" y="23"/>
                  </a:cubicBezTo>
                  <a:cubicBezTo>
                    <a:pt x="954" y="27"/>
                    <a:pt x="951" y="31"/>
                    <a:pt x="947" y="32"/>
                  </a:cubicBezTo>
                  <a:cubicBezTo>
                    <a:pt x="934" y="36"/>
                    <a:pt x="918" y="42"/>
                    <a:pt x="914" y="44"/>
                  </a:cubicBezTo>
                  <a:cubicBezTo>
                    <a:pt x="912" y="47"/>
                    <a:pt x="901" y="61"/>
                    <a:pt x="893" y="74"/>
                  </a:cubicBezTo>
                  <a:cubicBezTo>
                    <a:pt x="893" y="82"/>
                    <a:pt x="893" y="82"/>
                    <a:pt x="893" y="82"/>
                  </a:cubicBezTo>
                  <a:cubicBezTo>
                    <a:pt x="893" y="85"/>
                    <a:pt x="891" y="88"/>
                    <a:pt x="889" y="90"/>
                  </a:cubicBezTo>
                  <a:cubicBezTo>
                    <a:pt x="874" y="102"/>
                    <a:pt x="874" y="102"/>
                    <a:pt x="874" y="102"/>
                  </a:cubicBezTo>
                  <a:cubicBezTo>
                    <a:pt x="873" y="103"/>
                    <a:pt x="872" y="103"/>
                    <a:pt x="870" y="104"/>
                  </a:cubicBezTo>
                  <a:cubicBezTo>
                    <a:pt x="797" y="122"/>
                    <a:pt x="797" y="122"/>
                    <a:pt x="797" y="122"/>
                  </a:cubicBezTo>
                  <a:cubicBezTo>
                    <a:pt x="778" y="136"/>
                    <a:pt x="778" y="136"/>
                    <a:pt x="778" y="136"/>
                  </a:cubicBezTo>
                  <a:cubicBezTo>
                    <a:pt x="750" y="156"/>
                    <a:pt x="750" y="156"/>
                    <a:pt x="750" y="156"/>
                  </a:cubicBezTo>
                  <a:cubicBezTo>
                    <a:pt x="746" y="159"/>
                    <a:pt x="741" y="159"/>
                    <a:pt x="737" y="155"/>
                  </a:cubicBezTo>
                  <a:cubicBezTo>
                    <a:pt x="713" y="132"/>
                    <a:pt x="712" y="127"/>
                    <a:pt x="711" y="125"/>
                  </a:cubicBezTo>
                  <a:cubicBezTo>
                    <a:pt x="710" y="123"/>
                    <a:pt x="709" y="117"/>
                    <a:pt x="717" y="92"/>
                  </a:cubicBezTo>
                  <a:cubicBezTo>
                    <a:pt x="718" y="90"/>
                    <a:pt x="719" y="88"/>
                    <a:pt x="721" y="87"/>
                  </a:cubicBezTo>
                  <a:cubicBezTo>
                    <a:pt x="730" y="80"/>
                    <a:pt x="730" y="80"/>
                    <a:pt x="730" y="80"/>
                  </a:cubicBezTo>
                  <a:cubicBezTo>
                    <a:pt x="714" y="61"/>
                    <a:pt x="714" y="61"/>
                    <a:pt x="714" y="61"/>
                  </a:cubicBezTo>
                  <a:cubicBezTo>
                    <a:pt x="683" y="47"/>
                    <a:pt x="683" y="47"/>
                    <a:pt x="683" y="47"/>
                  </a:cubicBezTo>
                  <a:cubicBezTo>
                    <a:pt x="638" y="57"/>
                    <a:pt x="638" y="57"/>
                    <a:pt x="638" y="57"/>
                  </a:cubicBezTo>
                  <a:cubicBezTo>
                    <a:pt x="640" y="60"/>
                    <a:pt x="640" y="60"/>
                    <a:pt x="640" y="60"/>
                  </a:cubicBezTo>
                  <a:cubicBezTo>
                    <a:pt x="666" y="75"/>
                    <a:pt x="666" y="75"/>
                    <a:pt x="666" y="75"/>
                  </a:cubicBezTo>
                  <a:cubicBezTo>
                    <a:pt x="669" y="76"/>
                    <a:pt x="671" y="79"/>
                    <a:pt x="671" y="83"/>
                  </a:cubicBezTo>
                  <a:cubicBezTo>
                    <a:pt x="674" y="110"/>
                    <a:pt x="674" y="110"/>
                    <a:pt x="674" y="110"/>
                  </a:cubicBezTo>
                  <a:cubicBezTo>
                    <a:pt x="675" y="116"/>
                    <a:pt x="671" y="121"/>
                    <a:pt x="665" y="122"/>
                  </a:cubicBezTo>
                  <a:cubicBezTo>
                    <a:pt x="645" y="124"/>
                    <a:pt x="645" y="124"/>
                    <a:pt x="645" y="124"/>
                  </a:cubicBezTo>
                  <a:cubicBezTo>
                    <a:pt x="642" y="128"/>
                    <a:pt x="642" y="128"/>
                    <a:pt x="642" y="128"/>
                  </a:cubicBezTo>
                  <a:cubicBezTo>
                    <a:pt x="639" y="131"/>
                    <a:pt x="636" y="132"/>
                    <a:pt x="633" y="132"/>
                  </a:cubicBezTo>
                  <a:cubicBezTo>
                    <a:pt x="612" y="129"/>
                    <a:pt x="612" y="129"/>
                    <a:pt x="612" y="129"/>
                  </a:cubicBezTo>
                  <a:cubicBezTo>
                    <a:pt x="611" y="129"/>
                    <a:pt x="610" y="128"/>
                    <a:pt x="609" y="128"/>
                  </a:cubicBezTo>
                  <a:cubicBezTo>
                    <a:pt x="603" y="125"/>
                    <a:pt x="603" y="125"/>
                    <a:pt x="603" y="125"/>
                  </a:cubicBezTo>
                  <a:cubicBezTo>
                    <a:pt x="602" y="124"/>
                    <a:pt x="600" y="123"/>
                    <a:pt x="600" y="122"/>
                  </a:cubicBezTo>
                  <a:cubicBezTo>
                    <a:pt x="589" y="107"/>
                    <a:pt x="589" y="107"/>
                    <a:pt x="589" y="107"/>
                  </a:cubicBezTo>
                  <a:cubicBezTo>
                    <a:pt x="558" y="107"/>
                    <a:pt x="558" y="107"/>
                    <a:pt x="558" y="107"/>
                  </a:cubicBezTo>
                  <a:cubicBezTo>
                    <a:pt x="555" y="125"/>
                    <a:pt x="555" y="125"/>
                    <a:pt x="555" y="125"/>
                  </a:cubicBezTo>
                  <a:cubicBezTo>
                    <a:pt x="555" y="130"/>
                    <a:pt x="551" y="134"/>
                    <a:pt x="546" y="134"/>
                  </a:cubicBezTo>
                  <a:cubicBezTo>
                    <a:pt x="503" y="138"/>
                    <a:pt x="503" y="138"/>
                    <a:pt x="503" y="138"/>
                  </a:cubicBezTo>
                  <a:cubicBezTo>
                    <a:pt x="479" y="161"/>
                    <a:pt x="479" y="161"/>
                    <a:pt x="479" y="161"/>
                  </a:cubicBezTo>
                  <a:cubicBezTo>
                    <a:pt x="510" y="172"/>
                    <a:pt x="510" y="172"/>
                    <a:pt x="510" y="172"/>
                  </a:cubicBezTo>
                  <a:cubicBezTo>
                    <a:pt x="513" y="173"/>
                    <a:pt x="515" y="175"/>
                    <a:pt x="516" y="178"/>
                  </a:cubicBezTo>
                  <a:cubicBezTo>
                    <a:pt x="517" y="179"/>
                    <a:pt x="517" y="180"/>
                    <a:pt x="517" y="181"/>
                  </a:cubicBezTo>
                  <a:cubicBezTo>
                    <a:pt x="534" y="177"/>
                    <a:pt x="534" y="177"/>
                    <a:pt x="534" y="177"/>
                  </a:cubicBezTo>
                  <a:cubicBezTo>
                    <a:pt x="545" y="143"/>
                    <a:pt x="545" y="143"/>
                    <a:pt x="545" y="143"/>
                  </a:cubicBezTo>
                  <a:cubicBezTo>
                    <a:pt x="547" y="139"/>
                    <a:pt x="551" y="136"/>
                    <a:pt x="555" y="136"/>
                  </a:cubicBezTo>
                  <a:cubicBezTo>
                    <a:pt x="599" y="136"/>
                    <a:pt x="599" y="136"/>
                    <a:pt x="599" y="136"/>
                  </a:cubicBezTo>
                  <a:cubicBezTo>
                    <a:pt x="602" y="136"/>
                    <a:pt x="605" y="138"/>
                    <a:pt x="607" y="140"/>
                  </a:cubicBezTo>
                  <a:cubicBezTo>
                    <a:pt x="618" y="154"/>
                    <a:pt x="618" y="154"/>
                    <a:pt x="618" y="154"/>
                  </a:cubicBezTo>
                  <a:cubicBezTo>
                    <a:pt x="659" y="194"/>
                    <a:pt x="659" y="194"/>
                    <a:pt x="659" y="194"/>
                  </a:cubicBezTo>
                  <a:cubicBezTo>
                    <a:pt x="661" y="196"/>
                    <a:pt x="662" y="199"/>
                    <a:pt x="662" y="202"/>
                  </a:cubicBezTo>
                  <a:cubicBezTo>
                    <a:pt x="662" y="205"/>
                    <a:pt x="660" y="208"/>
                    <a:pt x="658" y="209"/>
                  </a:cubicBezTo>
                  <a:cubicBezTo>
                    <a:pt x="642" y="221"/>
                    <a:pt x="642" y="221"/>
                    <a:pt x="642" y="221"/>
                  </a:cubicBezTo>
                  <a:cubicBezTo>
                    <a:pt x="640" y="222"/>
                    <a:pt x="638" y="223"/>
                    <a:pt x="636" y="223"/>
                  </a:cubicBezTo>
                  <a:cubicBezTo>
                    <a:pt x="603" y="223"/>
                    <a:pt x="603" y="223"/>
                    <a:pt x="603" y="223"/>
                  </a:cubicBezTo>
                  <a:cubicBezTo>
                    <a:pt x="600" y="225"/>
                    <a:pt x="600" y="225"/>
                    <a:pt x="600" y="225"/>
                  </a:cubicBezTo>
                  <a:cubicBezTo>
                    <a:pt x="608" y="235"/>
                    <a:pt x="608" y="235"/>
                    <a:pt x="608" y="235"/>
                  </a:cubicBezTo>
                  <a:cubicBezTo>
                    <a:pt x="611" y="238"/>
                    <a:pt x="611" y="241"/>
                    <a:pt x="611"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5" y="335"/>
                    <a:pt x="493" y="338"/>
                    <a:pt x="491" y="340"/>
                  </a:cubicBezTo>
                  <a:cubicBezTo>
                    <a:pt x="455" y="369"/>
                    <a:pt x="455" y="369"/>
                    <a:pt x="455" y="369"/>
                  </a:cubicBezTo>
                  <a:cubicBezTo>
                    <a:pt x="451" y="402"/>
                    <a:pt x="451" y="402"/>
                    <a:pt x="451" y="402"/>
                  </a:cubicBezTo>
                  <a:cubicBezTo>
                    <a:pt x="450" y="407"/>
                    <a:pt x="447" y="410"/>
                    <a:pt x="442" y="411"/>
                  </a:cubicBezTo>
                  <a:cubicBezTo>
                    <a:pt x="427" y="412"/>
                    <a:pt x="427" y="412"/>
                    <a:pt x="427" y="412"/>
                  </a:cubicBezTo>
                  <a:cubicBezTo>
                    <a:pt x="423" y="413"/>
                    <a:pt x="418" y="410"/>
                    <a:pt x="417" y="406"/>
                  </a:cubicBezTo>
                  <a:cubicBezTo>
                    <a:pt x="403" y="376"/>
                    <a:pt x="403" y="376"/>
                    <a:pt x="403" y="376"/>
                  </a:cubicBezTo>
                  <a:cubicBezTo>
                    <a:pt x="343" y="394"/>
                    <a:pt x="343" y="394"/>
                    <a:pt x="343" y="394"/>
                  </a:cubicBezTo>
                  <a:cubicBezTo>
                    <a:pt x="331" y="437"/>
                    <a:pt x="331" y="437"/>
                    <a:pt x="331" y="437"/>
                  </a:cubicBezTo>
                  <a:cubicBezTo>
                    <a:pt x="340" y="440"/>
                    <a:pt x="348" y="442"/>
                    <a:pt x="352" y="443"/>
                  </a:cubicBezTo>
                  <a:cubicBezTo>
                    <a:pt x="353" y="442"/>
                    <a:pt x="356" y="439"/>
                    <a:pt x="358" y="437"/>
                  </a:cubicBezTo>
                  <a:cubicBezTo>
                    <a:pt x="360" y="434"/>
                    <a:pt x="363" y="433"/>
                    <a:pt x="366" y="433"/>
                  </a:cubicBezTo>
                  <a:cubicBezTo>
                    <a:pt x="388" y="433"/>
                    <a:pt x="388" y="433"/>
                    <a:pt x="388" y="433"/>
                  </a:cubicBezTo>
                  <a:cubicBezTo>
                    <a:pt x="391" y="433"/>
                    <a:pt x="394" y="434"/>
                    <a:pt x="396" y="437"/>
                  </a:cubicBezTo>
                  <a:cubicBezTo>
                    <a:pt x="398" y="440"/>
                    <a:pt x="399" y="443"/>
                    <a:pt x="398" y="447"/>
                  </a:cubicBezTo>
                  <a:cubicBezTo>
                    <a:pt x="388" y="473"/>
                    <a:pt x="388" y="473"/>
                    <a:pt x="388" y="473"/>
                  </a:cubicBezTo>
                  <a:cubicBezTo>
                    <a:pt x="412" y="480"/>
                    <a:pt x="412" y="480"/>
                    <a:pt x="412" y="480"/>
                  </a:cubicBezTo>
                  <a:cubicBezTo>
                    <a:pt x="416" y="482"/>
                    <a:pt x="419" y="486"/>
                    <a:pt x="419" y="490"/>
                  </a:cubicBezTo>
                  <a:cubicBezTo>
                    <a:pt x="419" y="512"/>
                    <a:pt x="419" y="512"/>
                    <a:pt x="419" y="512"/>
                  </a:cubicBezTo>
                  <a:cubicBezTo>
                    <a:pt x="436" y="517"/>
                    <a:pt x="436" y="517"/>
                    <a:pt x="436" y="517"/>
                  </a:cubicBezTo>
                  <a:cubicBezTo>
                    <a:pt x="462" y="502"/>
                    <a:pt x="462" y="502"/>
                    <a:pt x="462" y="502"/>
                  </a:cubicBezTo>
                  <a:cubicBezTo>
                    <a:pt x="463" y="501"/>
                    <a:pt x="465" y="500"/>
                    <a:pt x="467" y="500"/>
                  </a:cubicBezTo>
                  <a:cubicBezTo>
                    <a:pt x="554" y="500"/>
                    <a:pt x="554" y="500"/>
                    <a:pt x="554" y="500"/>
                  </a:cubicBezTo>
                  <a:cubicBezTo>
                    <a:pt x="556" y="500"/>
                    <a:pt x="558" y="501"/>
                    <a:pt x="560" y="503"/>
                  </a:cubicBezTo>
                  <a:cubicBezTo>
                    <a:pt x="632" y="561"/>
                    <a:pt x="632" y="561"/>
                    <a:pt x="632" y="561"/>
                  </a:cubicBezTo>
                  <a:cubicBezTo>
                    <a:pt x="634" y="563"/>
                    <a:pt x="636" y="566"/>
                    <a:pt x="636" y="569"/>
                  </a:cubicBezTo>
                  <a:cubicBezTo>
                    <a:pt x="636" y="578"/>
                    <a:pt x="636" y="589"/>
                    <a:pt x="634" y="597"/>
                  </a:cubicBezTo>
                  <a:cubicBezTo>
                    <a:pt x="649" y="602"/>
                    <a:pt x="689" y="612"/>
                    <a:pt x="723" y="619"/>
                  </a:cubicBezTo>
                  <a:cubicBezTo>
                    <a:pt x="726" y="620"/>
                    <a:pt x="729" y="622"/>
                    <a:pt x="730" y="625"/>
                  </a:cubicBezTo>
                  <a:cubicBezTo>
                    <a:pt x="745" y="661"/>
                    <a:pt x="745" y="661"/>
                    <a:pt x="745" y="661"/>
                  </a:cubicBezTo>
                  <a:cubicBezTo>
                    <a:pt x="746" y="663"/>
                    <a:pt x="746" y="666"/>
                    <a:pt x="745" y="668"/>
                  </a:cubicBezTo>
                  <a:cubicBezTo>
                    <a:pt x="709" y="765"/>
                    <a:pt x="709" y="765"/>
                    <a:pt x="709" y="765"/>
                  </a:cubicBezTo>
                  <a:cubicBezTo>
                    <a:pt x="708" y="766"/>
                    <a:pt x="708" y="767"/>
                    <a:pt x="707" y="768"/>
                  </a:cubicBezTo>
                  <a:cubicBezTo>
                    <a:pt x="589" y="916"/>
                    <a:pt x="589" y="916"/>
                    <a:pt x="589" y="916"/>
                  </a:cubicBezTo>
                  <a:cubicBezTo>
                    <a:pt x="589" y="980"/>
                    <a:pt x="589" y="980"/>
                    <a:pt x="589" y="980"/>
                  </a:cubicBezTo>
                  <a:cubicBezTo>
                    <a:pt x="618" y="1010"/>
                    <a:pt x="618" y="1010"/>
                    <a:pt x="618" y="1010"/>
                  </a:cubicBezTo>
                  <a:cubicBezTo>
                    <a:pt x="621" y="1013"/>
                    <a:pt x="622" y="1018"/>
                    <a:pt x="620" y="1022"/>
                  </a:cubicBezTo>
                  <a:cubicBezTo>
                    <a:pt x="618" y="1025"/>
                    <a:pt x="614" y="1027"/>
                    <a:pt x="611" y="1027"/>
                  </a:cubicBezTo>
                  <a:close/>
                  <a:moveTo>
                    <a:pt x="389" y="495"/>
                  </a:moveTo>
                  <a:cubicBezTo>
                    <a:pt x="399" y="515"/>
                    <a:pt x="399" y="515"/>
                    <a:pt x="399" y="515"/>
                  </a:cubicBezTo>
                  <a:cubicBezTo>
                    <a:pt x="399" y="498"/>
                    <a:pt x="399" y="498"/>
                    <a:pt x="399" y="498"/>
                  </a:cubicBezTo>
                  <a:lnTo>
                    <a:pt x="389"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86"/>
            <p:cNvSpPr>
              <a:spLocks/>
            </p:cNvSpPr>
            <p:nvPr userDrawn="1"/>
          </p:nvSpPr>
          <p:spPr bwMode="auto">
            <a:xfrm>
              <a:off x="8593301" y="3764331"/>
              <a:ext cx="3037644" cy="2181522"/>
            </a:xfrm>
            <a:custGeom>
              <a:avLst/>
              <a:gdLst>
                <a:gd name="T0" fmla="*/ 235 w 1153"/>
                <a:gd name="T1" fmla="*/ 776 h 829"/>
                <a:gd name="T2" fmla="*/ 208 w 1153"/>
                <a:gd name="T3" fmla="*/ 607 h 829"/>
                <a:gd name="T4" fmla="*/ 185 w 1153"/>
                <a:gd name="T5" fmla="*/ 535 h 829"/>
                <a:gd name="T6" fmla="*/ 111 w 1153"/>
                <a:gd name="T7" fmla="*/ 535 h 829"/>
                <a:gd name="T8" fmla="*/ 3 w 1153"/>
                <a:gd name="T9" fmla="*/ 457 h 829"/>
                <a:gd name="T10" fmla="*/ 3 w 1153"/>
                <a:gd name="T11" fmla="*/ 389 h 829"/>
                <a:gd name="T12" fmla="*/ 146 w 1153"/>
                <a:gd name="T13" fmla="*/ 281 h 829"/>
                <a:gd name="T14" fmla="*/ 212 w 1153"/>
                <a:gd name="T15" fmla="*/ 306 h 829"/>
                <a:gd name="T16" fmla="*/ 302 w 1153"/>
                <a:gd name="T17" fmla="*/ 311 h 829"/>
                <a:gd name="T18" fmla="*/ 340 w 1153"/>
                <a:gd name="T19" fmla="*/ 299 h 829"/>
                <a:gd name="T20" fmla="*/ 297 w 1153"/>
                <a:gd name="T21" fmla="*/ 283 h 829"/>
                <a:gd name="T22" fmla="*/ 264 w 1153"/>
                <a:gd name="T23" fmla="*/ 280 h 829"/>
                <a:gd name="T24" fmla="*/ 219 w 1153"/>
                <a:gd name="T25" fmla="*/ 226 h 829"/>
                <a:gd name="T26" fmla="*/ 228 w 1153"/>
                <a:gd name="T27" fmla="*/ 290 h 829"/>
                <a:gd name="T28" fmla="*/ 150 w 1153"/>
                <a:gd name="T29" fmla="*/ 247 h 829"/>
                <a:gd name="T30" fmla="*/ 78 w 1153"/>
                <a:gd name="T31" fmla="*/ 290 h 829"/>
                <a:gd name="T32" fmla="*/ 83 w 1153"/>
                <a:gd name="T33" fmla="*/ 224 h 829"/>
                <a:gd name="T34" fmla="*/ 103 w 1153"/>
                <a:gd name="T35" fmla="*/ 203 h 829"/>
                <a:gd name="T36" fmla="*/ 111 w 1153"/>
                <a:gd name="T37" fmla="*/ 161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8 h 829"/>
                <a:gd name="T50" fmla="*/ 279 w 1153"/>
                <a:gd name="T51" fmla="*/ 29 h 829"/>
                <a:gd name="T52" fmla="*/ 356 w 1153"/>
                <a:gd name="T53" fmla="*/ 54 h 829"/>
                <a:gd name="T54" fmla="*/ 359 w 1153"/>
                <a:gd name="T55" fmla="*/ 60 h 829"/>
                <a:gd name="T56" fmla="*/ 449 w 1153"/>
                <a:gd name="T57" fmla="*/ 42 h 829"/>
                <a:gd name="T58" fmla="*/ 508 w 1153"/>
                <a:gd name="T59" fmla="*/ 13 h 829"/>
                <a:gd name="T60" fmla="*/ 681 w 1153"/>
                <a:gd name="T61" fmla="*/ 0 h 829"/>
                <a:gd name="T62" fmla="*/ 854 w 1153"/>
                <a:gd name="T63" fmla="*/ 23 h 829"/>
                <a:gd name="T64" fmla="*/ 1152 w 1153"/>
                <a:gd name="T65" fmla="*/ 75 h 829"/>
                <a:gd name="T66" fmla="*/ 1115 w 1153"/>
                <a:gd name="T67" fmla="*/ 101 h 829"/>
                <a:gd name="T68" fmla="*/ 1091 w 1153"/>
                <a:gd name="T69" fmla="*/ 160 h 829"/>
                <a:gd name="T70" fmla="*/ 1034 w 1153"/>
                <a:gd name="T71" fmla="*/ 138 h 829"/>
                <a:gd name="T72" fmla="*/ 1001 w 1153"/>
                <a:gd name="T73" fmla="*/ 127 h 829"/>
                <a:gd name="T74" fmla="*/ 979 w 1153"/>
                <a:gd name="T75" fmla="*/ 155 h 829"/>
                <a:gd name="T76" fmla="*/ 996 w 1153"/>
                <a:gd name="T77" fmla="*/ 213 h 829"/>
                <a:gd name="T78" fmla="*/ 996 w 1153"/>
                <a:gd name="T79" fmla="*/ 273 h 829"/>
                <a:gd name="T80" fmla="*/ 969 w 1153"/>
                <a:gd name="T81" fmla="*/ 306 h 829"/>
                <a:gd name="T82" fmla="*/ 913 w 1153"/>
                <a:gd name="T83" fmla="*/ 268 h 829"/>
                <a:gd name="T84" fmla="*/ 936 w 1153"/>
                <a:gd name="T85" fmla="*/ 287 h 829"/>
                <a:gd name="T86" fmla="*/ 951 w 1153"/>
                <a:gd name="T87" fmla="*/ 377 h 829"/>
                <a:gd name="T88" fmla="*/ 865 w 1153"/>
                <a:gd name="T89" fmla="*/ 415 h 829"/>
                <a:gd name="T90" fmla="*/ 891 w 1153"/>
                <a:gd name="T91" fmla="*/ 468 h 829"/>
                <a:gd name="T92" fmla="*/ 848 w 1153"/>
                <a:gd name="T93" fmla="*/ 506 h 829"/>
                <a:gd name="T94" fmla="*/ 850 w 1153"/>
                <a:gd name="T95" fmla="*/ 551 h 829"/>
                <a:gd name="T96" fmla="*/ 805 w 1153"/>
                <a:gd name="T97" fmla="*/ 485 h 829"/>
                <a:gd name="T98" fmla="*/ 768 w 1153"/>
                <a:gd name="T99" fmla="*/ 423 h 829"/>
                <a:gd name="T100" fmla="*/ 709 w 1153"/>
                <a:gd name="T101" fmla="*/ 440 h 829"/>
                <a:gd name="T102" fmla="*/ 700 w 1153"/>
                <a:gd name="T103" fmla="*/ 461 h 829"/>
                <a:gd name="T104" fmla="*/ 653 w 1153"/>
                <a:gd name="T105" fmla="*/ 499 h 829"/>
                <a:gd name="T106" fmla="*/ 603 w 1153"/>
                <a:gd name="T107" fmla="*/ 408 h 829"/>
                <a:gd name="T108" fmla="*/ 469 w 1153"/>
                <a:gd name="T109" fmla="*/ 345 h 829"/>
                <a:gd name="T110" fmla="*/ 513 w 1153"/>
                <a:gd name="T111" fmla="*/ 372 h 829"/>
                <a:gd name="T112" fmla="*/ 510 w 1153"/>
                <a:gd name="T113" fmla="*/ 441 h 829"/>
                <a:gd name="T114" fmla="*/ 379 w 1153"/>
                <a:gd name="T115" fmla="*/ 362 h 829"/>
                <a:gd name="T116" fmla="*/ 497 w 1153"/>
                <a:gd name="T117" fmla="*/ 459 h 829"/>
                <a:gd name="T118" fmla="*/ 480 w 1153"/>
                <a:gd name="T119" fmla="*/ 539 h 829"/>
                <a:gd name="T120" fmla="*/ 420 w 1153"/>
                <a:gd name="T121" fmla="*/ 630 h 829"/>
                <a:gd name="T122" fmla="*/ 394 w 1153"/>
                <a:gd name="T123" fmla="*/ 72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3" h="829">
                  <a:moveTo>
                    <a:pt x="306" y="829"/>
                  </a:moveTo>
                  <a:cubicBezTo>
                    <a:pt x="266" y="829"/>
                    <a:pt x="266" y="829"/>
                    <a:pt x="266" y="829"/>
                  </a:cubicBezTo>
                  <a:cubicBezTo>
                    <a:pt x="262" y="829"/>
                    <a:pt x="259" y="826"/>
                    <a:pt x="257" y="823"/>
                  </a:cubicBezTo>
                  <a:cubicBezTo>
                    <a:pt x="235" y="776"/>
                    <a:pt x="235" y="776"/>
                    <a:pt x="235" y="776"/>
                  </a:cubicBezTo>
                  <a:cubicBezTo>
                    <a:pt x="235" y="776"/>
                    <a:pt x="235" y="775"/>
                    <a:pt x="235" y="775"/>
                  </a:cubicBezTo>
                  <a:cubicBezTo>
                    <a:pt x="204" y="698"/>
                    <a:pt x="205" y="694"/>
                    <a:pt x="207" y="690"/>
                  </a:cubicBezTo>
                  <a:cubicBezTo>
                    <a:pt x="208" y="687"/>
                    <a:pt x="217" y="660"/>
                    <a:pt x="220" y="651"/>
                  </a:cubicBezTo>
                  <a:cubicBezTo>
                    <a:pt x="208" y="607"/>
                    <a:pt x="208" y="607"/>
                    <a:pt x="208" y="607"/>
                  </a:cubicBezTo>
                  <a:cubicBezTo>
                    <a:pt x="191" y="577"/>
                    <a:pt x="191" y="577"/>
                    <a:pt x="191" y="577"/>
                  </a:cubicBezTo>
                  <a:cubicBezTo>
                    <a:pt x="190" y="575"/>
                    <a:pt x="190" y="574"/>
                    <a:pt x="190" y="572"/>
                  </a:cubicBezTo>
                  <a:cubicBezTo>
                    <a:pt x="190" y="543"/>
                    <a:pt x="190" y="543"/>
                    <a:pt x="190" y="543"/>
                  </a:cubicBezTo>
                  <a:cubicBezTo>
                    <a:pt x="185" y="535"/>
                    <a:pt x="185" y="535"/>
                    <a:pt x="185" y="535"/>
                  </a:cubicBezTo>
                  <a:cubicBezTo>
                    <a:pt x="171" y="535"/>
                    <a:pt x="171" y="535"/>
                    <a:pt x="171" y="535"/>
                  </a:cubicBezTo>
                  <a:cubicBezTo>
                    <a:pt x="168" y="535"/>
                    <a:pt x="166" y="534"/>
                    <a:pt x="164" y="532"/>
                  </a:cubicBezTo>
                  <a:cubicBezTo>
                    <a:pt x="152" y="521"/>
                    <a:pt x="152" y="521"/>
                    <a:pt x="152" y="521"/>
                  </a:cubicBezTo>
                  <a:cubicBezTo>
                    <a:pt x="111" y="535"/>
                    <a:pt x="111" y="535"/>
                    <a:pt x="111" y="535"/>
                  </a:cubicBezTo>
                  <a:cubicBezTo>
                    <a:pt x="110" y="535"/>
                    <a:pt x="109" y="535"/>
                    <a:pt x="108" y="535"/>
                  </a:cubicBezTo>
                  <a:cubicBezTo>
                    <a:pt x="71" y="535"/>
                    <a:pt x="71" y="535"/>
                    <a:pt x="71" y="535"/>
                  </a:cubicBezTo>
                  <a:cubicBezTo>
                    <a:pt x="68" y="535"/>
                    <a:pt x="65" y="534"/>
                    <a:pt x="63" y="531"/>
                  </a:cubicBezTo>
                  <a:cubicBezTo>
                    <a:pt x="3" y="457"/>
                    <a:pt x="3" y="457"/>
                    <a:pt x="3" y="457"/>
                  </a:cubicBezTo>
                  <a:cubicBezTo>
                    <a:pt x="0" y="454"/>
                    <a:pt x="0" y="449"/>
                    <a:pt x="2" y="446"/>
                  </a:cubicBezTo>
                  <a:cubicBezTo>
                    <a:pt x="11" y="424"/>
                    <a:pt x="11" y="424"/>
                    <a:pt x="11" y="424"/>
                  </a:cubicBezTo>
                  <a:cubicBezTo>
                    <a:pt x="1" y="400"/>
                    <a:pt x="1" y="400"/>
                    <a:pt x="1" y="400"/>
                  </a:cubicBezTo>
                  <a:cubicBezTo>
                    <a:pt x="0" y="396"/>
                    <a:pt x="1" y="392"/>
                    <a:pt x="3" y="389"/>
                  </a:cubicBezTo>
                  <a:cubicBezTo>
                    <a:pt x="92" y="296"/>
                    <a:pt x="92" y="296"/>
                    <a:pt x="92" y="296"/>
                  </a:cubicBezTo>
                  <a:cubicBezTo>
                    <a:pt x="93" y="294"/>
                    <a:pt x="96" y="293"/>
                    <a:pt x="99" y="293"/>
                  </a:cubicBezTo>
                  <a:cubicBezTo>
                    <a:pt x="120" y="293"/>
                    <a:pt x="120" y="293"/>
                    <a:pt x="120" y="293"/>
                  </a:cubicBezTo>
                  <a:cubicBezTo>
                    <a:pt x="146" y="281"/>
                    <a:pt x="146" y="281"/>
                    <a:pt x="146" y="281"/>
                  </a:cubicBezTo>
                  <a:cubicBezTo>
                    <a:pt x="147" y="280"/>
                    <a:pt x="149" y="280"/>
                    <a:pt x="151" y="280"/>
                  </a:cubicBezTo>
                  <a:cubicBezTo>
                    <a:pt x="195" y="281"/>
                    <a:pt x="195" y="281"/>
                    <a:pt x="195" y="281"/>
                  </a:cubicBezTo>
                  <a:cubicBezTo>
                    <a:pt x="199" y="282"/>
                    <a:pt x="202" y="284"/>
                    <a:pt x="204" y="288"/>
                  </a:cubicBezTo>
                  <a:cubicBezTo>
                    <a:pt x="212" y="306"/>
                    <a:pt x="212" y="306"/>
                    <a:pt x="212" y="306"/>
                  </a:cubicBezTo>
                  <a:cubicBezTo>
                    <a:pt x="252" y="314"/>
                    <a:pt x="252" y="314"/>
                    <a:pt x="252" y="314"/>
                  </a:cubicBezTo>
                  <a:cubicBezTo>
                    <a:pt x="257" y="314"/>
                    <a:pt x="257" y="314"/>
                    <a:pt x="257" y="314"/>
                  </a:cubicBezTo>
                  <a:cubicBezTo>
                    <a:pt x="258" y="310"/>
                    <a:pt x="262" y="307"/>
                    <a:pt x="267" y="308"/>
                  </a:cubicBezTo>
                  <a:cubicBezTo>
                    <a:pt x="302" y="311"/>
                    <a:pt x="302" y="311"/>
                    <a:pt x="302" y="311"/>
                  </a:cubicBezTo>
                  <a:cubicBezTo>
                    <a:pt x="355" y="316"/>
                    <a:pt x="355" y="316"/>
                    <a:pt x="355" y="316"/>
                  </a:cubicBezTo>
                  <a:cubicBezTo>
                    <a:pt x="359" y="316"/>
                    <a:pt x="359" y="316"/>
                    <a:pt x="359" y="316"/>
                  </a:cubicBezTo>
                  <a:cubicBezTo>
                    <a:pt x="361" y="294"/>
                    <a:pt x="361" y="294"/>
                    <a:pt x="361" y="294"/>
                  </a:cubicBezTo>
                  <a:cubicBezTo>
                    <a:pt x="340" y="299"/>
                    <a:pt x="340" y="299"/>
                    <a:pt x="340" y="299"/>
                  </a:cubicBezTo>
                  <a:cubicBezTo>
                    <a:pt x="337" y="299"/>
                    <a:pt x="333" y="298"/>
                    <a:pt x="331" y="296"/>
                  </a:cubicBezTo>
                  <a:cubicBezTo>
                    <a:pt x="299" y="265"/>
                    <a:pt x="299" y="265"/>
                    <a:pt x="299" y="265"/>
                  </a:cubicBezTo>
                  <a:cubicBezTo>
                    <a:pt x="297" y="265"/>
                    <a:pt x="297" y="265"/>
                    <a:pt x="297" y="265"/>
                  </a:cubicBezTo>
                  <a:cubicBezTo>
                    <a:pt x="297" y="283"/>
                    <a:pt x="297" y="283"/>
                    <a:pt x="297" y="283"/>
                  </a:cubicBezTo>
                  <a:cubicBezTo>
                    <a:pt x="297" y="287"/>
                    <a:pt x="295" y="290"/>
                    <a:pt x="292" y="292"/>
                  </a:cubicBezTo>
                  <a:cubicBezTo>
                    <a:pt x="289" y="294"/>
                    <a:pt x="285" y="294"/>
                    <a:pt x="281" y="292"/>
                  </a:cubicBezTo>
                  <a:cubicBezTo>
                    <a:pt x="267" y="283"/>
                    <a:pt x="267" y="283"/>
                    <a:pt x="267" y="283"/>
                  </a:cubicBezTo>
                  <a:cubicBezTo>
                    <a:pt x="266" y="282"/>
                    <a:pt x="264" y="281"/>
                    <a:pt x="264" y="280"/>
                  </a:cubicBezTo>
                  <a:cubicBezTo>
                    <a:pt x="250" y="261"/>
                    <a:pt x="250" y="261"/>
                    <a:pt x="250" y="261"/>
                  </a:cubicBezTo>
                  <a:cubicBezTo>
                    <a:pt x="250" y="261"/>
                    <a:pt x="250" y="260"/>
                    <a:pt x="250" y="260"/>
                  </a:cubicBezTo>
                  <a:cubicBezTo>
                    <a:pt x="228" y="222"/>
                    <a:pt x="228" y="222"/>
                    <a:pt x="228" y="222"/>
                  </a:cubicBezTo>
                  <a:cubicBezTo>
                    <a:pt x="219" y="226"/>
                    <a:pt x="219" y="226"/>
                    <a:pt x="219" y="226"/>
                  </a:cubicBezTo>
                  <a:cubicBezTo>
                    <a:pt x="248" y="262"/>
                    <a:pt x="248" y="262"/>
                    <a:pt x="248" y="262"/>
                  </a:cubicBezTo>
                  <a:cubicBezTo>
                    <a:pt x="251" y="265"/>
                    <a:pt x="251" y="271"/>
                    <a:pt x="248" y="274"/>
                  </a:cubicBezTo>
                  <a:cubicBezTo>
                    <a:pt x="239" y="286"/>
                    <a:pt x="239" y="286"/>
                    <a:pt x="239" y="286"/>
                  </a:cubicBezTo>
                  <a:cubicBezTo>
                    <a:pt x="237" y="289"/>
                    <a:pt x="233" y="291"/>
                    <a:pt x="228" y="290"/>
                  </a:cubicBezTo>
                  <a:cubicBezTo>
                    <a:pt x="224" y="289"/>
                    <a:pt x="221" y="286"/>
                    <a:pt x="221" y="281"/>
                  </a:cubicBezTo>
                  <a:cubicBezTo>
                    <a:pt x="218" y="266"/>
                    <a:pt x="218" y="266"/>
                    <a:pt x="218" y="266"/>
                  </a:cubicBezTo>
                  <a:cubicBezTo>
                    <a:pt x="194" y="244"/>
                    <a:pt x="194" y="244"/>
                    <a:pt x="194" y="244"/>
                  </a:cubicBezTo>
                  <a:cubicBezTo>
                    <a:pt x="150" y="247"/>
                    <a:pt x="150" y="247"/>
                    <a:pt x="150" y="247"/>
                  </a:cubicBezTo>
                  <a:cubicBezTo>
                    <a:pt x="129" y="279"/>
                    <a:pt x="129" y="279"/>
                    <a:pt x="129" y="279"/>
                  </a:cubicBezTo>
                  <a:cubicBezTo>
                    <a:pt x="128" y="281"/>
                    <a:pt x="126" y="282"/>
                    <a:pt x="123" y="283"/>
                  </a:cubicBezTo>
                  <a:cubicBezTo>
                    <a:pt x="87" y="291"/>
                    <a:pt x="87" y="291"/>
                    <a:pt x="87" y="291"/>
                  </a:cubicBezTo>
                  <a:cubicBezTo>
                    <a:pt x="84" y="292"/>
                    <a:pt x="80" y="291"/>
                    <a:pt x="78" y="290"/>
                  </a:cubicBezTo>
                  <a:cubicBezTo>
                    <a:pt x="76" y="288"/>
                    <a:pt x="74" y="285"/>
                    <a:pt x="74" y="282"/>
                  </a:cubicBezTo>
                  <a:cubicBezTo>
                    <a:pt x="73" y="235"/>
                    <a:pt x="73" y="235"/>
                    <a:pt x="73" y="235"/>
                  </a:cubicBezTo>
                  <a:cubicBezTo>
                    <a:pt x="72" y="232"/>
                    <a:pt x="73" y="229"/>
                    <a:pt x="75" y="227"/>
                  </a:cubicBezTo>
                  <a:cubicBezTo>
                    <a:pt x="77" y="225"/>
                    <a:pt x="80" y="224"/>
                    <a:pt x="83" y="224"/>
                  </a:cubicBezTo>
                  <a:cubicBezTo>
                    <a:pt x="118" y="224"/>
                    <a:pt x="118" y="224"/>
                    <a:pt x="118" y="224"/>
                  </a:cubicBezTo>
                  <a:cubicBezTo>
                    <a:pt x="119" y="217"/>
                    <a:pt x="119" y="217"/>
                    <a:pt x="119" y="217"/>
                  </a:cubicBezTo>
                  <a:cubicBezTo>
                    <a:pt x="109" y="211"/>
                    <a:pt x="109" y="211"/>
                    <a:pt x="109" y="211"/>
                  </a:cubicBezTo>
                  <a:cubicBezTo>
                    <a:pt x="106" y="209"/>
                    <a:pt x="103" y="206"/>
                    <a:pt x="103" y="203"/>
                  </a:cubicBezTo>
                  <a:cubicBezTo>
                    <a:pt x="103" y="199"/>
                    <a:pt x="105" y="196"/>
                    <a:pt x="108" y="194"/>
                  </a:cubicBezTo>
                  <a:cubicBezTo>
                    <a:pt x="129" y="180"/>
                    <a:pt x="129" y="180"/>
                    <a:pt x="129" y="180"/>
                  </a:cubicBezTo>
                  <a:cubicBezTo>
                    <a:pt x="115" y="171"/>
                    <a:pt x="115" y="171"/>
                    <a:pt x="115" y="171"/>
                  </a:cubicBezTo>
                  <a:cubicBezTo>
                    <a:pt x="112" y="169"/>
                    <a:pt x="110" y="165"/>
                    <a:pt x="111" y="161"/>
                  </a:cubicBezTo>
                  <a:cubicBezTo>
                    <a:pt x="112" y="153"/>
                    <a:pt x="112" y="153"/>
                    <a:pt x="112" y="153"/>
                  </a:cubicBezTo>
                  <a:cubicBezTo>
                    <a:pt x="106" y="148"/>
                    <a:pt x="106" y="148"/>
                    <a:pt x="106" y="148"/>
                  </a:cubicBezTo>
                  <a:cubicBezTo>
                    <a:pt x="103" y="144"/>
                    <a:pt x="102" y="139"/>
                    <a:pt x="105" y="135"/>
                  </a:cubicBezTo>
                  <a:cubicBezTo>
                    <a:pt x="114" y="122"/>
                    <a:pt x="114" y="122"/>
                    <a:pt x="114" y="122"/>
                  </a:cubicBezTo>
                  <a:cubicBezTo>
                    <a:pt x="116" y="119"/>
                    <a:pt x="119" y="117"/>
                    <a:pt x="122" y="117"/>
                  </a:cubicBezTo>
                  <a:cubicBezTo>
                    <a:pt x="125" y="117"/>
                    <a:pt x="129" y="118"/>
                    <a:pt x="131" y="121"/>
                  </a:cubicBezTo>
                  <a:cubicBezTo>
                    <a:pt x="160" y="159"/>
                    <a:pt x="160" y="159"/>
                    <a:pt x="160" y="159"/>
                  </a:cubicBezTo>
                  <a:cubicBezTo>
                    <a:pt x="169" y="150"/>
                    <a:pt x="169" y="150"/>
                    <a:pt x="169" y="150"/>
                  </a:cubicBezTo>
                  <a:cubicBezTo>
                    <a:pt x="171" y="148"/>
                    <a:pt x="174" y="146"/>
                    <a:pt x="177" y="146"/>
                  </a:cubicBezTo>
                  <a:cubicBezTo>
                    <a:pt x="199" y="146"/>
                    <a:pt x="199" y="146"/>
                    <a:pt x="199" y="146"/>
                  </a:cubicBezTo>
                  <a:cubicBezTo>
                    <a:pt x="251" y="138"/>
                    <a:pt x="251" y="138"/>
                    <a:pt x="251" y="138"/>
                  </a:cubicBezTo>
                  <a:cubicBezTo>
                    <a:pt x="280" y="120"/>
                    <a:pt x="280" y="120"/>
                    <a:pt x="280" y="120"/>
                  </a:cubicBezTo>
                  <a:cubicBezTo>
                    <a:pt x="262" y="90"/>
                    <a:pt x="262" y="90"/>
                    <a:pt x="262" y="90"/>
                  </a:cubicBezTo>
                  <a:cubicBezTo>
                    <a:pt x="252" y="111"/>
                    <a:pt x="252" y="111"/>
                    <a:pt x="252" y="111"/>
                  </a:cubicBezTo>
                  <a:cubicBezTo>
                    <a:pt x="252" y="112"/>
                    <a:pt x="251" y="113"/>
                    <a:pt x="250" y="114"/>
                  </a:cubicBezTo>
                  <a:cubicBezTo>
                    <a:pt x="233" y="132"/>
                    <a:pt x="233" y="132"/>
                    <a:pt x="233" y="132"/>
                  </a:cubicBezTo>
                  <a:cubicBezTo>
                    <a:pt x="233" y="132"/>
                    <a:pt x="232" y="132"/>
                    <a:pt x="232" y="133"/>
                  </a:cubicBezTo>
                  <a:cubicBezTo>
                    <a:pt x="224" y="139"/>
                    <a:pt x="224" y="139"/>
                    <a:pt x="224" y="139"/>
                  </a:cubicBezTo>
                  <a:cubicBezTo>
                    <a:pt x="220" y="142"/>
                    <a:pt x="215" y="142"/>
                    <a:pt x="212" y="140"/>
                  </a:cubicBezTo>
                  <a:cubicBezTo>
                    <a:pt x="202" y="134"/>
                    <a:pt x="202" y="134"/>
                    <a:pt x="202" y="134"/>
                  </a:cubicBezTo>
                  <a:cubicBezTo>
                    <a:pt x="182" y="136"/>
                    <a:pt x="182" y="136"/>
                    <a:pt x="182" y="136"/>
                  </a:cubicBezTo>
                  <a:cubicBezTo>
                    <a:pt x="177" y="137"/>
                    <a:pt x="172" y="133"/>
                    <a:pt x="171" y="128"/>
                  </a:cubicBezTo>
                  <a:cubicBezTo>
                    <a:pt x="167" y="107"/>
                    <a:pt x="167" y="107"/>
                    <a:pt x="167" y="107"/>
                  </a:cubicBezTo>
                  <a:cubicBezTo>
                    <a:pt x="166" y="104"/>
                    <a:pt x="167" y="101"/>
                    <a:pt x="169" y="98"/>
                  </a:cubicBezTo>
                  <a:cubicBezTo>
                    <a:pt x="221" y="47"/>
                    <a:pt x="221" y="47"/>
                    <a:pt x="221" y="47"/>
                  </a:cubicBezTo>
                  <a:cubicBezTo>
                    <a:pt x="222" y="45"/>
                    <a:pt x="224" y="45"/>
                    <a:pt x="225" y="44"/>
                  </a:cubicBezTo>
                  <a:cubicBezTo>
                    <a:pt x="278" y="29"/>
                    <a:pt x="278" y="29"/>
                    <a:pt x="278" y="29"/>
                  </a:cubicBezTo>
                  <a:cubicBezTo>
                    <a:pt x="278" y="29"/>
                    <a:pt x="279" y="29"/>
                    <a:pt x="279" y="29"/>
                  </a:cubicBezTo>
                  <a:cubicBezTo>
                    <a:pt x="344" y="19"/>
                    <a:pt x="344" y="19"/>
                    <a:pt x="344" y="19"/>
                  </a:cubicBezTo>
                  <a:cubicBezTo>
                    <a:pt x="349" y="18"/>
                    <a:pt x="354" y="21"/>
                    <a:pt x="355" y="26"/>
                  </a:cubicBezTo>
                  <a:cubicBezTo>
                    <a:pt x="360" y="42"/>
                    <a:pt x="360" y="42"/>
                    <a:pt x="360" y="42"/>
                  </a:cubicBezTo>
                  <a:cubicBezTo>
                    <a:pt x="361" y="47"/>
                    <a:pt x="359" y="51"/>
                    <a:pt x="356" y="54"/>
                  </a:cubicBezTo>
                  <a:cubicBezTo>
                    <a:pt x="329" y="72"/>
                    <a:pt x="329" y="72"/>
                    <a:pt x="329" y="72"/>
                  </a:cubicBezTo>
                  <a:cubicBezTo>
                    <a:pt x="331" y="80"/>
                    <a:pt x="331" y="80"/>
                    <a:pt x="331" y="80"/>
                  </a:cubicBezTo>
                  <a:cubicBezTo>
                    <a:pt x="356" y="61"/>
                    <a:pt x="356" y="61"/>
                    <a:pt x="356" y="61"/>
                  </a:cubicBezTo>
                  <a:cubicBezTo>
                    <a:pt x="357" y="61"/>
                    <a:pt x="358" y="60"/>
                    <a:pt x="359" y="60"/>
                  </a:cubicBezTo>
                  <a:cubicBezTo>
                    <a:pt x="390" y="51"/>
                    <a:pt x="390" y="51"/>
                    <a:pt x="390" y="51"/>
                  </a:cubicBezTo>
                  <a:cubicBezTo>
                    <a:pt x="390" y="51"/>
                    <a:pt x="390" y="51"/>
                    <a:pt x="391" y="51"/>
                  </a:cubicBezTo>
                  <a:cubicBezTo>
                    <a:pt x="447" y="42"/>
                    <a:pt x="447" y="42"/>
                    <a:pt x="447" y="42"/>
                  </a:cubicBezTo>
                  <a:cubicBezTo>
                    <a:pt x="447" y="42"/>
                    <a:pt x="448" y="42"/>
                    <a:pt x="449" y="42"/>
                  </a:cubicBezTo>
                  <a:cubicBezTo>
                    <a:pt x="473" y="44"/>
                    <a:pt x="473" y="44"/>
                    <a:pt x="473" y="44"/>
                  </a:cubicBezTo>
                  <a:cubicBezTo>
                    <a:pt x="471" y="40"/>
                    <a:pt x="471" y="35"/>
                    <a:pt x="475" y="32"/>
                  </a:cubicBezTo>
                  <a:cubicBezTo>
                    <a:pt x="494" y="13"/>
                    <a:pt x="494" y="13"/>
                    <a:pt x="494" y="13"/>
                  </a:cubicBezTo>
                  <a:cubicBezTo>
                    <a:pt x="498" y="9"/>
                    <a:pt x="504" y="9"/>
                    <a:pt x="508" y="13"/>
                  </a:cubicBezTo>
                  <a:cubicBezTo>
                    <a:pt x="523" y="27"/>
                    <a:pt x="523" y="27"/>
                    <a:pt x="523" y="27"/>
                  </a:cubicBezTo>
                  <a:cubicBezTo>
                    <a:pt x="580" y="1"/>
                    <a:pt x="580" y="1"/>
                    <a:pt x="580" y="1"/>
                  </a:cubicBezTo>
                  <a:cubicBezTo>
                    <a:pt x="582" y="0"/>
                    <a:pt x="583" y="0"/>
                    <a:pt x="585" y="0"/>
                  </a:cubicBezTo>
                  <a:cubicBezTo>
                    <a:pt x="681" y="0"/>
                    <a:pt x="681" y="0"/>
                    <a:pt x="681" y="0"/>
                  </a:cubicBezTo>
                  <a:cubicBezTo>
                    <a:pt x="687" y="0"/>
                    <a:pt x="692" y="4"/>
                    <a:pt x="692" y="10"/>
                  </a:cubicBezTo>
                  <a:cubicBezTo>
                    <a:pt x="692" y="20"/>
                    <a:pt x="692" y="20"/>
                    <a:pt x="692" y="20"/>
                  </a:cubicBezTo>
                  <a:cubicBezTo>
                    <a:pt x="814" y="32"/>
                    <a:pt x="814" y="32"/>
                    <a:pt x="814" y="32"/>
                  </a:cubicBezTo>
                  <a:cubicBezTo>
                    <a:pt x="854" y="23"/>
                    <a:pt x="854" y="23"/>
                    <a:pt x="854" y="23"/>
                  </a:cubicBezTo>
                  <a:cubicBezTo>
                    <a:pt x="855" y="23"/>
                    <a:pt x="856" y="23"/>
                    <a:pt x="857" y="23"/>
                  </a:cubicBezTo>
                  <a:cubicBezTo>
                    <a:pt x="954" y="34"/>
                    <a:pt x="1100" y="50"/>
                    <a:pt x="1109" y="51"/>
                  </a:cubicBezTo>
                  <a:cubicBezTo>
                    <a:pt x="1111" y="51"/>
                    <a:pt x="1116" y="52"/>
                    <a:pt x="1146" y="64"/>
                  </a:cubicBezTo>
                  <a:cubicBezTo>
                    <a:pt x="1150" y="65"/>
                    <a:pt x="1153" y="70"/>
                    <a:pt x="1152" y="75"/>
                  </a:cubicBezTo>
                  <a:cubicBezTo>
                    <a:pt x="1151" y="79"/>
                    <a:pt x="1148" y="83"/>
                    <a:pt x="1143" y="83"/>
                  </a:cubicBezTo>
                  <a:cubicBezTo>
                    <a:pt x="1110" y="85"/>
                    <a:pt x="1110" y="85"/>
                    <a:pt x="1110" y="85"/>
                  </a:cubicBezTo>
                  <a:cubicBezTo>
                    <a:pt x="1114" y="93"/>
                    <a:pt x="1114" y="93"/>
                    <a:pt x="1114" y="93"/>
                  </a:cubicBezTo>
                  <a:cubicBezTo>
                    <a:pt x="1116" y="95"/>
                    <a:pt x="1116" y="98"/>
                    <a:pt x="1115" y="101"/>
                  </a:cubicBezTo>
                  <a:cubicBezTo>
                    <a:pt x="1114" y="104"/>
                    <a:pt x="1112" y="106"/>
                    <a:pt x="1110" y="107"/>
                  </a:cubicBezTo>
                  <a:cubicBezTo>
                    <a:pt x="1076" y="123"/>
                    <a:pt x="1076" y="123"/>
                    <a:pt x="1076" y="123"/>
                  </a:cubicBezTo>
                  <a:cubicBezTo>
                    <a:pt x="1092" y="148"/>
                    <a:pt x="1092" y="148"/>
                    <a:pt x="1092" y="148"/>
                  </a:cubicBezTo>
                  <a:cubicBezTo>
                    <a:pt x="1094" y="152"/>
                    <a:pt x="1094" y="157"/>
                    <a:pt x="1091" y="160"/>
                  </a:cubicBezTo>
                  <a:cubicBezTo>
                    <a:pt x="1086" y="167"/>
                    <a:pt x="1086" y="167"/>
                    <a:pt x="1086" y="167"/>
                  </a:cubicBezTo>
                  <a:cubicBezTo>
                    <a:pt x="1082" y="172"/>
                    <a:pt x="1076" y="173"/>
                    <a:pt x="1072" y="170"/>
                  </a:cubicBezTo>
                  <a:cubicBezTo>
                    <a:pt x="1038" y="148"/>
                    <a:pt x="1038" y="148"/>
                    <a:pt x="1038" y="148"/>
                  </a:cubicBezTo>
                  <a:cubicBezTo>
                    <a:pt x="1035" y="146"/>
                    <a:pt x="1033" y="142"/>
                    <a:pt x="1034" y="138"/>
                  </a:cubicBezTo>
                  <a:cubicBezTo>
                    <a:pt x="1036" y="113"/>
                    <a:pt x="1036" y="113"/>
                    <a:pt x="1036" y="113"/>
                  </a:cubicBezTo>
                  <a:cubicBezTo>
                    <a:pt x="1011" y="113"/>
                    <a:pt x="1011" y="113"/>
                    <a:pt x="1011" y="113"/>
                  </a:cubicBezTo>
                  <a:cubicBezTo>
                    <a:pt x="1012" y="116"/>
                    <a:pt x="1012" y="119"/>
                    <a:pt x="1010" y="122"/>
                  </a:cubicBezTo>
                  <a:cubicBezTo>
                    <a:pt x="1009" y="125"/>
                    <a:pt x="1005" y="127"/>
                    <a:pt x="1001" y="127"/>
                  </a:cubicBezTo>
                  <a:cubicBezTo>
                    <a:pt x="951" y="127"/>
                    <a:pt x="951" y="127"/>
                    <a:pt x="951" y="127"/>
                  </a:cubicBezTo>
                  <a:cubicBezTo>
                    <a:pt x="940" y="144"/>
                    <a:pt x="940" y="144"/>
                    <a:pt x="940" y="144"/>
                  </a:cubicBezTo>
                  <a:cubicBezTo>
                    <a:pt x="974" y="153"/>
                    <a:pt x="974" y="153"/>
                    <a:pt x="974" y="153"/>
                  </a:cubicBezTo>
                  <a:cubicBezTo>
                    <a:pt x="976" y="153"/>
                    <a:pt x="978" y="154"/>
                    <a:pt x="979" y="155"/>
                  </a:cubicBezTo>
                  <a:cubicBezTo>
                    <a:pt x="1026" y="197"/>
                    <a:pt x="1026" y="197"/>
                    <a:pt x="1026" y="197"/>
                  </a:cubicBezTo>
                  <a:cubicBezTo>
                    <a:pt x="1030" y="200"/>
                    <a:pt x="1031" y="205"/>
                    <a:pt x="1029" y="209"/>
                  </a:cubicBezTo>
                  <a:cubicBezTo>
                    <a:pt x="1027" y="213"/>
                    <a:pt x="1023" y="216"/>
                    <a:pt x="1018" y="215"/>
                  </a:cubicBezTo>
                  <a:cubicBezTo>
                    <a:pt x="996" y="213"/>
                    <a:pt x="996" y="213"/>
                    <a:pt x="996" y="213"/>
                  </a:cubicBezTo>
                  <a:cubicBezTo>
                    <a:pt x="989" y="237"/>
                    <a:pt x="989" y="237"/>
                    <a:pt x="989" y="237"/>
                  </a:cubicBezTo>
                  <a:cubicBezTo>
                    <a:pt x="989" y="238"/>
                    <a:pt x="989" y="238"/>
                    <a:pt x="989" y="239"/>
                  </a:cubicBezTo>
                  <a:cubicBezTo>
                    <a:pt x="979" y="260"/>
                    <a:pt x="979" y="260"/>
                    <a:pt x="979" y="260"/>
                  </a:cubicBezTo>
                  <a:cubicBezTo>
                    <a:pt x="996" y="273"/>
                    <a:pt x="996" y="273"/>
                    <a:pt x="996" y="273"/>
                  </a:cubicBezTo>
                  <a:cubicBezTo>
                    <a:pt x="1000" y="277"/>
                    <a:pt x="1001" y="283"/>
                    <a:pt x="998" y="288"/>
                  </a:cubicBezTo>
                  <a:cubicBezTo>
                    <a:pt x="985" y="305"/>
                    <a:pt x="985" y="305"/>
                    <a:pt x="985" y="305"/>
                  </a:cubicBezTo>
                  <a:cubicBezTo>
                    <a:pt x="983" y="308"/>
                    <a:pt x="980" y="309"/>
                    <a:pt x="977" y="309"/>
                  </a:cubicBezTo>
                  <a:cubicBezTo>
                    <a:pt x="974" y="309"/>
                    <a:pt x="971" y="308"/>
                    <a:pt x="969" y="306"/>
                  </a:cubicBezTo>
                  <a:cubicBezTo>
                    <a:pt x="943" y="280"/>
                    <a:pt x="943" y="280"/>
                    <a:pt x="943" y="280"/>
                  </a:cubicBezTo>
                  <a:cubicBezTo>
                    <a:pt x="942" y="280"/>
                    <a:pt x="942" y="279"/>
                    <a:pt x="942" y="279"/>
                  </a:cubicBezTo>
                  <a:cubicBezTo>
                    <a:pt x="934" y="269"/>
                    <a:pt x="934" y="269"/>
                    <a:pt x="934" y="269"/>
                  </a:cubicBezTo>
                  <a:cubicBezTo>
                    <a:pt x="913" y="268"/>
                    <a:pt x="913" y="268"/>
                    <a:pt x="913" y="268"/>
                  </a:cubicBezTo>
                  <a:cubicBezTo>
                    <a:pt x="911" y="270"/>
                    <a:pt x="911" y="270"/>
                    <a:pt x="911" y="270"/>
                  </a:cubicBezTo>
                  <a:cubicBezTo>
                    <a:pt x="929" y="274"/>
                    <a:pt x="929" y="274"/>
                    <a:pt x="929" y="274"/>
                  </a:cubicBezTo>
                  <a:cubicBezTo>
                    <a:pt x="932" y="275"/>
                    <a:pt x="934" y="277"/>
                    <a:pt x="935" y="279"/>
                  </a:cubicBezTo>
                  <a:cubicBezTo>
                    <a:pt x="937" y="282"/>
                    <a:pt x="937" y="284"/>
                    <a:pt x="936" y="287"/>
                  </a:cubicBezTo>
                  <a:cubicBezTo>
                    <a:pt x="933" y="298"/>
                    <a:pt x="933" y="298"/>
                    <a:pt x="933" y="298"/>
                  </a:cubicBezTo>
                  <a:cubicBezTo>
                    <a:pt x="956" y="326"/>
                    <a:pt x="956" y="326"/>
                    <a:pt x="956" y="326"/>
                  </a:cubicBezTo>
                  <a:cubicBezTo>
                    <a:pt x="958" y="329"/>
                    <a:pt x="959" y="332"/>
                    <a:pt x="959" y="334"/>
                  </a:cubicBezTo>
                  <a:cubicBezTo>
                    <a:pt x="951" y="377"/>
                    <a:pt x="951" y="377"/>
                    <a:pt x="951" y="377"/>
                  </a:cubicBezTo>
                  <a:cubicBezTo>
                    <a:pt x="951" y="380"/>
                    <a:pt x="949" y="383"/>
                    <a:pt x="946" y="385"/>
                  </a:cubicBezTo>
                  <a:cubicBezTo>
                    <a:pt x="887" y="412"/>
                    <a:pt x="887" y="412"/>
                    <a:pt x="887" y="412"/>
                  </a:cubicBezTo>
                  <a:cubicBezTo>
                    <a:pt x="886" y="413"/>
                    <a:pt x="885" y="413"/>
                    <a:pt x="883" y="413"/>
                  </a:cubicBezTo>
                  <a:cubicBezTo>
                    <a:pt x="865" y="415"/>
                    <a:pt x="865" y="415"/>
                    <a:pt x="865" y="415"/>
                  </a:cubicBezTo>
                  <a:cubicBezTo>
                    <a:pt x="865" y="422"/>
                    <a:pt x="865" y="422"/>
                    <a:pt x="865" y="422"/>
                  </a:cubicBezTo>
                  <a:cubicBezTo>
                    <a:pt x="882" y="433"/>
                    <a:pt x="882" y="433"/>
                    <a:pt x="882" y="433"/>
                  </a:cubicBezTo>
                  <a:cubicBezTo>
                    <a:pt x="884" y="434"/>
                    <a:pt x="886" y="436"/>
                    <a:pt x="887" y="439"/>
                  </a:cubicBezTo>
                  <a:cubicBezTo>
                    <a:pt x="887" y="442"/>
                    <a:pt x="891" y="460"/>
                    <a:pt x="891" y="468"/>
                  </a:cubicBezTo>
                  <a:cubicBezTo>
                    <a:pt x="891" y="480"/>
                    <a:pt x="876" y="488"/>
                    <a:pt x="867" y="492"/>
                  </a:cubicBezTo>
                  <a:cubicBezTo>
                    <a:pt x="864" y="493"/>
                    <a:pt x="860" y="493"/>
                    <a:pt x="858" y="491"/>
                  </a:cubicBezTo>
                  <a:cubicBezTo>
                    <a:pt x="843" y="481"/>
                    <a:pt x="843" y="481"/>
                    <a:pt x="843" y="481"/>
                  </a:cubicBezTo>
                  <a:cubicBezTo>
                    <a:pt x="848" y="506"/>
                    <a:pt x="848" y="506"/>
                    <a:pt x="848" y="506"/>
                  </a:cubicBezTo>
                  <a:cubicBezTo>
                    <a:pt x="859" y="537"/>
                    <a:pt x="859" y="537"/>
                    <a:pt x="859" y="537"/>
                  </a:cubicBezTo>
                  <a:cubicBezTo>
                    <a:pt x="860" y="538"/>
                    <a:pt x="860" y="540"/>
                    <a:pt x="860" y="541"/>
                  </a:cubicBezTo>
                  <a:cubicBezTo>
                    <a:pt x="860" y="547"/>
                    <a:pt x="855" y="551"/>
                    <a:pt x="850" y="551"/>
                  </a:cubicBezTo>
                  <a:cubicBezTo>
                    <a:pt x="850" y="551"/>
                    <a:pt x="850" y="551"/>
                    <a:pt x="850" y="551"/>
                  </a:cubicBezTo>
                  <a:cubicBezTo>
                    <a:pt x="847" y="551"/>
                    <a:pt x="844" y="550"/>
                    <a:pt x="842" y="548"/>
                  </a:cubicBezTo>
                  <a:cubicBezTo>
                    <a:pt x="814" y="518"/>
                    <a:pt x="814" y="518"/>
                    <a:pt x="814" y="518"/>
                  </a:cubicBezTo>
                  <a:cubicBezTo>
                    <a:pt x="812" y="517"/>
                    <a:pt x="811" y="515"/>
                    <a:pt x="811" y="513"/>
                  </a:cubicBezTo>
                  <a:cubicBezTo>
                    <a:pt x="805" y="485"/>
                    <a:pt x="805" y="485"/>
                    <a:pt x="805" y="485"/>
                  </a:cubicBezTo>
                  <a:cubicBezTo>
                    <a:pt x="792" y="445"/>
                    <a:pt x="792" y="445"/>
                    <a:pt x="792" y="445"/>
                  </a:cubicBezTo>
                  <a:cubicBezTo>
                    <a:pt x="790" y="445"/>
                    <a:pt x="790" y="445"/>
                    <a:pt x="790" y="445"/>
                  </a:cubicBezTo>
                  <a:cubicBezTo>
                    <a:pt x="785" y="447"/>
                    <a:pt x="780" y="445"/>
                    <a:pt x="778" y="441"/>
                  </a:cubicBezTo>
                  <a:cubicBezTo>
                    <a:pt x="768" y="423"/>
                    <a:pt x="768" y="423"/>
                    <a:pt x="768" y="423"/>
                  </a:cubicBezTo>
                  <a:cubicBezTo>
                    <a:pt x="768" y="423"/>
                    <a:pt x="768" y="423"/>
                    <a:pt x="768" y="422"/>
                  </a:cubicBezTo>
                  <a:cubicBezTo>
                    <a:pt x="759" y="405"/>
                    <a:pt x="759" y="405"/>
                    <a:pt x="759" y="405"/>
                  </a:cubicBezTo>
                  <a:cubicBezTo>
                    <a:pt x="736" y="405"/>
                    <a:pt x="736" y="405"/>
                    <a:pt x="736" y="405"/>
                  </a:cubicBezTo>
                  <a:cubicBezTo>
                    <a:pt x="709" y="440"/>
                    <a:pt x="709" y="440"/>
                    <a:pt x="709" y="440"/>
                  </a:cubicBezTo>
                  <a:cubicBezTo>
                    <a:pt x="708" y="441"/>
                    <a:pt x="707" y="442"/>
                    <a:pt x="706" y="443"/>
                  </a:cubicBezTo>
                  <a:cubicBezTo>
                    <a:pt x="697" y="448"/>
                    <a:pt x="697" y="448"/>
                    <a:pt x="697" y="448"/>
                  </a:cubicBezTo>
                  <a:cubicBezTo>
                    <a:pt x="699" y="452"/>
                    <a:pt x="699" y="452"/>
                    <a:pt x="699" y="452"/>
                  </a:cubicBezTo>
                  <a:cubicBezTo>
                    <a:pt x="701" y="455"/>
                    <a:pt x="701" y="458"/>
                    <a:pt x="700" y="461"/>
                  </a:cubicBezTo>
                  <a:cubicBezTo>
                    <a:pt x="685" y="503"/>
                    <a:pt x="685" y="503"/>
                    <a:pt x="685" y="503"/>
                  </a:cubicBezTo>
                  <a:cubicBezTo>
                    <a:pt x="684" y="506"/>
                    <a:pt x="682" y="509"/>
                    <a:pt x="679" y="510"/>
                  </a:cubicBezTo>
                  <a:cubicBezTo>
                    <a:pt x="676" y="511"/>
                    <a:pt x="673" y="510"/>
                    <a:pt x="670" y="509"/>
                  </a:cubicBezTo>
                  <a:cubicBezTo>
                    <a:pt x="653" y="499"/>
                    <a:pt x="653" y="499"/>
                    <a:pt x="653" y="499"/>
                  </a:cubicBezTo>
                  <a:cubicBezTo>
                    <a:pt x="651" y="497"/>
                    <a:pt x="649" y="495"/>
                    <a:pt x="648" y="493"/>
                  </a:cubicBezTo>
                  <a:cubicBezTo>
                    <a:pt x="635" y="450"/>
                    <a:pt x="635" y="450"/>
                    <a:pt x="635" y="450"/>
                  </a:cubicBezTo>
                  <a:cubicBezTo>
                    <a:pt x="623" y="427"/>
                    <a:pt x="623" y="427"/>
                    <a:pt x="623" y="427"/>
                  </a:cubicBezTo>
                  <a:cubicBezTo>
                    <a:pt x="603" y="408"/>
                    <a:pt x="603" y="408"/>
                    <a:pt x="603" y="408"/>
                  </a:cubicBezTo>
                  <a:cubicBezTo>
                    <a:pt x="602" y="407"/>
                    <a:pt x="602" y="407"/>
                    <a:pt x="601" y="406"/>
                  </a:cubicBezTo>
                  <a:cubicBezTo>
                    <a:pt x="584" y="383"/>
                    <a:pt x="584" y="383"/>
                    <a:pt x="584" y="383"/>
                  </a:cubicBezTo>
                  <a:cubicBezTo>
                    <a:pt x="534" y="359"/>
                    <a:pt x="534" y="359"/>
                    <a:pt x="534" y="359"/>
                  </a:cubicBezTo>
                  <a:cubicBezTo>
                    <a:pt x="469" y="345"/>
                    <a:pt x="469" y="345"/>
                    <a:pt x="469" y="345"/>
                  </a:cubicBezTo>
                  <a:cubicBezTo>
                    <a:pt x="464" y="349"/>
                    <a:pt x="464" y="349"/>
                    <a:pt x="464" y="349"/>
                  </a:cubicBezTo>
                  <a:cubicBezTo>
                    <a:pt x="484" y="372"/>
                    <a:pt x="484" y="372"/>
                    <a:pt x="484" y="372"/>
                  </a:cubicBezTo>
                  <a:cubicBezTo>
                    <a:pt x="508" y="371"/>
                    <a:pt x="508" y="371"/>
                    <a:pt x="508" y="371"/>
                  </a:cubicBezTo>
                  <a:cubicBezTo>
                    <a:pt x="510" y="371"/>
                    <a:pt x="511" y="371"/>
                    <a:pt x="513" y="372"/>
                  </a:cubicBezTo>
                  <a:cubicBezTo>
                    <a:pt x="542" y="385"/>
                    <a:pt x="542" y="385"/>
                    <a:pt x="542" y="385"/>
                  </a:cubicBezTo>
                  <a:cubicBezTo>
                    <a:pt x="545" y="386"/>
                    <a:pt x="547" y="389"/>
                    <a:pt x="548" y="392"/>
                  </a:cubicBezTo>
                  <a:cubicBezTo>
                    <a:pt x="548" y="395"/>
                    <a:pt x="547" y="399"/>
                    <a:pt x="545" y="401"/>
                  </a:cubicBezTo>
                  <a:cubicBezTo>
                    <a:pt x="510" y="441"/>
                    <a:pt x="510" y="441"/>
                    <a:pt x="510" y="441"/>
                  </a:cubicBezTo>
                  <a:cubicBezTo>
                    <a:pt x="509" y="442"/>
                    <a:pt x="507" y="443"/>
                    <a:pt x="505" y="444"/>
                  </a:cubicBezTo>
                  <a:cubicBezTo>
                    <a:pt x="440" y="460"/>
                    <a:pt x="440" y="460"/>
                    <a:pt x="440" y="460"/>
                  </a:cubicBezTo>
                  <a:cubicBezTo>
                    <a:pt x="436" y="462"/>
                    <a:pt x="431" y="460"/>
                    <a:pt x="429" y="455"/>
                  </a:cubicBezTo>
                  <a:cubicBezTo>
                    <a:pt x="379" y="362"/>
                    <a:pt x="379" y="362"/>
                    <a:pt x="379" y="362"/>
                  </a:cubicBezTo>
                  <a:cubicBezTo>
                    <a:pt x="366" y="369"/>
                    <a:pt x="366" y="369"/>
                    <a:pt x="366" y="369"/>
                  </a:cubicBezTo>
                  <a:cubicBezTo>
                    <a:pt x="433" y="475"/>
                    <a:pt x="433" y="475"/>
                    <a:pt x="433" y="475"/>
                  </a:cubicBezTo>
                  <a:cubicBezTo>
                    <a:pt x="488" y="458"/>
                    <a:pt x="488" y="458"/>
                    <a:pt x="488" y="458"/>
                  </a:cubicBezTo>
                  <a:cubicBezTo>
                    <a:pt x="491" y="457"/>
                    <a:pt x="494" y="458"/>
                    <a:pt x="497" y="459"/>
                  </a:cubicBezTo>
                  <a:cubicBezTo>
                    <a:pt x="499" y="461"/>
                    <a:pt x="501" y="464"/>
                    <a:pt x="501" y="468"/>
                  </a:cubicBezTo>
                  <a:cubicBezTo>
                    <a:pt x="501" y="477"/>
                    <a:pt x="501" y="477"/>
                    <a:pt x="501" y="477"/>
                  </a:cubicBezTo>
                  <a:cubicBezTo>
                    <a:pt x="501" y="478"/>
                    <a:pt x="501" y="479"/>
                    <a:pt x="500" y="480"/>
                  </a:cubicBezTo>
                  <a:cubicBezTo>
                    <a:pt x="480" y="539"/>
                    <a:pt x="480" y="539"/>
                    <a:pt x="480" y="539"/>
                  </a:cubicBezTo>
                  <a:cubicBezTo>
                    <a:pt x="479" y="541"/>
                    <a:pt x="477" y="543"/>
                    <a:pt x="475" y="544"/>
                  </a:cubicBezTo>
                  <a:cubicBezTo>
                    <a:pt x="443" y="562"/>
                    <a:pt x="443" y="562"/>
                    <a:pt x="443" y="562"/>
                  </a:cubicBezTo>
                  <a:cubicBezTo>
                    <a:pt x="418" y="609"/>
                    <a:pt x="418" y="609"/>
                    <a:pt x="418" y="609"/>
                  </a:cubicBezTo>
                  <a:cubicBezTo>
                    <a:pt x="420" y="630"/>
                    <a:pt x="420" y="630"/>
                    <a:pt x="420" y="630"/>
                  </a:cubicBezTo>
                  <a:cubicBezTo>
                    <a:pt x="429" y="676"/>
                    <a:pt x="429" y="676"/>
                    <a:pt x="429" y="676"/>
                  </a:cubicBezTo>
                  <a:cubicBezTo>
                    <a:pt x="430" y="679"/>
                    <a:pt x="428" y="683"/>
                    <a:pt x="426" y="685"/>
                  </a:cubicBezTo>
                  <a:cubicBezTo>
                    <a:pt x="389" y="719"/>
                    <a:pt x="389" y="719"/>
                    <a:pt x="389" y="719"/>
                  </a:cubicBezTo>
                  <a:cubicBezTo>
                    <a:pt x="394" y="728"/>
                    <a:pt x="394" y="728"/>
                    <a:pt x="394" y="728"/>
                  </a:cubicBezTo>
                  <a:cubicBezTo>
                    <a:pt x="396" y="732"/>
                    <a:pt x="396" y="737"/>
                    <a:pt x="393" y="740"/>
                  </a:cubicBezTo>
                  <a:cubicBezTo>
                    <a:pt x="313" y="825"/>
                    <a:pt x="313" y="825"/>
                    <a:pt x="313" y="825"/>
                  </a:cubicBezTo>
                  <a:cubicBezTo>
                    <a:pt x="311" y="827"/>
                    <a:pt x="309" y="829"/>
                    <a:pt x="306" y="8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7"/>
            <p:cNvSpPr>
              <a:spLocks/>
            </p:cNvSpPr>
            <p:nvPr userDrawn="1"/>
          </p:nvSpPr>
          <p:spPr bwMode="auto">
            <a:xfrm>
              <a:off x="11275813" y="4347762"/>
              <a:ext cx="139516" cy="110980"/>
            </a:xfrm>
            <a:custGeom>
              <a:avLst/>
              <a:gdLst>
                <a:gd name="T0" fmla="*/ 18 w 53"/>
                <a:gd name="T1" fmla="*/ 42 h 42"/>
                <a:gd name="T2" fmla="*/ 14 w 53"/>
                <a:gd name="T3" fmla="*/ 41 h 42"/>
                <a:gd name="T4" fmla="*/ 8 w 53"/>
                <a:gd name="T5" fmla="*/ 35 h 42"/>
                <a:gd name="T6" fmla="*/ 2 w 53"/>
                <a:gd name="T7" fmla="*/ 14 h 42"/>
                <a:gd name="T8" fmla="*/ 4 w 53"/>
                <a:gd name="T9" fmla="*/ 3 h 42"/>
                <a:gd name="T10" fmla="*/ 15 w 53"/>
                <a:gd name="T11" fmla="*/ 1 h 42"/>
                <a:gd name="T12" fmla="*/ 46 w 53"/>
                <a:gd name="T13" fmla="*/ 11 h 42"/>
                <a:gd name="T14" fmla="*/ 53 w 53"/>
                <a:gd name="T15" fmla="*/ 21 h 42"/>
                <a:gd name="T16" fmla="*/ 47 w 53"/>
                <a:gd name="T17" fmla="*/ 30 h 42"/>
                <a:gd name="T18" fmla="*/ 22 w 53"/>
                <a:gd name="T19" fmla="*/ 41 h 42"/>
                <a:gd name="T20" fmla="*/ 18 w 53"/>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2">
                  <a:moveTo>
                    <a:pt x="18" y="42"/>
                  </a:moveTo>
                  <a:cubicBezTo>
                    <a:pt x="17" y="42"/>
                    <a:pt x="15" y="41"/>
                    <a:pt x="14" y="41"/>
                  </a:cubicBezTo>
                  <a:cubicBezTo>
                    <a:pt x="11" y="40"/>
                    <a:pt x="9" y="37"/>
                    <a:pt x="8" y="35"/>
                  </a:cubicBezTo>
                  <a:cubicBezTo>
                    <a:pt x="2" y="14"/>
                    <a:pt x="2" y="14"/>
                    <a:pt x="2" y="14"/>
                  </a:cubicBezTo>
                  <a:cubicBezTo>
                    <a:pt x="0" y="10"/>
                    <a:pt x="1" y="6"/>
                    <a:pt x="4" y="3"/>
                  </a:cubicBezTo>
                  <a:cubicBezTo>
                    <a:pt x="7" y="0"/>
                    <a:pt x="11" y="0"/>
                    <a:pt x="15" y="1"/>
                  </a:cubicBezTo>
                  <a:cubicBezTo>
                    <a:pt x="46" y="11"/>
                    <a:pt x="46" y="11"/>
                    <a:pt x="46" y="11"/>
                  </a:cubicBezTo>
                  <a:cubicBezTo>
                    <a:pt x="50" y="13"/>
                    <a:pt x="53" y="16"/>
                    <a:pt x="53" y="21"/>
                  </a:cubicBezTo>
                  <a:cubicBezTo>
                    <a:pt x="53" y="25"/>
                    <a:pt x="51" y="29"/>
                    <a:pt x="47" y="30"/>
                  </a:cubicBezTo>
                  <a:cubicBezTo>
                    <a:pt x="22" y="41"/>
                    <a:pt x="22" y="41"/>
                    <a:pt x="22" y="41"/>
                  </a:cubicBezTo>
                  <a:cubicBezTo>
                    <a:pt x="21" y="42"/>
                    <a:pt x="20" y="42"/>
                    <a:pt x="1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88"/>
            <p:cNvSpPr>
              <a:spLocks/>
            </p:cNvSpPr>
            <p:nvPr userDrawn="1"/>
          </p:nvSpPr>
          <p:spPr bwMode="auto">
            <a:xfrm>
              <a:off x="11231422" y="4461911"/>
              <a:ext cx="190249" cy="206104"/>
            </a:xfrm>
            <a:custGeom>
              <a:avLst/>
              <a:gdLst>
                <a:gd name="T0" fmla="*/ 11 w 72"/>
                <a:gd name="T1" fmla="*/ 78 h 78"/>
                <a:gd name="T2" fmla="*/ 3 w 72"/>
                <a:gd name="T3" fmla="*/ 73 h 78"/>
                <a:gd name="T4" fmla="*/ 3 w 72"/>
                <a:gd name="T5" fmla="*/ 61 h 78"/>
                <a:gd name="T6" fmla="*/ 22 w 72"/>
                <a:gd name="T7" fmla="*/ 38 h 78"/>
                <a:gd name="T8" fmla="*/ 42 w 72"/>
                <a:gd name="T9" fmla="*/ 5 h 78"/>
                <a:gd name="T10" fmla="*/ 51 w 72"/>
                <a:gd name="T11" fmla="*/ 0 h 78"/>
                <a:gd name="T12" fmla="*/ 60 w 72"/>
                <a:gd name="T13" fmla="*/ 6 h 78"/>
                <a:gd name="T14" fmla="*/ 71 w 72"/>
                <a:gd name="T15" fmla="*/ 28 h 78"/>
                <a:gd name="T16" fmla="*/ 72 w 72"/>
                <a:gd name="T17" fmla="*/ 33 h 78"/>
                <a:gd name="T18" fmla="*/ 55 w 72"/>
                <a:gd name="T19" fmla="*/ 64 h 78"/>
                <a:gd name="T20" fmla="*/ 14 w 72"/>
                <a:gd name="T21" fmla="*/ 77 h 78"/>
                <a:gd name="T22" fmla="*/ 11 w 72"/>
                <a:gd name="T23"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8">
                  <a:moveTo>
                    <a:pt x="11" y="78"/>
                  </a:moveTo>
                  <a:cubicBezTo>
                    <a:pt x="8" y="78"/>
                    <a:pt x="5" y="76"/>
                    <a:pt x="3" y="73"/>
                  </a:cubicBezTo>
                  <a:cubicBezTo>
                    <a:pt x="0" y="69"/>
                    <a:pt x="1" y="64"/>
                    <a:pt x="3" y="61"/>
                  </a:cubicBezTo>
                  <a:cubicBezTo>
                    <a:pt x="22" y="38"/>
                    <a:pt x="22" y="38"/>
                    <a:pt x="22" y="38"/>
                  </a:cubicBezTo>
                  <a:cubicBezTo>
                    <a:pt x="42" y="5"/>
                    <a:pt x="42" y="5"/>
                    <a:pt x="42" y="5"/>
                  </a:cubicBezTo>
                  <a:cubicBezTo>
                    <a:pt x="44" y="2"/>
                    <a:pt x="47" y="0"/>
                    <a:pt x="51" y="0"/>
                  </a:cubicBezTo>
                  <a:cubicBezTo>
                    <a:pt x="55" y="0"/>
                    <a:pt x="58" y="3"/>
                    <a:pt x="60" y="6"/>
                  </a:cubicBezTo>
                  <a:cubicBezTo>
                    <a:pt x="71" y="28"/>
                    <a:pt x="71" y="28"/>
                    <a:pt x="71" y="28"/>
                  </a:cubicBezTo>
                  <a:cubicBezTo>
                    <a:pt x="72" y="29"/>
                    <a:pt x="72" y="31"/>
                    <a:pt x="72" y="33"/>
                  </a:cubicBezTo>
                  <a:cubicBezTo>
                    <a:pt x="72" y="35"/>
                    <a:pt x="71" y="56"/>
                    <a:pt x="55" y="64"/>
                  </a:cubicBezTo>
                  <a:cubicBezTo>
                    <a:pt x="43" y="69"/>
                    <a:pt x="15" y="77"/>
                    <a:pt x="14" y="77"/>
                  </a:cubicBezTo>
                  <a:cubicBezTo>
                    <a:pt x="13" y="77"/>
                    <a:pt x="12" y="78"/>
                    <a:pt x="11"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9"/>
            <p:cNvSpPr>
              <a:spLocks/>
            </p:cNvSpPr>
            <p:nvPr userDrawn="1"/>
          </p:nvSpPr>
          <p:spPr bwMode="auto">
            <a:xfrm>
              <a:off x="10914340" y="5083391"/>
              <a:ext cx="228299" cy="247324"/>
            </a:xfrm>
            <a:custGeom>
              <a:avLst/>
              <a:gdLst>
                <a:gd name="T0" fmla="*/ 58 w 87"/>
                <a:gd name="T1" fmla="*/ 94 h 94"/>
                <a:gd name="T2" fmla="*/ 55 w 87"/>
                <a:gd name="T3" fmla="*/ 94 h 94"/>
                <a:gd name="T4" fmla="*/ 16 w 87"/>
                <a:gd name="T5" fmla="*/ 84 h 94"/>
                <a:gd name="T6" fmla="*/ 9 w 87"/>
                <a:gd name="T7" fmla="*/ 77 h 94"/>
                <a:gd name="T8" fmla="*/ 1 w 87"/>
                <a:gd name="T9" fmla="*/ 56 h 94"/>
                <a:gd name="T10" fmla="*/ 1 w 87"/>
                <a:gd name="T11" fmla="*/ 48 h 94"/>
                <a:gd name="T12" fmla="*/ 7 w 87"/>
                <a:gd name="T13" fmla="*/ 43 h 94"/>
                <a:gd name="T14" fmla="*/ 23 w 87"/>
                <a:gd name="T15" fmla="*/ 37 h 94"/>
                <a:gd name="T16" fmla="*/ 37 w 87"/>
                <a:gd name="T17" fmla="*/ 20 h 94"/>
                <a:gd name="T18" fmla="*/ 61 w 87"/>
                <a:gd name="T19" fmla="*/ 0 h 94"/>
                <a:gd name="T20" fmla="*/ 85 w 87"/>
                <a:gd name="T21" fmla="*/ 22 h 94"/>
                <a:gd name="T22" fmla="*/ 86 w 87"/>
                <a:gd name="T23" fmla="*/ 31 h 94"/>
                <a:gd name="T24" fmla="*/ 67 w 87"/>
                <a:gd name="T25" fmla="*/ 87 h 94"/>
                <a:gd name="T26" fmla="*/ 58 w 8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94">
                  <a:moveTo>
                    <a:pt x="58" y="94"/>
                  </a:moveTo>
                  <a:cubicBezTo>
                    <a:pt x="57" y="94"/>
                    <a:pt x="56" y="94"/>
                    <a:pt x="55" y="94"/>
                  </a:cubicBezTo>
                  <a:cubicBezTo>
                    <a:pt x="16" y="84"/>
                    <a:pt x="16" y="84"/>
                    <a:pt x="16" y="84"/>
                  </a:cubicBezTo>
                  <a:cubicBezTo>
                    <a:pt x="13" y="83"/>
                    <a:pt x="10" y="80"/>
                    <a:pt x="9" y="77"/>
                  </a:cubicBezTo>
                  <a:cubicBezTo>
                    <a:pt x="1" y="56"/>
                    <a:pt x="1" y="56"/>
                    <a:pt x="1" y="56"/>
                  </a:cubicBezTo>
                  <a:cubicBezTo>
                    <a:pt x="0" y="53"/>
                    <a:pt x="0" y="50"/>
                    <a:pt x="1" y="48"/>
                  </a:cubicBezTo>
                  <a:cubicBezTo>
                    <a:pt x="3" y="45"/>
                    <a:pt x="5" y="44"/>
                    <a:pt x="7" y="43"/>
                  </a:cubicBezTo>
                  <a:cubicBezTo>
                    <a:pt x="13" y="41"/>
                    <a:pt x="20" y="38"/>
                    <a:pt x="23" y="37"/>
                  </a:cubicBezTo>
                  <a:cubicBezTo>
                    <a:pt x="26" y="33"/>
                    <a:pt x="33" y="24"/>
                    <a:pt x="37" y="20"/>
                  </a:cubicBezTo>
                  <a:cubicBezTo>
                    <a:pt x="53" y="2"/>
                    <a:pt x="56" y="0"/>
                    <a:pt x="61" y="0"/>
                  </a:cubicBezTo>
                  <a:cubicBezTo>
                    <a:pt x="66" y="0"/>
                    <a:pt x="70" y="1"/>
                    <a:pt x="85" y="22"/>
                  </a:cubicBezTo>
                  <a:cubicBezTo>
                    <a:pt x="86" y="25"/>
                    <a:pt x="87" y="28"/>
                    <a:pt x="86" y="31"/>
                  </a:cubicBezTo>
                  <a:cubicBezTo>
                    <a:pt x="67" y="87"/>
                    <a:pt x="67" y="87"/>
                    <a:pt x="67" y="87"/>
                  </a:cubicBezTo>
                  <a:cubicBezTo>
                    <a:pt x="66" y="92"/>
                    <a:pt x="62" y="94"/>
                    <a:pt x="5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90"/>
            <p:cNvSpPr>
              <a:spLocks/>
            </p:cNvSpPr>
            <p:nvPr userDrawn="1"/>
          </p:nvSpPr>
          <p:spPr bwMode="auto">
            <a:xfrm>
              <a:off x="10866777" y="5346570"/>
              <a:ext cx="171224" cy="85613"/>
            </a:xfrm>
            <a:custGeom>
              <a:avLst/>
              <a:gdLst>
                <a:gd name="T0" fmla="*/ 54 w 65"/>
                <a:gd name="T1" fmla="*/ 32 h 32"/>
                <a:gd name="T2" fmla="*/ 52 w 65"/>
                <a:gd name="T3" fmla="*/ 31 h 32"/>
                <a:gd name="T4" fmla="*/ 9 w 65"/>
                <a:gd name="T5" fmla="*/ 21 h 32"/>
                <a:gd name="T6" fmla="*/ 2 w 65"/>
                <a:gd name="T7" fmla="*/ 9 h 32"/>
                <a:gd name="T8" fmla="*/ 14 w 65"/>
                <a:gd name="T9" fmla="*/ 1 h 32"/>
                <a:gd name="T10" fmla="*/ 57 w 65"/>
                <a:gd name="T11" fmla="*/ 11 h 32"/>
                <a:gd name="T12" fmla="*/ 64 w 65"/>
                <a:gd name="T13" fmla="*/ 24 h 32"/>
                <a:gd name="T14" fmla="*/ 54 w 6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2">
                  <a:moveTo>
                    <a:pt x="54" y="32"/>
                  </a:moveTo>
                  <a:cubicBezTo>
                    <a:pt x="53" y="32"/>
                    <a:pt x="53" y="31"/>
                    <a:pt x="52" y="31"/>
                  </a:cubicBezTo>
                  <a:cubicBezTo>
                    <a:pt x="9" y="21"/>
                    <a:pt x="9" y="21"/>
                    <a:pt x="9" y="21"/>
                  </a:cubicBezTo>
                  <a:cubicBezTo>
                    <a:pt x="4" y="20"/>
                    <a:pt x="0" y="14"/>
                    <a:pt x="2" y="9"/>
                  </a:cubicBezTo>
                  <a:cubicBezTo>
                    <a:pt x="3" y="3"/>
                    <a:pt x="8" y="0"/>
                    <a:pt x="14" y="1"/>
                  </a:cubicBezTo>
                  <a:cubicBezTo>
                    <a:pt x="57" y="11"/>
                    <a:pt x="57" y="11"/>
                    <a:pt x="57" y="11"/>
                  </a:cubicBezTo>
                  <a:cubicBezTo>
                    <a:pt x="62" y="13"/>
                    <a:pt x="65" y="18"/>
                    <a:pt x="64" y="24"/>
                  </a:cubicBezTo>
                  <a:cubicBezTo>
                    <a:pt x="63" y="28"/>
                    <a:pt x="59" y="32"/>
                    <a:pt x="5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91"/>
            <p:cNvSpPr>
              <a:spLocks/>
            </p:cNvSpPr>
            <p:nvPr userDrawn="1"/>
          </p:nvSpPr>
          <p:spPr bwMode="auto">
            <a:xfrm>
              <a:off x="11038001" y="5384620"/>
              <a:ext cx="95125" cy="60247"/>
            </a:xfrm>
            <a:custGeom>
              <a:avLst/>
              <a:gdLst>
                <a:gd name="T0" fmla="*/ 25 w 36"/>
                <a:gd name="T1" fmla="*/ 23 h 23"/>
                <a:gd name="T2" fmla="*/ 24 w 36"/>
                <a:gd name="T3" fmla="*/ 23 h 23"/>
                <a:gd name="T4" fmla="*/ 9 w 36"/>
                <a:gd name="T5" fmla="*/ 21 h 23"/>
                <a:gd name="T6" fmla="*/ 0 w 36"/>
                <a:gd name="T7" fmla="*/ 10 h 23"/>
                <a:gd name="T8" fmla="*/ 12 w 36"/>
                <a:gd name="T9" fmla="*/ 1 h 23"/>
                <a:gd name="T10" fmla="*/ 27 w 36"/>
                <a:gd name="T11" fmla="*/ 3 h 23"/>
                <a:gd name="T12" fmla="*/ 36 w 36"/>
                <a:gd name="T13" fmla="*/ 14 h 23"/>
                <a:gd name="T14" fmla="*/ 25 w 36"/>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3">
                  <a:moveTo>
                    <a:pt x="25" y="23"/>
                  </a:moveTo>
                  <a:cubicBezTo>
                    <a:pt x="25" y="23"/>
                    <a:pt x="24" y="23"/>
                    <a:pt x="24" y="23"/>
                  </a:cubicBezTo>
                  <a:cubicBezTo>
                    <a:pt x="9" y="21"/>
                    <a:pt x="9" y="21"/>
                    <a:pt x="9" y="21"/>
                  </a:cubicBezTo>
                  <a:cubicBezTo>
                    <a:pt x="4" y="21"/>
                    <a:pt x="0" y="15"/>
                    <a:pt x="0" y="10"/>
                  </a:cubicBezTo>
                  <a:cubicBezTo>
                    <a:pt x="1" y="4"/>
                    <a:pt x="6" y="0"/>
                    <a:pt x="12" y="1"/>
                  </a:cubicBezTo>
                  <a:cubicBezTo>
                    <a:pt x="27" y="3"/>
                    <a:pt x="27" y="3"/>
                    <a:pt x="27" y="3"/>
                  </a:cubicBezTo>
                  <a:cubicBezTo>
                    <a:pt x="32" y="4"/>
                    <a:pt x="36" y="9"/>
                    <a:pt x="36" y="14"/>
                  </a:cubicBezTo>
                  <a:cubicBezTo>
                    <a:pt x="35" y="20"/>
                    <a:pt x="30" y="23"/>
                    <a:pt x="2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92"/>
            <p:cNvSpPr>
              <a:spLocks/>
            </p:cNvSpPr>
            <p:nvPr userDrawn="1"/>
          </p:nvSpPr>
          <p:spPr bwMode="auto">
            <a:xfrm>
              <a:off x="11377280" y="5048513"/>
              <a:ext cx="53905" cy="72930"/>
            </a:xfrm>
            <a:custGeom>
              <a:avLst/>
              <a:gdLst>
                <a:gd name="T0" fmla="*/ 10 w 20"/>
                <a:gd name="T1" fmla="*/ 27 h 27"/>
                <a:gd name="T2" fmla="*/ 0 w 20"/>
                <a:gd name="T3" fmla="*/ 16 h 27"/>
                <a:gd name="T4" fmla="*/ 0 w 20"/>
                <a:gd name="T5" fmla="*/ 11 h 27"/>
                <a:gd name="T6" fmla="*/ 10 w 20"/>
                <a:gd name="T7" fmla="*/ 0 h 27"/>
                <a:gd name="T8" fmla="*/ 20 w 20"/>
                <a:gd name="T9" fmla="*/ 11 h 27"/>
                <a:gd name="T10" fmla="*/ 20 w 20"/>
                <a:gd name="T11" fmla="*/ 16 h 27"/>
                <a:gd name="T12" fmla="*/ 10 w 20"/>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0" h="27">
                  <a:moveTo>
                    <a:pt x="10" y="27"/>
                  </a:moveTo>
                  <a:cubicBezTo>
                    <a:pt x="4" y="27"/>
                    <a:pt x="0" y="22"/>
                    <a:pt x="0" y="16"/>
                  </a:cubicBezTo>
                  <a:cubicBezTo>
                    <a:pt x="0" y="11"/>
                    <a:pt x="0" y="11"/>
                    <a:pt x="0" y="11"/>
                  </a:cubicBezTo>
                  <a:cubicBezTo>
                    <a:pt x="0" y="5"/>
                    <a:pt x="4" y="0"/>
                    <a:pt x="10" y="0"/>
                  </a:cubicBezTo>
                  <a:cubicBezTo>
                    <a:pt x="15" y="0"/>
                    <a:pt x="20" y="5"/>
                    <a:pt x="20" y="11"/>
                  </a:cubicBezTo>
                  <a:cubicBezTo>
                    <a:pt x="20" y="16"/>
                    <a:pt x="20" y="16"/>
                    <a:pt x="20" y="16"/>
                  </a:cubicBezTo>
                  <a:cubicBezTo>
                    <a:pt x="20" y="22"/>
                    <a:pt x="15" y="27"/>
                    <a:pt x="1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3"/>
            <p:cNvSpPr>
              <a:spLocks/>
            </p:cNvSpPr>
            <p:nvPr userDrawn="1"/>
          </p:nvSpPr>
          <p:spPr bwMode="auto">
            <a:xfrm>
              <a:off x="11155322" y="5026317"/>
              <a:ext cx="117321" cy="133174"/>
            </a:xfrm>
            <a:custGeom>
              <a:avLst/>
              <a:gdLst>
                <a:gd name="T0" fmla="*/ 24 w 44"/>
                <a:gd name="T1" fmla="*/ 51 h 51"/>
                <a:gd name="T2" fmla="*/ 17 w 44"/>
                <a:gd name="T3" fmla="*/ 48 h 51"/>
                <a:gd name="T4" fmla="*/ 3 w 44"/>
                <a:gd name="T5" fmla="*/ 33 h 51"/>
                <a:gd name="T6" fmla="*/ 0 w 44"/>
                <a:gd name="T7" fmla="*/ 25 h 51"/>
                <a:gd name="T8" fmla="*/ 5 w 44"/>
                <a:gd name="T9" fmla="*/ 18 h 51"/>
                <a:gd name="T10" fmla="*/ 27 w 44"/>
                <a:gd name="T11" fmla="*/ 3 h 51"/>
                <a:gd name="T12" fmla="*/ 39 w 44"/>
                <a:gd name="T13" fmla="*/ 3 h 51"/>
                <a:gd name="T14" fmla="*/ 43 w 44"/>
                <a:gd name="T15" fmla="*/ 14 h 51"/>
                <a:gd name="T16" fmla="*/ 34 w 44"/>
                <a:gd name="T17" fmla="*/ 44 h 51"/>
                <a:gd name="T18" fmla="*/ 27 w 44"/>
                <a:gd name="T19" fmla="*/ 51 h 51"/>
                <a:gd name="T20" fmla="*/ 24 w 44"/>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1">
                  <a:moveTo>
                    <a:pt x="24" y="51"/>
                  </a:moveTo>
                  <a:cubicBezTo>
                    <a:pt x="21" y="51"/>
                    <a:pt x="19" y="50"/>
                    <a:pt x="17" y="48"/>
                  </a:cubicBezTo>
                  <a:cubicBezTo>
                    <a:pt x="3" y="33"/>
                    <a:pt x="3" y="33"/>
                    <a:pt x="3" y="33"/>
                  </a:cubicBezTo>
                  <a:cubicBezTo>
                    <a:pt x="1" y="31"/>
                    <a:pt x="0" y="28"/>
                    <a:pt x="0" y="25"/>
                  </a:cubicBezTo>
                  <a:cubicBezTo>
                    <a:pt x="1" y="22"/>
                    <a:pt x="2" y="19"/>
                    <a:pt x="5" y="18"/>
                  </a:cubicBezTo>
                  <a:cubicBezTo>
                    <a:pt x="27" y="3"/>
                    <a:pt x="27" y="3"/>
                    <a:pt x="27" y="3"/>
                  </a:cubicBezTo>
                  <a:cubicBezTo>
                    <a:pt x="31" y="0"/>
                    <a:pt x="36" y="0"/>
                    <a:pt x="39" y="3"/>
                  </a:cubicBezTo>
                  <a:cubicBezTo>
                    <a:pt x="43" y="6"/>
                    <a:pt x="44" y="10"/>
                    <a:pt x="43" y="14"/>
                  </a:cubicBezTo>
                  <a:cubicBezTo>
                    <a:pt x="34" y="44"/>
                    <a:pt x="34" y="44"/>
                    <a:pt x="34" y="44"/>
                  </a:cubicBezTo>
                  <a:cubicBezTo>
                    <a:pt x="33" y="48"/>
                    <a:pt x="30" y="50"/>
                    <a:pt x="27" y="51"/>
                  </a:cubicBezTo>
                  <a:cubicBezTo>
                    <a:pt x="26" y="51"/>
                    <a:pt x="25" y="51"/>
                    <a:pt x="2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94"/>
            <p:cNvSpPr>
              <a:spLocks/>
            </p:cNvSpPr>
            <p:nvPr userDrawn="1"/>
          </p:nvSpPr>
          <p:spPr bwMode="auto">
            <a:xfrm>
              <a:off x="11085564" y="5004122"/>
              <a:ext cx="82441" cy="85613"/>
            </a:xfrm>
            <a:custGeom>
              <a:avLst/>
              <a:gdLst>
                <a:gd name="T0" fmla="*/ 11 w 31"/>
                <a:gd name="T1" fmla="*/ 32 h 32"/>
                <a:gd name="T2" fmla="*/ 5 w 31"/>
                <a:gd name="T3" fmla="*/ 30 h 32"/>
                <a:gd name="T4" fmla="*/ 3 w 31"/>
                <a:gd name="T5" fmla="*/ 15 h 32"/>
                <a:gd name="T6" fmla="*/ 12 w 31"/>
                <a:gd name="T7" fmla="*/ 5 h 32"/>
                <a:gd name="T8" fmla="*/ 26 w 31"/>
                <a:gd name="T9" fmla="*/ 3 h 32"/>
                <a:gd name="T10" fmla="*/ 28 w 31"/>
                <a:gd name="T11" fmla="*/ 18 h 32"/>
                <a:gd name="T12" fmla="*/ 19 w 31"/>
                <a:gd name="T13" fmla="*/ 28 h 32"/>
                <a:gd name="T14" fmla="*/ 11 w 31"/>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2">
                  <a:moveTo>
                    <a:pt x="11" y="32"/>
                  </a:moveTo>
                  <a:cubicBezTo>
                    <a:pt x="9" y="32"/>
                    <a:pt x="7" y="31"/>
                    <a:pt x="5" y="30"/>
                  </a:cubicBezTo>
                  <a:cubicBezTo>
                    <a:pt x="0" y="26"/>
                    <a:pt x="0" y="20"/>
                    <a:pt x="3" y="15"/>
                  </a:cubicBezTo>
                  <a:cubicBezTo>
                    <a:pt x="12" y="5"/>
                    <a:pt x="12" y="5"/>
                    <a:pt x="12" y="5"/>
                  </a:cubicBezTo>
                  <a:cubicBezTo>
                    <a:pt x="15" y="0"/>
                    <a:pt x="22" y="0"/>
                    <a:pt x="26" y="3"/>
                  </a:cubicBezTo>
                  <a:cubicBezTo>
                    <a:pt x="30" y="7"/>
                    <a:pt x="31" y="13"/>
                    <a:pt x="28" y="18"/>
                  </a:cubicBezTo>
                  <a:cubicBezTo>
                    <a:pt x="19" y="28"/>
                    <a:pt x="19" y="28"/>
                    <a:pt x="19" y="28"/>
                  </a:cubicBezTo>
                  <a:cubicBezTo>
                    <a:pt x="17" y="31"/>
                    <a:pt x="14" y="32"/>
                    <a:pt x="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95"/>
            <p:cNvSpPr>
              <a:spLocks noEditPoints="1"/>
            </p:cNvSpPr>
            <p:nvPr userDrawn="1"/>
          </p:nvSpPr>
          <p:spPr bwMode="auto">
            <a:xfrm>
              <a:off x="11107759" y="4826556"/>
              <a:ext cx="139516" cy="174396"/>
            </a:xfrm>
            <a:custGeom>
              <a:avLst/>
              <a:gdLst>
                <a:gd name="T0" fmla="*/ 43 w 53"/>
                <a:gd name="T1" fmla="*/ 67 h 67"/>
                <a:gd name="T2" fmla="*/ 42 w 53"/>
                <a:gd name="T3" fmla="*/ 67 h 67"/>
                <a:gd name="T4" fmla="*/ 10 w 53"/>
                <a:gd name="T5" fmla="*/ 64 h 67"/>
                <a:gd name="T6" fmla="*/ 3 w 53"/>
                <a:gd name="T7" fmla="*/ 61 h 67"/>
                <a:gd name="T8" fmla="*/ 0 w 53"/>
                <a:gd name="T9" fmla="*/ 53 h 67"/>
                <a:gd name="T10" fmla="*/ 4 w 53"/>
                <a:gd name="T11" fmla="*/ 10 h 67"/>
                <a:gd name="T12" fmla="*/ 12 w 53"/>
                <a:gd name="T13" fmla="*/ 1 h 67"/>
                <a:gd name="T14" fmla="*/ 23 w 53"/>
                <a:gd name="T15" fmla="*/ 6 h 67"/>
                <a:gd name="T16" fmla="*/ 51 w 53"/>
                <a:gd name="T17" fmla="*/ 50 h 67"/>
                <a:gd name="T18" fmla="*/ 53 w 53"/>
                <a:gd name="T19" fmla="*/ 56 h 67"/>
                <a:gd name="T20" fmla="*/ 43 w 53"/>
                <a:gd name="T21" fmla="*/ 67 h 67"/>
                <a:gd name="T22" fmla="*/ 43 w 53"/>
                <a:gd name="T23" fmla="*/ 67 h 67"/>
                <a:gd name="T24" fmla="*/ 22 w 53"/>
                <a:gd name="T25" fmla="*/ 45 h 67"/>
                <a:gd name="T26" fmla="*/ 23 w 53"/>
                <a:gd name="T27" fmla="*/ 45 h 67"/>
                <a:gd name="T28" fmla="*/ 22 w 53"/>
                <a:gd name="T29" fmla="*/ 42 h 67"/>
                <a:gd name="T30" fmla="*/ 22 w 53"/>
                <a:gd name="T31"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7">
                  <a:moveTo>
                    <a:pt x="43" y="67"/>
                  </a:moveTo>
                  <a:cubicBezTo>
                    <a:pt x="43" y="67"/>
                    <a:pt x="42" y="67"/>
                    <a:pt x="42" y="67"/>
                  </a:cubicBezTo>
                  <a:cubicBezTo>
                    <a:pt x="10" y="64"/>
                    <a:pt x="10" y="64"/>
                    <a:pt x="10" y="64"/>
                  </a:cubicBezTo>
                  <a:cubicBezTo>
                    <a:pt x="7" y="64"/>
                    <a:pt x="4" y="63"/>
                    <a:pt x="3" y="61"/>
                  </a:cubicBezTo>
                  <a:cubicBezTo>
                    <a:pt x="1" y="58"/>
                    <a:pt x="0" y="56"/>
                    <a:pt x="0" y="53"/>
                  </a:cubicBezTo>
                  <a:cubicBezTo>
                    <a:pt x="4" y="10"/>
                    <a:pt x="4" y="10"/>
                    <a:pt x="4" y="10"/>
                  </a:cubicBezTo>
                  <a:cubicBezTo>
                    <a:pt x="5" y="6"/>
                    <a:pt x="8" y="2"/>
                    <a:pt x="12" y="1"/>
                  </a:cubicBezTo>
                  <a:cubicBezTo>
                    <a:pt x="16" y="0"/>
                    <a:pt x="21" y="2"/>
                    <a:pt x="23" y="6"/>
                  </a:cubicBezTo>
                  <a:cubicBezTo>
                    <a:pt x="51" y="50"/>
                    <a:pt x="51" y="50"/>
                    <a:pt x="51" y="50"/>
                  </a:cubicBezTo>
                  <a:cubicBezTo>
                    <a:pt x="52" y="52"/>
                    <a:pt x="53" y="54"/>
                    <a:pt x="53" y="56"/>
                  </a:cubicBezTo>
                  <a:cubicBezTo>
                    <a:pt x="53" y="62"/>
                    <a:pt x="49" y="67"/>
                    <a:pt x="43" y="67"/>
                  </a:cubicBezTo>
                  <a:cubicBezTo>
                    <a:pt x="43" y="67"/>
                    <a:pt x="43" y="67"/>
                    <a:pt x="43" y="67"/>
                  </a:cubicBezTo>
                  <a:close/>
                  <a:moveTo>
                    <a:pt x="22" y="45"/>
                  </a:moveTo>
                  <a:cubicBezTo>
                    <a:pt x="23" y="45"/>
                    <a:pt x="23" y="45"/>
                    <a:pt x="23" y="45"/>
                  </a:cubicBezTo>
                  <a:cubicBezTo>
                    <a:pt x="22" y="42"/>
                    <a:pt x="22" y="42"/>
                    <a:pt x="22" y="42"/>
                  </a:cubicBezTo>
                  <a:lnTo>
                    <a:pt x="2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96"/>
            <p:cNvSpPr>
              <a:spLocks/>
            </p:cNvSpPr>
            <p:nvPr userDrawn="1"/>
          </p:nvSpPr>
          <p:spPr bwMode="auto">
            <a:xfrm>
              <a:off x="11104589" y="5210224"/>
              <a:ext cx="136346" cy="142688"/>
            </a:xfrm>
            <a:custGeom>
              <a:avLst/>
              <a:gdLst>
                <a:gd name="T0" fmla="*/ 12 w 51"/>
                <a:gd name="T1" fmla="*/ 54 h 54"/>
                <a:gd name="T2" fmla="*/ 8 w 51"/>
                <a:gd name="T3" fmla="*/ 53 h 54"/>
                <a:gd name="T4" fmla="*/ 2 w 51"/>
                <a:gd name="T5" fmla="*/ 40 h 54"/>
                <a:gd name="T6" fmla="*/ 16 w 51"/>
                <a:gd name="T7" fmla="*/ 7 h 54"/>
                <a:gd name="T8" fmla="*/ 25 w 51"/>
                <a:gd name="T9" fmla="*/ 0 h 54"/>
                <a:gd name="T10" fmla="*/ 41 w 51"/>
                <a:gd name="T11" fmla="*/ 0 h 54"/>
                <a:gd name="T12" fmla="*/ 51 w 51"/>
                <a:gd name="T13" fmla="*/ 11 h 54"/>
                <a:gd name="T14" fmla="*/ 41 w 51"/>
                <a:gd name="T15" fmla="*/ 21 h 54"/>
                <a:gd name="T16" fmla="*/ 32 w 51"/>
                <a:gd name="T17" fmla="*/ 21 h 54"/>
                <a:gd name="T18" fmla="*/ 21 w 51"/>
                <a:gd name="T19" fmla="*/ 48 h 54"/>
                <a:gd name="T20" fmla="*/ 12 w 51"/>
                <a:gd name="T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4">
                  <a:moveTo>
                    <a:pt x="12" y="54"/>
                  </a:moveTo>
                  <a:cubicBezTo>
                    <a:pt x="10" y="54"/>
                    <a:pt x="9" y="54"/>
                    <a:pt x="8" y="53"/>
                  </a:cubicBezTo>
                  <a:cubicBezTo>
                    <a:pt x="2" y="51"/>
                    <a:pt x="0" y="45"/>
                    <a:pt x="2" y="40"/>
                  </a:cubicBezTo>
                  <a:cubicBezTo>
                    <a:pt x="16" y="7"/>
                    <a:pt x="16" y="7"/>
                    <a:pt x="16" y="7"/>
                  </a:cubicBezTo>
                  <a:cubicBezTo>
                    <a:pt x="17" y="3"/>
                    <a:pt x="21" y="0"/>
                    <a:pt x="25" y="0"/>
                  </a:cubicBezTo>
                  <a:cubicBezTo>
                    <a:pt x="41" y="0"/>
                    <a:pt x="41" y="0"/>
                    <a:pt x="41" y="0"/>
                  </a:cubicBezTo>
                  <a:cubicBezTo>
                    <a:pt x="47" y="0"/>
                    <a:pt x="51" y="5"/>
                    <a:pt x="51" y="11"/>
                  </a:cubicBezTo>
                  <a:cubicBezTo>
                    <a:pt x="51" y="16"/>
                    <a:pt x="47" y="21"/>
                    <a:pt x="41" y="21"/>
                  </a:cubicBezTo>
                  <a:cubicBezTo>
                    <a:pt x="32" y="21"/>
                    <a:pt x="32" y="21"/>
                    <a:pt x="32" y="21"/>
                  </a:cubicBezTo>
                  <a:cubicBezTo>
                    <a:pt x="21" y="48"/>
                    <a:pt x="21" y="48"/>
                    <a:pt x="21" y="48"/>
                  </a:cubicBezTo>
                  <a:cubicBezTo>
                    <a:pt x="19" y="52"/>
                    <a:pt x="16" y="54"/>
                    <a:pt x="1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97"/>
            <p:cNvSpPr>
              <a:spLocks/>
            </p:cNvSpPr>
            <p:nvPr userDrawn="1"/>
          </p:nvSpPr>
          <p:spPr bwMode="auto">
            <a:xfrm>
              <a:off x="11282155" y="5235590"/>
              <a:ext cx="380498" cy="260007"/>
            </a:xfrm>
            <a:custGeom>
              <a:avLst/>
              <a:gdLst>
                <a:gd name="T0" fmla="*/ 133 w 144"/>
                <a:gd name="T1" fmla="*/ 98 h 98"/>
                <a:gd name="T2" fmla="*/ 127 w 144"/>
                <a:gd name="T3" fmla="*/ 97 h 98"/>
                <a:gd name="T4" fmla="*/ 89 w 144"/>
                <a:gd name="T5" fmla="*/ 71 h 98"/>
                <a:gd name="T6" fmla="*/ 81 w 144"/>
                <a:gd name="T7" fmla="*/ 79 h 98"/>
                <a:gd name="T8" fmla="*/ 69 w 144"/>
                <a:gd name="T9" fmla="*/ 81 h 98"/>
                <a:gd name="T10" fmla="*/ 41 w 144"/>
                <a:gd name="T11" fmla="*/ 67 h 98"/>
                <a:gd name="T12" fmla="*/ 36 w 144"/>
                <a:gd name="T13" fmla="*/ 56 h 98"/>
                <a:gd name="T14" fmla="*/ 36 w 144"/>
                <a:gd name="T15" fmla="*/ 53 h 98"/>
                <a:gd name="T16" fmla="*/ 7 w 144"/>
                <a:gd name="T17" fmla="*/ 41 h 98"/>
                <a:gd name="T18" fmla="*/ 1 w 144"/>
                <a:gd name="T19" fmla="*/ 29 h 98"/>
                <a:gd name="T20" fmla="*/ 5 w 144"/>
                <a:gd name="T21" fmla="*/ 9 h 98"/>
                <a:gd name="T22" fmla="*/ 13 w 144"/>
                <a:gd name="T23" fmla="*/ 1 h 98"/>
                <a:gd name="T24" fmla="*/ 23 w 144"/>
                <a:gd name="T25" fmla="*/ 5 h 98"/>
                <a:gd name="T26" fmla="*/ 32 w 144"/>
                <a:gd name="T27" fmla="*/ 15 h 98"/>
                <a:gd name="T28" fmla="*/ 42 w 144"/>
                <a:gd name="T29" fmla="*/ 10 h 98"/>
                <a:gd name="T30" fmla="*/ 51 w 144"/>
                <a:gd name="T31" fmla="*/ 10 h 98"/>
                <a:gd name="T32" fmla="*/ 107 w 144"/>
                <a:gd name="T33" fmla="*/ 39 h 98"/>
                <a:gd name="T34" fmla="*/ 111 w 144"/>
                <a:gd name="T35" fmla="*/ 42 h 98"/>
                <a:gd name="T36" fmla="*/ 141 w 144"/>
                <a:gd name="T37" fmla="*/ 82 h 98"/>
                <a:gd name="T38" fmla="*/ 140 w 144"/>
                <a:gd name="T39" fmla="*/ 95 h 98"/>
                <a:gd name="T40" fmla="*/ 133 w 144"/>
                <a:gd name="T41"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98">
                  <a:moveTo>
                    <a:pt x="133" y="98"/>
                  </a:moveTo>
                  <a:cubicBezTo>
                    <a:pt x="131" y="98"/>
                    <a:pt x="129" y="98"/>
                    <a:pt x="127" y="97"/>
                  </a:cubicBezTo>
                  <a:cubicBezTo>
                    <a:pt x="89" y="71"/>
                    <a:pt x="89" y="71"/>
                    <a:pt x="89" y="71"/>
                  </a:cubicBezTo>
                  <a:cubicBezTo>
                    <a:pt x="81" y="79"/>
                    <a:pt x="81" y="79"/>
                    <a:pt x="81" y="79"/>
                  </a:cubicBezTo>
                  <a:cubicBezTo>
                    <a:pt x="78" y="82"/>
                    <a:pt x="73" y="83"/>
                    <a:pt x="69" y="81"/>
                  </a:cubicBezTo>
                  <a:cubicBezTo>
                    <a:pt x="41" y="67"/>
                    <a:pt x="41" y="67"/>
                    <a:pt x="41" y="67"/>
                  </a:cubicBezTo>
                  <a:cubicBezTo>
                    <a:pt x="37" y="65"/>
                    <a:pt x="35" y="61"/>
                    <a:pt x="36" y="56"/>
                  </a:cubicBezTo>
                  <a:cubicBezTo>
                    <a:pt x="36" y="53"/>
                    <a:pt x="36" y="53"/>
                    <a:pt x="36" y="53"/>
                  </a:cubicBezTo>
                  <a:cubicBezTo>
                    <a:pt x="7" y="41"/>
                    <a:pt x="7" y="41"/>
                    <a:pt x="7" y="41"/>
                  </a:cubicBezTo>
                  <a:cubicBezTo>
                    <a:pt x="2" y="39"/>
                    <a:pt x="0" y="34"/>
                    <a:pt x="1" y="29"/>
                  </a:cubicBezTo>
                  <a:cubicBezTo>
                    <a:pt x="5" y="9"/>
                    <a:pt x="5" y="9"/>
                    <a:pt x="5" y="9"/>
                  </a:cubicBezTo>
                  <a:cubicBezTo>
                    <a:pt x="6" y="5"/>
                    <a:pt x="9" y="2"/>
                    <a:pt x="13" y="1"/>
                  </a:cubicBezTo>
                  <a:cubicBezTo>
                    <a:pt x="17" y="0"/>
                    <a:pt x="21" y="1"/>
                    <a:pt x="23" y="5"/>
                  </a:cubicBezTo>
                  <a:cubicBezTo>
                    <a:pt x="32" y="15"/>
                    <a:pt x="32" y="15"/>
                    <a:pt x="32" y="15"/>
                  </a:cubicBezTo>
                  <a:cubicBezTo>
                    <a:pt x="42" y="10"/>
                    <a:pt x="42" y="10"/>
                    <a:pt x="42" y="10"/>
                  </a:cubicBezTo>
                  <a:cubicBezTo>
                    <a:pt x="45" y="9"/>
                    <a:pt x="48" y="9"/>
                    <a:pt x="51" y="10"/>
                  </a:cubicBezTo>
                  <a:cubicBezTo>
                    <a:pt x="107" y="39"/>
                    <a:pt x="107" y="39"/>
                    <a:pt x="107" y="39"/>
                  </a:cubicBezTo>
                  <a:cubicBezTo>
                    <a:pt x="108" y="40"/>
                    <a:pt x="110" y="41"/>
                    <a:pt x="111" y="42"/>
                  </a:cubicBezTo>
                  <a:cubicBezTo>
                    <a:pt x="141" y="82"/>
                    <a:pt x="141" y="82"/>
                    <a:pt x="141" y="82"/>
                  </a:cubicBezTo>
                  <a:cubicBezTo>
                    <a:pt x="144" y="86"/>
                    <a:pt x="144" y="92"/>
                    <a:pt x="140" y="95"/>
                  </a:cubicBezTo>
                  <a:cubicBezTo>
                    <a:pt x="138" y="97"/>
                    <a:pt x="135" y="98"/>
                    <a:pt x="133"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8"/>
            <p:cNvSpPr>
              <a:spLocks/>
            </p:cNvSpPr>
            <p:nvPr userDrawn="1"/>
          </p:nvSpPr>
          <p:spPr bwMode="auto">
            <a:xfrm>
              <a:off x="11602407" y="5270470"/>
              <a:ext cx="88783" cy="114149"/>
            </a:xfrm>
            <a:custGeom>
              <a:avLst/>
              <a:gdLst>
                <a:gd name="T0" fmla="*/ 16 w 34"/>
                <a:gd name="T1" fmla="*/ 43 h 43"/>
                <a:gd name="T2" fmla="*/ 11 w 34"/>
                <a:gd name="T3" fmla="*/ 42 h 43"/>
                <a:gd name="T4" fmla="*/ 7 w 34"/>
                <a:gd name="T5" fmla="*/ 28 h 43"/>
                <a:gd name="T6" fmla="*/ 10 w 34"/>
                <a:gd name="T7" fmla="*/ 23 h 43"/>
                <a:gd name="T8" fmla="*/ 5 w 34"/>
                <a:gd name="T9" fmla="*/ 19 h 43"/>
                <a:gd name="T10" fmla="*/ 4 w 34"/>
                <a:gd name="T11" fmla="*/ 5 h 43"/>
                <a:gd name="T12" fmla="*/ 18 w 34"/>
                <a:gd name="T13" fmla="*/ 4 h 43"/>
                <a:gd name="T14" fmla="*/ 29 w 34"/>
                <a:gd name="T15" fmla="*/ 13 h 43"/>
                <a:gd name="T16" fmla="*/ 32 w 34"/>
                <a:gd name="T17" fmla="*/ 26 h 43"/>
                <a:gd name="T18" fmla="*/ 25 w 34"/>
                <a:gd name="T19" fmla="*/ 38 h 43"/>
                <a:gd name="T20" fmla="*/ 16 w 34"/>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43">
                  <a:moveTo>
                    <a:pt x="16" y="43"/>
                  </a:moveTo>
                  <a:cubicBezTo>
                    <a:pt x="14" y="43"/>
                    <a:pt x="13" y="43"/>
                    <a:pt x="11" y="42"/>
                  </a:cubicBezTo>
                  <a:cubicBezTo>
                    <a:pt x="6" y="39"/>
                    <a:pt x="4" y="33"/>
                    <a:pt x="7" y="28"/>
                  </a:cubicBezTo>
                  <a:cubicBezTo>
                    <a:pt x="10" y="23"/>
                    <a:pt x="10" y="23"/>
                    <a:pt x="10" y="23"/>
                  </a:cubicBezTo>
                  <a:cubicBezTo>
                    <a:pt x="5" y="19"/>
                    <a:pt x="5" y="19"/>
                    <a:pt x="5" y="19"/>
                  </a:cubicBezTo>
                  <a:cubicBezTo>
                    <a:pt x="1" y="16"/>
                    <a:pt x="0" y="9"/>
                    <a:pt x="4" y="5"/>
                  </a:cubicBezTo>
                  <a:cubicBezTo>
                    <a:pt x="8" y="1"/>
                    <a:pt x="14" y="0"/>
                    <a:pt x="18" y="4"/>
                  </a:cubicBezTo>
                  <a:cubicBezTo>
                    <a:pt x="29" y="13"/>
                    <a:pt x="29" y="13"/>
                    <a:pt x="29" y="13"/>
                  </a:cubicBezTo>
                  <a:cubicBezTo>
                    <a:pt x="33" y="16"/>
                    <a:pt x="34" y="22"/>
                    <a:pt x="32" y="26"/>
                  </a:cubicBezTo>
                  <a:cubicBezTo>
                    <a:pt x="25" y="38"/>
                    <a:pt x="25" y="38"/>
                    <a:pt x="25" y="38"/>
                  </a:cubicBezTo>
                  <a:cubicBezTo>
                    <a:pt x="23" y="41"/>
                    <a:pt x="20" y="43"/>
                    <a:pt x="1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9"/>
            <p:cNvSpPr>
              <a:spLocks/>
            </p:cNvSpPr>
            <p:nvPr userDrawn="1"/>
          </p:nvSpPr>
          <p:spPr bwMode="auto">
            <a:xfrm>
              <a:off x="11672165" y="5337057"/>
              <a:ext cx="152199" cy="126833"/>
            </a:xfrm>
            <a:custGeom>
              <a:avLst/>
              <a:gdLst>
                <a:gd name="T0" fmla="*/ 46 w 58"/>
                <a:gd name="T1" fmla="*/ 49 h 49"/>
                <a:gd name="T2" fmla="*/ 40 w 58"/>
                <a:gd name="T3" fmla="*/ 47 h 49"/>
                <a:gd name="T4" fmla="*/ 5 w 58"/>
                <a:gd name="T5" fmla="*/ 20 h 49"/>
                <a:gd name="T6" fmla="*/ 4 w 58"/>
                <a:gd name="T7" fmla="*/ 5 h 49"/>
                <a:gd name="T8" fmla="*/ 18 w 58"/>
                <a:gd name="T9" fmla="*/ 4 h 49"/>
                <a:gd name="T10" fmla="*/ 53 w 58"/>
                <a:gd name="T11" fmla="*/ 31 h 49"/>
                <a:gd name="T12" fmla="*/ 54 w 58"/>
                <a:gd name="T13" fmla="*/ 45 h 49"/>
                <a:gd name="T14" fmla="*/ 46 w 58"/>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9">
                  <a:moveTo>
                    <a:pt x="46" y="49"/>
                  </a:moveTo>
                  <a:cubicBezTo>
                    <a:pt x="44" y="49"/>
                    <a:pt x="42" y="49"/>
                    <a:pt x="40" y="47"/>
                  </a:cubicBezTo>
                  <a:cubicBezTo>
                    <a:pt x="5" y="20"/>
                    <a:pt x="5" y="20"/>
                    <a:pt x="5" y="20"/>
                  </a:cubicBezTo>
                  <a:cubicBezTo>
                    <a:pt x="1" y="16"/>
                    <a:pt x="0" y="10"/>
                    <a:pt x="4" y="5"/>
                  </a:cubicBezTo>
                  <a:cubicBezTo>
                    <a:pt x="7" y="1"/>
                    <a:pt x="14" y="0"/>
                    <a:pt x="18" y="4"/>
                  </a:cubicBezTo>
                  <a:cubicBezTo>
                    <a:pt x="53" y="31"/>
                    <a:pt x="53" y="31"/>
                    <a:pt x="53" y="31"/>
                  </a:cubicBezTo>
                  <a:cubicBezTo>
                    <a:pt x="57" y="34"/>
                    <a:pt x="58" y="41"/>
                    <a:pt x="54" y="45"/>
                  </a:cubicBezTo>
                  <a:cubicBezTo>
                    <a:pt x="52" y="48"/>
                    <a:pt x="49"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0"/>
            <p:cNvSpPr>
              <a:spLocks/>
            </p:cNvSpPr>
            <p:nvPr userDrawn="1"/>
          </p:nvSpPr>
          <p:spPr bwMode="auto">
            <a:xfrm>
              <a:off x="10686041" y="5140466"/>
              <a:ext cx="171224" cy="244154"/>
            </a:xfrm>
            <a:custGeom>
              <a:avLst/>
              <a:gdLst>
                <a:gd name="T0" fmla="*/ 49 w 65"/>
                <a:gd name="T1" fmla="*/ 92 h 92"/>
                <a:gd name="T2" fmla="*/ 41 w 65"/>
                <a:gd name="T3" fmla="*/ 89 h 92"/>
                <a:gd name="T4" fmla="*/ 29 w 65"/>
                <a:gd name="T5" fmla="*/ 77 h 92"/>
                <a:gd name="T6" fmla="*/ 27 w 65"/>
                <a:gd name="T7" fmla="*/ 72 h 92"/>
                <a:gd name="T8" fmla="*/ 17 w 65"/>
                <a:gd name="T9" fmla="*/ 40 h 92"/>
                <a:gd name="T10" fmla="*/ 3 w 65"/>
                <a:gd name="T11" fmla="*/ 17 h 92"/>
                <a:gd name="T12" fmla="*/ 5 w 65"/>
                <a:gd name="T13" fmla="*/ 4 h 92"/>
                <a:gd name="T14" fmla="*/ 19 w 65"/>
                <a:gd name="T15" fmla="*/ 5 h 92"/>
                <a:gd name="T16" fmla="*/ 61 w 65"/>
                <a:gd name="T17" fmla="*/ 49 h 92"/>
                <a:gd name="T18" fmla="*/ 64 w 65"/>
                <a:gd name="T19" fmla="*/ 58 h 92"/>
                <a:gd name="T20" fmla="*/ 59 w 65"/>
                <a:gd name="T21" fmla="*/ 84 h 92"/>
                <a:gd name="T22" fmla="*/ 52 w 65"/>
                <a:gd name="T23" fmla="*/ 92 h 92"/>
                <a:gd name="T24" fmla="*/ 49 w 65"/>
                <a:gd name="T2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92">
                  <a:moveTo>
                    <a:pt x="49" y="92"/>
                  </a:moveTo>
                  <a:cubicBezTo>
                    <a:pt x="46" y="92"/>
                    <a:pt x="43" y="91"/>
                    <a:pt x="41" y="89"/>
                  </a:cubicBezTo>
                  <a:cubicBezTo>
                    <a:pt x="29" y="77"/>
                    <a:pt x="29" y="77"/>
                    <a:pt x="29" y="77"/>
                  </a:cubicBezTo>
                  <a:cubicBezTo>
                    <a:pt x="28" y="75"/>
                    <a:pt x="27" y="74"/>
                    <a:pt x="27" y="72"/>
                  </a:cubicBezTo>
                  <a:cubicBezTo>
                    <a:pt x="24" y="61"/>
                    <a:pt x="19" y="44"/>
                    <a:pt x="17" y="40"/>
                  </a:cubicBezTo>
                  <a:cubicBezTo>
                    <a:pt x="16" y="37"/>
                    <a:pt x="9" y="27"/>
                    <a:pt x="3" y="17"/>
                  </a:cubicBezTo>
                  <a:cubicBezTo>
                    <a:pt x="0" y="13"/>
                    <a:pt x="1" y="7"/>
                    <a:pt x="5" y="4"/>
                  </a:cubicBezTo>
                  <a:cubicBezTo>
                    <a:pt x="9" y="0"/>
                    <a:pt x="15" y="1"/>
                    <a:pt x="19" y="5"/>
                  </a:cubicBezTo>
                  <a:cubicBezTo>
                    <a:pt x="61" y="49"/>
                    <a:pt x="61" y="49"/>
                    <a:pt x="61" y="49"/>
                  </a:cubicBezTo>
                  <a:cubicBezTo>
                    <a:pt x="64" y="52"/>
                    <a:pt x="65" y="55"/>
                    <a:pt x="64" y="58"/>
                  </a:cubicBezTo>
                  <a:cubicBezTo>
                    <a:pt x="59" y="84"/>
                    <a:pt x="59" y="84"/>
                    <a:pt x="59" y="84"/>
                  </a:cubicBezTo>
                  <a:cubicBezTo>
                    <a:pt x="58" y="88"/>
                    <a:pt x="55" y="91"/>
                    <a:pt x="52" y="92"/>
                  </a:cubicBezTo>
                  <a:cubicBezTo>
                    <a:pt x="51" y="92"/>
                    <a:pt x="50" y="92"/>
                    <a:pt x="49"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1"/>
            <p:cNvSpPr>
              <a:spLocks/>
            </p:cNvSpPr>
            <p:nvPr userDrawn="1"/>
          </p:nvSpPr>
          <p:spPr bwMode="auto">
            <a:xfrm>
              <a:off x="10787507" y="5498769"/>
              <a:ext cx="783193" cy="570747"/>
            </a:xfrm>
            <a:custGeom>
              <a:avLst/>
              <a:gdLst>
                <a:gd name="T0" fmla="*/ 186 w 297"/>
                <a:gd name="T1" fmla="*/ 217 h 217"/>
                <a:gd name="T2" fmla="*/ 182 w 297"/>
                <a:gd name="T3" fmla="*/ 217 h 217"/>
                <a:gd name="T4" fmla="*/ 153 w 297"/>
                <a:gd name="T5" fmla="*/ 196 h 217"/>
                <a:gd name="T6" fmla="*/ 141 w 297"/>
                <a:gd name="T7" fmla="*/ 176 h 217"/>
                <a:gd name="T8" fmla="*/ 116 w 297"/>
                <a:gd name="T9" fmla="*/ 157 h 217"/>
                <a:gd name="T10" fmla="*/ 66 w 297"/>
                <a:gd name="T11" fmla="*/ 182 h 217"/>
                <a:gd name="T12" fmla="*/ 61 w 297"/>
                <a:gd name="T13" fmla="*/ 184 h 217"/>
                <a:gd name="T14" fmla="*/ 11 w 297"/>
                <a:gd name="T15" fmla="*/ 186 h 217"/>
                <a:gd name="T16" fmla="*/ 2 w 297"/>
                <a:gd name="T17" fmla="*/ 181 h 217"/>
                <a:gd name="T18" fmla="*/ 2 w 297"/>
                <a:gd name="T19" fmla="*/ 171 h 217"/>
                <a:gd name="T20" fmla="*/ 8 w 297"/>
                <a:gd name="T21" fmla="*/ 158 h 217"/>
                <a:gd name="T22" fmla="*/ 13 w 297"/>
                <a:gd name="T23" fmla="*/ 81 h 217"/>
                <a:gd name="T24" fmla="*/ 21 w 297"/>
                <a:gd name="T25" fmla="*/ 72 h 217"/>
                <a:gd name="T26" fmla="*/ 63 w 297"/>
                <a:gd name="T27" fmla="*/ 61 h 217"/>
                <a:gd name="T28" fmla="*/ 75 w 297"/>
                <a:gd name="T29" fmla="*/ 48 h 217"/>
                <a:gd name="T30" fmla="*/ 76 w 297"/>
                <a:gd name="T31" fmla="*/ 46 h 217"/>
                <a:gd name="T32" fmla="*/ 115 w 297"/>
                <a:gd name="T33" fmla="*/ 17 h 217"/>
                <a:gd name="T34" fmla="*/ 126 w 297"/>
                <a:gd name="T35" fmla="*/ 16 h 217"/>
                <a:gd name="T36" fmla="*/ 135 w 297"/>
                <a:gd name="T37" fmla="*/ 22 h 217"/>
                <a:gd name="T38" fmla="*/ 142 w 297"/>
                <a:gd name="T39" fmla="*/ 7 h 217"/>
                <a:gd name="T40" fmla="*/ 152 w 297"/>
                <a:gd name="T41" fmla="*/ 0 h 217"/>
                <a:gd name="T42" fmla="*/ 190 w 297"/>
                <a:gd name="T43" fmla="*/ 4 h 217"/>
                <a:gd name="T44" fmla="*/ 198 w 297"/>
                <a:gd name="T45" fmla="*/ 8 h 217"/>
                <a:gd name="T46" fmla="*/ 199 w 297"/>
                <a:gd name="T47" fmla="*/ 17 h 217"/>
                <a:gd name="T48" fmla="*/ 197 w 297"/>
                <a:gd name="T49" fmla="*/ 24 h 217"/>
                <a:gd name="T50" fmla="*/ 210 w 297"/>
                <a:gd name="T51" fmla="*/ 29 h 217"/>
                <a:gd name="T52" fmla="*/ 224 w 297"/>
                <a:gd name="T53" fmla="*/ 5 h 217"/>
                <a:gd name="T54" fmla="*/ 231 w 297"/>
                <a:gd name="T55" fmla="*/ 0 h 217"/>
                <a:gd name="T56" fmla="*/ 239 w 297"/>
                <a:gd name="T57" fmla="*/ 3 h 217"/>
                <a:gd name="T58" fmla="*/ 257 w 297"/>
                <a:gd name="T59" fmla="*/ 18 h 217"/>
                <a:gd name="T60" fmla="*/ 260 w 297"/>
                <a:gd name="T61" fmla="*/ 24 h 217"/>
                <a:gd name="T62" fmla="*/ 267 w 297"/>
                <a:gd name="T63" fmla="*/ 60 h 217"/>
                <a:gd name="T64" fmla="*/ 295 w 297"/>
                <a:gd name="T65" fmla="*/ 103 h 217"/>
                <a:gd name="T66" fmla="*/ 295 w 297"/>
                <a:gd name="T67" fmla="*/ 113 h 217"/>
                <a:gd name="T68" fmla="*/ 266 w 297"/>
                <a:gd name="T69" fmla="*/ 170 h 217"/>
                <a:gd name="T70" fmla="*/ 264 w 297"/>
                <a:gd name="T71" fmla="*/ 173 h 217"/>
                <a:gd name="T72" fmla="*/ 227 w 297"/>
                <a:gd name="T73" fmla="*/ 204 h 217"/>
                <a:gd name="T74" fmla="*/ 224 w 297"/>
                <a:gd name="T75" fmla="*/ 206 h 217"/>
                <a:gd name="T76" fmla="*/ 189 w 297"/>
                <a:gd name="T77" fmla="*/ 217 h 217"/>
                <a:gd name="T78" fmla="*/ 186 w 297"/>
                <a:gd name="T7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7" h="217">
                  <a:moveTo>
                    <a:pt x="186" y="217"/>
                  </a:moveTo>
                  <a:cubicBezTo>
                    <a:pt x="185" y="217"/>
                    <a:pt x="183" y="217"/>
                    <a:pt x="182" y="217"/>
                  </a:cubicBezTo>
                  <a:cubicBezTo>
                    <a:pt x="162" y="208"/>
                    <a:pt x="154" y="203"/>
                    <a:pt x="153" y="196"/>
                  </a:cubicBezTo>
                  <a:cubicBezTo>
                    <a:pt x="152" y="193"/>
                    <a:pt x="146" y="184"/>
                    <a:pt x="141" y="176"/>
                  </a:cubicBezTo>
                  <a:cubicBezTo>
                    <a:pt x="116" y="157"/>
                    <a:pt x="116" y="157"/>
                    <a:pt x="116" y="157"/>
                  </a:cubicBezTo>
                  <a:cubicBezTo>
                    <a:pt x="66" y="182"/>
                    <a:pt x="66" y="182"/>
                    <a:pt x="66" y="182"/>
                  </a:cubicBezTo>
                  <a:cubicBezTo>
                    <a:pt x="64" y="183"/>
                    <a:pt x="63" y="184"/>
                    <a:pt x="61" y="184"/>
                  </a:cubicBezTo>
                  <a:cubicBezTo>
                    <a:pt x="11" y="186"/>
                    <a:pt x="11" y="186"/>
                    <a:pt x="11" y="186"/>
                  </a:cubicBezTo>
                  <a:cubicBezTo>
                    <a:pt x="8" y="186"/>
                    <a:pt x="4" y="184"/>
                    <a:pt x="2" y="181"/>
                  </a:cubicBezTo>
                  <a:cubicBezTo>
                    <a:pt x="0" y="178"/>
                    <a:pt x="0" y="175"/>
                    <a:pt x="2" y="171"/>
                  </a:cubicBezTo>
                  <a:cubicBezTo>
                    <a:pt x="8" y="158"/>
                    <a:pt x="8" y="158"/>
                    <a:pt x="8" y="158"/>
                  </a:cubicBezTo>
                  <a:cubicBezTo>
                    <a:pt x="13" y="81"/>
                    <a:pt x="13" y="81"/>
                    <a:pt x="13" y="81"/>
                  </a:cubicBezTo>
                  <a:cubicBezTo>
                    <a:pt x="13" y="77"/>
                    <a:pt x="17" y="73"/>
                    <a:pt x="21" y="72"/>
                  </a:cubicBezTo>
                  <a:cubicBezTo>
                    <a:pt x="63" y="61"/>
                    <a:pt x="63" y="61"/>
                    <a:pt x="63" y="61"/>
                  </a:cubicBezTo>
                  <a:cubicBezTo>
                    <a:pt x="75" y="48"/>
                    <a:pt x="75" y="48"/>
                    <a:pt x="75" y="48"/>
                  </a:cubicBezTo>
                  <a:cubicBezTo>
                    <a:pt x="75" y="47"/>
                    <a:pt x="76" y="47"/>
                    <a:pt x="76" y="46"/>
                  </a:cubicBezTo>
                  <a:cubicBezTo>
                    <a:pt x="115" y="17"/>
                    <a:pt x="115" y="17"/>
                    <a:pt x="115" y="17"/>
                  </a:cubicBezTo>
                  <a:cubicBezTo>
                    <a:pt x="118" y="14"/>
                    <a:pt x="123" y="14"/>
                    <a:pt x="126" y="16"/>
                  </a:cubicBezTo>
                  <a:cubicBezTo>
                    <a:pt x="135" y="22"/>
                    <a:pt x="135" y="22"/>
                    <a:pt x="135" y="22"/>
                  </a:cubicBezTo>
                  <a:cubicBezTo>
                    <a:pt x="142" y="7"/>
                    <a:pt x="142" y="7"/>
                    <a:pt x="142" y="7"/>
                  </a:cubicBezTo>
                  <a:cubicBezTo>
                    <a:pt x="143" y="2"/>
                    <a:pt x="147" y="0"/>
                    <a:pt x="152" y="0"/>
                  </a:cubicBezTo>
                  <a:cubicBezTo>
                    <a:pt x="190" y="4"/>
                    <a:pt x="190" y="4"/>
                    <a:pt x="190" y="4"/>
                  </a:cubicBezTo>
                  <a:cubicBezTo>
                    <a:pt x="193" y="4"/>
                    <a:pt x="196" y="6"/>
                    <a:pt x="198" y="8"/>
                  </a:cubicBezTo>
                  <a:cubicBezTo>
                    <a:pt x="199" y="11"/>
                    <a:pt x="200" y="14"/>
                    <a:pt x="199" y="17"/>
                  </a:cubicBezTo>
                  <a:cubicBezTo>
                    <a:pt x="197" y="24"/>
                    <a:pt x="197" y="24"/>
                    <a:pt x="197" y="24"/>
                  </a:cubicBezTo>
                  <a:cubicBezTo>
                    <a:pt x="210" y="29"/>
                    <a:pt x="210" y="29"/>
                    <a:pt x="210" y="29"/>
                  </a:cubicBezTo>
                  <a:cubicBezTo>
                    <a:pt x="224" y="5"/>
                    <a:pt x="224" y="5"/>
                    <a:pt x="224" y="5"/>
                  </a:cubicBezTo>
                  <a:cubicBezTo>
                    <a:pt x="225" y="3"/>
                    <a:pt x="228" y="1"/>
                    <a:pt x="231" y="0"/>
                  </a:cubicBezTo>
                  <a:cubicBezTo>
                    <a:pt x="234" y="0"/>
                    <a:pt x="237" y="1"/>
                    <a:pt x="239" y="3"/>
                  </a:cubicBezTo>
                  <a:cubicBezTo>
                    <a:pt x="257" y="18"/>
                    <a:pt x="257" y="18"/>
                    <a:pt x="257" y="18"/>
                  </a:cubicBezTo>
                  <a:cubicBezTo>
                    <a:pt x="258" y="19"/>
                    <a:pt x="259" y="21"/>
                    <a:pt x="260" y="24"/>
                  </a:cubicBezTo>
                  <a:cubicBezTo>
                    <a:pt x="267" y="60"/>
                    <a:pt x="267" y="60"/>
                    <a:pt x="267" y="60"/>
                  </a:cubicBezTo>
                  <a:cubicBezTo>
                    <a:pt x="295" y="103"/>
                    <a:pt x="295" y="103"/>
                    <a:pt x="295" y="103"/>
                  </a:cubicBezTo>
                  <a:cubicBezTo>
                    <a:pt x="297" y="106"/>
                    <a:pt x="297" y="110"/>
                    <a:pt x="295" y="113"/>
                  </a:cubicBezTo>
                  <a:cubicBezTo>
                    <a:pt x="266" y="170"/>
                    <a:pt x="266" y="170"/>
                    <a:pt x="266" y="170"/>
                  </a:cubicBezTo>
                  <a:cubicBezTo>
                    <a:pt x="266" y="171"/>
                    <a:pt x="265" y="172"/>
                    <a:pt x="264" y="173"/>
                  </a:cubicBezTo>
                  <a:cubicBezTo>
                    <a:pt x="227" y="204"/>
                    <a:pt x="227" y="204"/>
                    <a:pt x="227" y="204"/>
                  </a:cubicBezTo>
                  <a:cubicBezTo>
                    <a:pt x="226" y="205"/>
                    <a:pt x="225" y="206"/>
                    <a:pt x="224" y="206"/>
                  </a:cubicBezTo>
                  <a:cubicBezTo>
                    <a:pt x="189" y="217"/>
                    <a:pt x="189" y="217"/>
                    <a:pt x="189" y="217"/>
                  </a:cubicBezTo>
                  <a:cubicBezTo>
                    <a:pt x="188" y="217"/>
                    <a:pt x="187" y="217"/>
                    <a:pt x="186"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2"/>
            <p:cNvSpPr>
              <a:spLocks/>
            </p:cNvSpPr>
            <p:nvPr userDrawn="1"/>
          </p:nvSpPr>
          <p:spPr bwMode="auto">
            <a:xfrm>
              <a:off x="11228250" y="6091711"/>
              <a:ext cx="107808" cy="101466"/>
            </a:xfrm>
            <a:custGeom>
              <a:avLst/>
              <a:gdLst>
                <a:gd name="T0" fmla="*/ 14 w 40"/>
                <a:gd name="T1" fmla="*/ 39 h 39"/>
                <a:gd name="T2" fmla="*/ 11 w 40"/>
                <a:gd name="T3" fmla="*/ 38 h 39"/>
                <a:gd name="T4" fmla="*/ 4 w 40"/>
                <a:gd name="T5" fmla="*/ 30 h 39"/>
                <a:gd name="T6" fmla="*/ 1 w 40"/>
                <a:gd name="T7" fmla="*/ 13 h 39"/>
                <a:gd name="T8" fmla="*/ 4 w 40"/>
                <a:gd name="T9" fmla="*/ 3 h 39"/>
                <a:gd name="T10" fmla="*/ 14 w 40"/>
                <a:gd name="T11" fmla="*/ 1 h 39"/>
                <a:gd name="T12" fmla="*/ 30 w 40"/>
                <a:gd name="T13" fmla="*/ 3 h 39"/>
                <a:gd name="T14" fmla="*/ 39 w 40"/>
                <a:gd name="T15" fmla="*/ 10 h 39"/>
                <a:gd name="T16" fmla="*/ 36 w 40"/>
                <a:gd name="T17" fmla="*/ 21 h 39"/>
                <a:gd name="T18" fmla="*/ 21 w 40"/>
                <a:gd name="T19" fmla="*/ 36 h 39"/>
                <a:gd name="T20" fmla="*/ 14 w 40"/>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39">
                  <a:moveTo>
                    <a:pt x="14" y="39"/>
                  </a:moveTo>
                  <a:cubicBezTo>
                    <a:pt x="13" y="39"/>
                    <a:pt x="12" y="39"/>
                    <a:pt x="11" y="38"/>
                  </a:cubicBezTo>
                  <a:cubicBezTo>
                    <a:pt x="7" y="37"/>
                    <a:pt x="4" y="34"/>
                    <a:pt x="4" y="30"/>
                  </a:cubicBezTo>
                  <a:cubicBezTo>
                    <a:pt x="1" y="13"/>
                    <a:pt x="1" y="13"/>
                    <a:pt x="1" y="13"/>
                  </a:cubicBezTo>
                  <a:cubicBezTo>
                    <a:pt x="0" y="9"/>
                    <a:pt x="2" y="5"/>
                    <a:pt x="4" y="3"/>
                  </a:cubicBezTo>
                  <a:cubicBezTo>
                    <a:pt x="7" y="1"/>
                    <a:pt x="11" y="0"/>
                    <a:pt x="14" y="1"/>
                  </a:cubicBezTo>
                  <a:cubicBezTo>
                    <a:pt x="16" y="2"/>
                    <a:pt x="24" y="3"/>
                    <a:pt x="30" y="3"/>
                  </a:cubicBezTo>
                  <a:cubicBezTo>
                    <a:pt x="34" y="4"/>
                    <a:pt x="37" y="6"/>
                    <a:pt x="39" y="10"/>
                  </a:cubicBezTo>
                  <a:cubicBezTo>
                    <a:pt x="40" y="14"/>
                    <a:pt x="39" y="18"/>
                    <a:pt x="36" y="21"/>
                  </a:cubicBezTo>
                  <a:cubicBezTo>
                    <a:pt x="21" y="36"/>
                    <a:pt x="21" y="36"/>
                    <a:pt x="21" y="36"/>
                  </a:cubicBezTo>
                  <a:cubicBezTo>
                    <a:pt x="19" y="38"/>
                    <a:pt x="16" y="39"/>
                    <a:pt x="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3"/>
            <p:cNvSpPr>
              <a:spLocks/>
            </p:cNvSpPr>
            <p:nvPr userDrawn="1"/>
          </p:nvSpPr>
          <p:spPr bwMode="auto">
            <a:xfrm>
              <a:off x="11665823" y="5961709"/>
              <a:ext cx="145858" cy="164882"/>
            </a:xfrm>
            <a:custGeom>
              <a:avLst/>
              <a:gdLst>
                <a:gd name="T0" fmla="*/ 12 w 55"/>
                <a:gd name="T1" fmla="*/ 63 h 63"/>
                <a:gd name="T2" fmla="*/ 5 w 55"/>
                <a:gd name="T3" fmla="*/ 61 h 63"/>
                <a:gd name="T4" fmla="*/ 2 w 55"/>
                <a:gd name="T5" fmla="*/ 49 h 63"/>
                <a:gd name="T6" fmla="*/ 23 w 55"/>
                <a:gd name="T7" fmla="*/ 7 h 63"/>
                <a:gd name="T8" fmla="*/ 33 w 55"/>
                <a:gd name="T9" fmla="*/ 1 h 63"/>
                <a:gd name="T10" fmla="*/ 42 w 55"/>
                <a:gd name="T11" fmla="*/ 8 h 63"/>
                <a:gd name="T12" fmla="*/ 45 w 55"/>
                <a:gd name="T13" fmla="*/ 19 h 63"/>
                <a:gd name="T14" fmla="*/ 54 w 55"/>
                <a:gd name="T15" fmla="*/ 26 h 63"/>
                <a:gd name="T16" fmla="*/ 50 w 55"/>
                <a:gd name="T17" fmla="*/ 38 h 63"/>
                <a:gd name="T18" fmla="*/ 17 w 55"/>
                <a:gd name="T19" fmla="*/ 61 h 63"/>
                <a:gd name="T20" fmla="*/ 12 w 55"/>
                <a:gd name="T2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63">
                  <a:moveTo>
                    <a:pt x="12" y="63"/>
                  </a:moveTo>
                  <a:cubicBezTo>
                    <a:pt x="9" y="63"/>
                    <a:pt x="7" y="63"/>
                    <a:pt x="5" y="61"/>
                  </a:cubicBezTo>
                  <a:cubicBezTo>
                    <a:pt x="1" y="58"/>
                    <a:pt x="0" y="53"/>
                    <a:pt x="2" y="49"/>
                  </a:cubicBezTo>
                  <a:cubicBezTo>
                    <a:pt x="23" y="7"/>
                    <a:pt x="23" y="7"/>
                    <a:pt x="23" y="7"/>
                  </a:cubicBezTo>
                  <a:cubicBezTo>
                    <a:pt x="25" y="3"/>
                    <a:pt x="29" y="0"/>
                    <a:pt x="33" y="1"/>
                  </a:cubicBezTo>
                  <a:cubicBezTo>
                    <a:pt x="37" y="1"/>
                    <a:pt x="41" y="4"/>
                    <a:pt x="42" y="8"/>
                  </a:cubicBezTo>
                  <a:cubicBezTo>
                    <a:pt x="45" y="19"/>
                    <a:pt x="45" y="19"/>
                    <a:pt x="45" y="19"/>
                  </a:cubicBezTo>
                  <a:cubicBezTo>
                    <a:pt x="49" y="20"/>
                    <a:pt x="53" y="22"/>
                    <a:pt x="54" y="26"/>
                  </a:cubicBezTo>
                  <a:cubicBezTo>
                    <a:pt x="55" y="31"/>
                    <a:pt x="54" y="35"/>
                    <a:pt x="50" y="38"/>
                  </a:cubicBezTo>
                  <a:cubicBezTo>
                    <a:pt x="17" y="61"/>
                    <a:pt x="17" y="61"/>
                    <a:pt x="17" y="61"/>
                  </a:cubicBezTo>
                  <a:cubicBezTo>
                    <a:pt x="16" y="63"/>
                    <a:pt x="14" y="63"/>
                    <a:pt x="1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4"/>
            <p:cNvSpPr>
              <a:spLocks/>
            </p:cNvSpPr>
            <p:nvPr userDrawn="1"/>
          </p:nvSpPr>
          <p:spPr bwMode="auto">
            <a:xfrm>
              <a:off x="11418499" y="6082200"/>
              <a:ext cx="240982" cy="164882"/>
            </a:xfrm>
            <a:custGeom>
              <a:avLst/>
              <a:gdLst>
                <a:gd name="T0" fmla="*/ 11 w 91"/>
                <a:gd name="T1" fmla="*/ 63 h 63"/>
                <a:gd name="T2" fmla="*/ 2 w 91"/>
                <a:gd name="T3" fmla="*/ 58 h 63"/>
                <a:gd name="T4" fmla="*/ 6 w 91"/>
                <a:gd name="T5" fmla="*/ 44 h 63"/>
                <a:gd name="T6" fmla="*/ 71 w 91"/>
                <a:gd name="T7" fmla="*/ 2 h 63"/>
                <a:gd name="T8" fmla="*/ 80 w 91"/>
                <a:gd name="T9" fmla="*/ 1 h 63"/>
                <a:gd name="T10" fmla="*/ 86 w 91"/>
                <a:gd name="T11" fmla="*/ 8 h 63"/>
                <a:gd name="T12" fmla="*/ 90 w 91"/>
                <a:gd name="T13" fmla="*/ 19 h 63"/>
                <a:gd name="T14" fmla="*/ 84 w 91"/>
                <a:gd name="T15" fmla="*/ 31 h 63"/>
                <a:gd name="T16" fmla="*/ 15 w 91"/>
                <a:gd name="T17" fmla="*/ 62 h 63"/>
                <a:gd name="T18" fmla="*/ 11 w 91"/>
                <a:gd name="T1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63">
                  <a:moveTo>
                    <a:pt x="11" y="63"/>
                  </a:moveTo>
                  <a:cubicBezTo>
                    <a:pt x="7" y="63"/>
                    <a:pt x="4" y="61"/>
                    <a:pt x="2" y="58"/>
                  </a:cubicBezTo>
                  <a:cubicBezTo>
                    <a:pt x="0" y="53"/>
                    <a:pt x="1" y="47"/>
                    <a:pt x="6" y="44"/>
                  </a:cubicBezTo>
                  <a:cubicBezTo>
                    <a:pt x="71" y="2"/>
                    <a:pt x="71" y="2"/>
                    <a:pt x="71" y="2"/>
                  </a:cubicBezTo>
                  <a:cubicBezTo>
                    <a:pt x="74" y="0"/>
                    <a:pt x="77" y="0"/>
                    <a:pt x="80" y="1"/>
                  </a:cubicBezTo>
                  <a:cubicBezTo>
                    <a:pt x="83" y="2"/>
                    <a:pt x="85" y="5"/>
                    <a:pt x="86" y="8"/>
                  </a:cubicBezTo>
                  <a:cubicBezTo>
                    <a:pt x="90" y="19"/>
                    <a:pt x="90" y="19"/>
                    <a:pt x="90" y="19"/>
                  </a:cubicBezTo>
                  <a:cubicBezTo>
                    <a:pt x="91" y="24"/>
                    <a:pt x="89" y="29"/>
                    <a:pt x="84" y="31"/>
                  </a:cubicBezTo>
                  <a:cubicBezTo>
                    <a:pt x="15" y="62"/>
                    <a:pt x="15" y="62"/>
                    <a:pt x="15" y="62"/>
                  </a:cubicBezTo>
                  <a:cubicBezTo>
                    <a:pt x="14" y="63"/>
                    <a:pt x="13" y="63"/>
                    <a:pt x="1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05"/>
            <p:cNvSpPr>
              <a:spLocks/>
            </p:cNvSpPr>
            <p:nvPr userDrawn="1"/>
          </p:nvSpPr>
          <p:spPr bwMode="auto">
            <a:xfrm>
              <a:off x="9690404" y="5470231"/>
              <a:ext cx="183907" cy="317082"/>
            </a:xfrm>
            <a:custGeom>
              <a:avLst/>
              <a:gdLst>
                <a:gd name="T0" fmla="*/ 33 w 69"/>
                <a:gd name="T1" fmla="*/ 120 h 120"/>
                <a:gd name="T2" fmla="*/ 28 w 69"/>
                <a:gd name="T3" fmla="*/ 119 h 120"/>
                <a:gd name="T4" fmla="*/ 7 w 69"/>
                <a:gd name="T5" fmla="*/ 106 h 120"/>
                <a:gd name="T6" fmla="*/ 3 w 69"/>
                <a:gd name="T7" fmla="*/ 92 h 120"/>
                <a:gd name="T8" fmla="*/ 8 w 69"/>
                <a:gd name="T9" fmla="*/ 82 h 120"/>
                <a:gd name="T10" fmla="*/ 11 w 69"/>
                <a:gd name="T11" fmla="*/ 53 h 120"/>
                <a:gd name="T12" fmla="*/ 13 w 69"/>
                <a:gd name="T13" fmla="*/ 48 h 120"/>
                <a:gd name="T14" fmla="*/ 23 w 69"/>
                <a:gd name="T15" fmla="*/ 33 h 120"/>
                <a:gd name="T16" fmla="*/ 24 w 69"/>
                <a:gd name="T17" fmla="*/ 32 h 120"/>
                <a:gd name="T18" fmla="*/ 48 w 69"/>
                <a:gd name="T19" fmla="*/ 4 h 120"/>
                <a:gd name="T20" fmla="*/ 58 w 69"/>
                <a:gd name="T21" fmla="*/ 1 h 120"/>
                <a:gd name="T22" fmla="*/ 65 w 69"/>
                <a:gd name="T23" fmla="*/ 9 h 120"/>
                <a:gd name="T24" fmla="*/ 69 w 69"/>
                <a:gd name="T25" fmla="*/ 29 h 120"/>
                <a:gd name="T26" fmla="*/ 69 w 69"/>
                <a:gd name="T27" fmla="*/ 34 h 120"/>
                <a:gd name="T28" fmla="*/ 43 w 69"/>
                <a:gd name="T29" fmla="*/ 113 h 120"/>
                <a:gd name="T30" fmla="*/ 37 w 69"/>
                <a:gd name="T31" fmla="*/ 120 h 120"/>
                <a:gd name="T32" fmla="*/ 33 w 69"/>
                <a:gd name="T3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120">
                  <a:moveTo>
                    <a:pt x="33" y="120"/>
                  </a:moveTo>
                  <a:cubicBezTo>
                    <a:pt x="31" y="120"/>
                    <a:pt x="30" y="120"/>
                    <a:pt x="28" y="119"/>
                  </a:cubicBezTo>
                  <a:cubicBezTo>
                    <a:pt x="7" y="106"/>
                    <a:pt x="7" y="106"/>
                    <a:pt x="7" y="106"/>
                  </a:cubicBezTo>
                  <a:cubicBezTo>
                    <a:pt x="2" y="103"/>
                    <a:pt x="0" y="97"/>
                    <a:pt x="3" y="92"/>
                  </a:cubicBezTo>
                  <a:cubicBezTo>
                    <a:pt x="8" y="82"/>
                    <a:pt x="8" y="82"/>
                    <a:pt x="8" y="82"/>
                  </a:cubicBezTo>
                  <a:cubicBezTo>
                    <a:pt x="11" y="53"/>
                    <a:pt x="11" y="53"/>
                    <a:pt x="11" y="53"/>
                  </a:cubicBezTo>
                  <a:cubicBezTo>
                    <a:pt x="12" y="51"/>
                    <a:pt x="12" y="49"/>
                    <a:pt x="13" y="48"/>
                  </a:cubicBezTo>
                  <a:cubicBezTo>
                    <a:pt x="23" y="33"/>
                    <a:pt x="23" y="33"/>
                    <a:pt x="23" y="33"/>
                  </a:cubicBezTo>
                  <a:cubicBezTo>
                    <a:pt x="24" y="32"/>
                    <a:pt x="24" y="32"/>
                    <a:pt x="24" y="32"/>
                  </a:cubicBezTo>
                  <a:cubicBezTo>
                    <a:pt x="48" y="4"/>
                    <a:pt x="48" y="4"/>
                    <a:pt x="48" y="4"/>
                  </a:cubicBezTo>
                  <a:cubicBezTo>
                    <a:pt x="50" y="1"/>
                    <a:pt x="54" y="0"/>
                    <a:pt x="58" y="1"/>
                  </a:cubicBezTo>
                  <a:cubicBezTo>
                    <a:pt x="62" y="2"/>
                    <a:pt x="65" y="5"/>
                    <a:pt x="65" y="9"/>
                  </a:cubicBezTo>
                  <a:cubicBezTo>
                    <a:pt x="69" y="29"/>
                    <a:pt x="69" y="29"/>
                    <a:pt x="69" y="29"/>
                  </a:cubicBezTo>
                  <a:cubicBezTo>
                    <a:pt x="69" y="31"/>
                    <a:pt x="69" y="33"/>
                    <a:pt x="69" y="34"/>
                  </a:cubicBezTo>
                  <a:cubicBezTo>
                    <a:pt x="43" y="113"/>
                    <a:pt x="43" y="113"/>
                    <a:pt x="43" y="113"/>
                  </a:cubicBezTo>
                  <a:cubicBezTo>
                    <a:pt x="42" y="116"/>
                    <a:pt x="40" y="119"/>
                    <a:pt x="37" y="120"/>
                  </a:cubicBezTo>
                  <a:cubicBezTo>
                    <a:pt x="36" y="120"/>
                    <a:pt x="35" y="120"/>
                    <a:pt x="33"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06"/>
            <p:cNvSpPr>
              <a:spLocks/>
            </p:cNvSpPr>
            <p:nvPr userDrawn="1"/>
          </p:nvSpPr>
          <p:spPr bwMode="auto">
            <a:xfrm>
              <a:off x="7439123" y="4791676"/>
              <a:ext cx="231471" cy="110980"/>
            </a:xfrm>
            <a:custGeom>
              <a:avLst/>
              <a:gdLst>
                <a:gd name="T0" fmla="*/ 38 w 88"/>
                <a:gd name="T1" fmla="*/ 42 h 42"/>
                <a:gd name="T2" fmla="*/ 28 w 88"/>
                <a:gd name="T3" fmla="*/ 33 h 42"/>
                <a:gd name="T4" fmla="*/ 37 w 88"/>
                <a:gd name="T5" fmla="*/ 21 h 42"/>
                <a:gd name="T6" fmla="*/ 39 w 88"/>
                <a:gd name="T7" fmla="*/ 21 h 42"/>
                <a:gd name="T8" fmla="*/ 38 w 88"/>
                <a:gd name="T9" fmla="*/ 20 h 42"/>
                <a:gd name="T10" fmla="*/ 10 w 88"/>
                <a:gd name="T11" fmla="*/ 20 h 42"/>
                <a:gd name="T12" fmla="*/ 0 w 88"/>
                <a:gd name="T13" fmla="*/ 10 h 42"/>
                <a:gd name="T14" fmla="*/ 10 w 88"/>
                <a:gd name="T15" fmla="*/ 0 h 42"/>
                <a:gd name="T16" fmla="*/ 41 w 88"/>
                <a:gd name="T17" fmla="*/ 0 h 42"/>
                <a:gd name="T18" fmla="*/ 46 w 88"/>
                <a:gd name="T19" fmla="*/ 1 h 42"/>
                <a:gd name="T20" fmla="*/ 60 w 88"/>
                <a:gd name="T21" fmla="*/ 9 h 42"/>
                <a:gd name="T22" fmla="*/ 81 w 88"/>
                <a:gd name="T23" fmla="*/ 18 h 42"/>
                <a:gd name="T24" fmla="*/ 87 w 88"/>
                <a:gd name="T25" fmla="*/ 29 h 42"/>
                <a:gd name="T26" fmla="*/ 78 w 88"/>
                <a:gd name="T27" fmla="*/ 37 h 42"/>
                <a:gd name="T28" fmla="*/ 39 w 88"/>
                <a:gd name="T29" fmla="*/ 42 h 42"/>
                <a:gd name="T30" fmla="*/ 38 w 88"/>
                <a:gd name="T3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42">
                  <a:moveTo>
                    <a:pt x="38" y="42"/>
                  </a:moveTo>
                  <a:cubicBezTo>
                    <a:pt x="33" y="42"/>
                    <a:pt x="28" y="38"/>
                    <a:pt x="28" y="33"/>
                  </a:cubicBezTo>
                  <a:cubicBezTo>
                    <a:pt x="27" y="27"/>
                    <a:pt x="31" y="22"/>
                    <a:pt x="37" y="21"/>
                  </a:cubicBezTo>
                  <a:cubicBezTo>
                    <a:pt x="39" y="21"/>
                    <a:pt x="39" y="21"/>
                    <a:pt x="39" y="21"/>
                  </a:cubicBezTo>
                  <a:cubicBezTo>
                    <a:pt x="38" y="20"/>
                    <a:pt x="38" y="20"/>
                    <a:pt x="38" y="20"/>
                  </a:cubicBezTo>
                  <a:cubicBezTo>
                    <a:pt x="10" y="20"/>
                    <a:pt x="10" y="20"/>
                    <a:pt x="10" y="20"/>
                  </a:cubicBezTo>
                  <a:cubicBezTo>
                    <a:pt x="5" y="20"/>
                    <a:pt x="0" y="16"/>
                    <a:pt x="0" y="10"/>
                  </a:cubicBezTo>
                  <a:cubicBezTo>
                    <a:pt x="0" y="5"/>
                    <a:pt x="5" y="0"/>
                    <a:pt x="10" y="0"/>
                  </a:cubicBezTo>
                  <a:cubicBezTo>
                    <a:pt x="41" y="0"/>
                    <a:pt x="41" y="0"/>
                    <a:pt x="41" y="0"/>
                  </a:cubicBezTo>
                  <a:cubicBezTo>
                    <a:pt x="43" y="0"/>
                    <a:pt x="44" y="0"/>
                    <a:pt x="46" y="1"/>
                  </a:cubicBezTo>
                  <a:cubicBezTo>
                    <a:pt x="60" y="9"/>
                    <a:pt x="60" y="9"/>
                    <a:pt x="60" y="9"/>
                  </a:cubicBezTo>
                  <a:cubicBezTo>
                    <a:pt x="81" y="18"/>
                    <a:pt x="81" y="18"/>
                    <a:pt x="81" y="18"/>
                  </a:cubicBezTo>
                  <a:cubicBezTo>
                    <a:pt x="85" y="19"/>
                    <a:pt x="88" y="24"/>
                    <a:pt x="87" y="29"/>
                  </a:cubicBezTo>
                  <a:cubicBezTo>
                    <a:pt x="86" y="33"/>
                    <a:pt x="83" y="37"/>
                    <a:pt x="78" y="37"/>
                  </a:cubicBezTo>
                  <a:cubicBezTo>
                    <a:pt x="39" y="42"/>
                    <a:pt x="39" y="42"/>
                    <a:pt x="39" y="42"/>
                  </a:cubicBezTo>
                  <a:cubicBezTo>
                    <a:pt x="39" y="42"/>
                    <a:pt x="38" y="42"/>
                    <a:pt x="3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7"/>
            <p:cNvSpPr>
              <a:spLocks/>
            </p:cNvSpPr>
            <p:nvPr userDrawn="1"/>
          </p:nvSpPr>
          <p:spPr bwMode="auto">
            <a:xfrm>
              <a:off x="7718155" y="4845581"/>
              <a:ext cx="152199" cy="69758"/>
            </a:xfrm>
            <a:custGeom>
              <a:avLst/>
              <a:gdLst>
                <a:gd name="T0" fmla="*/ 47 w 58"/>
                <a:gd name="T1" fmla="*/ 26 h 26"/>
                <a:gd name="T2" fmla="*/ 45 w 58"/>
                <a:gd name="T3" fmla="*/ 26 h 26"/>
                <a:gd name="T4" fmla="*/ 9 w 58"/>
                <a:gd name="T5" fmla="*/ 21 h 26"/>
                <a:gd name="T6" fmla="*/ 0 w 58"/>
                <a:gd name="T7" fmla="*/ 9 h 26"/>
                <a:gd name="T8" fmla="*/ 12 w 58"/>
                <a:gd name="T9" fmla="*/ 0 h 26"/>
                <a:gd name="T10" fmla="*/ 48 w 58"/>
                <a:gd name="T11" fmla="*/ 5 h 26"/>
                <a:gd name="T12" fmla="*/ 57 w 58"/>
                <a:gd name="T13" fmla="*/ 17 h 26"/>
                <a:gd name="T14" fmla="*/ 47 w 5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6">
                  <a:moveTo>
                    <a:pt x="47" y="26"/>
                  </a:moveTo>
                  <a:cubicBezTo>
                    <a:pt x="46" y="26"/>
                    <a:pt x="46" y="26"/>
                    <a:pt x="45" y="26"/>
                  </a:cubicBezTo>
                  <a:cubicBezTo>
                    <a:pt x="9" y="21"/>
                    <a:pt x="9" y="21"/>
                    <a:pt x="9" y="21"/>
                  </a:cubicBezTo>
                  <a:cubicBezTo>
                    <a:pt x="4" y="20"/>
                    <a:pt x="0" y="15"/>
                    <a:pt x="0" y="9"/>
                  </a:cubicBezTo>
                  <a:cubicBezTo>
                    <a:pt x="1" y="3"/>
                    <a:pt x="6" y="0"/>
                    <a:pt x="12" y="0"/>
                  </a:cubicBezTo>
                  <a:cubicBezTo>
                    <a:pt x="48" y="5"/>
                    <a:pt x="48" y="5"/>
                    <a:pt x="48" y="5"/>
                  </a:cubicBezTo>
                  <a:cubicBezTo>
                    <a:pt x="54" y="6"/>
                    <a:pt x="58" y="11"/>
                    <a:pt x="57" y="17"/>
                  </a:cubicBezTo>
                  <a:cubicBezTo>
                    <a:pt x="56" y="22"/>
                    <a:pt x="52" y="26"/>
                    <a:pt x="4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8"/>
            <p:cNvSpPr>
              <a:spLocks/>
            </p:cNvSpPr>
            <p:nvPr userDrawn="1"/>
          </p:nvSpPr>
          <p:spPr bwMode="auto">
            <a:xfrm>
              <a:off x="7851330" y="4912167"/>
              <a:ext cx="76100" cy="91955"/>
            </a:xfrm>
            <a:custGeom>
              <a:avLst/>
              <a:gdLst>
                <a:gd name="T0" fmla="*/ 16 w 28"/>
                <a:gd name="T1" fmla="*/ 35 h 35"/>
                <a:gd name="T2" fmla="*/ 6 w 28"/>
                <a:gd name="T3" fmla="*/ 28 h 35"/>
                <a:gd name="T4" fmla="*/ 2 w 28"/>
                <a:gd name="T5" fmla="*/ 14 h 35"/>
                <a:gd name="T6" fmla="*/ 8 w 28"/>
                <a:gd name="T7" fmla="*/ 1 h 35"/>
                <a:gd name="T8" fmla="*/ 21 w 28"/>
                <a:gd name="T9" fmla="*/ 8 h 35"/>
                <a:gd name="T10" fmla="*/ 26 w 28"/>
                <a:gd name="T11" fmla="*/ 21 h 35"/>
                <a:gd name="T12" fmla="*/ 19 w 28"/>
                <a:gd name="T13" fmla="*/ 34 h 35"/>
                <a:gd name="T14" fmla="*/ 16 w 28"/>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35">
                  <a:moveTo>
                    <a:pt x="16" y="35"/>
                  </a:moveTo>
                  <a:cubicBezTo>
                    <a:pt x="12" y="35"/>
                    <a:pt x="8" y="32"/>
                    <a:pt x="6" y="28"/>
                  </a:cubicBezTo>
                  <a:cubicBezTo>
                    <a:pt x="2" y="14"/>
                    <a:pt x="2" y="14"/>
                    <a:pt x="2" y="14"/>
                  </a:cubicBezTo>
                  <a:cubicBezTo>
                    <a:pt x="0" y="9"/>
                    <a:pt x="3" y="3"/>
                    <a:pt x="8" y="1"/>
                  </a:cubicBezTo>
                  <a:cubicBezTo>
                    <a:pt x="14" y="0"/>
                    <a:pt x="20" y="3"/>
                    <a:pt x="21" y="8"/>
                  </a:cubicBezTo>
                  <a:cubicBezTo>
                    <a:pt x="26" y="21"/>
                    <a:pt x="26" y="21"/>
                    <a:pt x="26" y="21"/>
                  </a:cubicBezTo>
                  <a:cubicBezTo>
                    <a:pt x="28" y="27"/>
                    <a:pt x="25" y="32"/>
                    <a:pt x="19" y="34"/>
                  </a:cubicBezTo>
                  <a:cubicBezTo>
                    <a:pt x="18" y="34"/>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8075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56718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83352" y="351095"/>
            <a:ext cx="10506569" cy="442604"/>
          </a:xfrm>
        </p:spPr>
        <p:txBody>
          <a:bodyPr vert="horz" wrap="square" lIns="0" tIns="64008" rIns="0" bIns="0" rtlCol="0" anchor="t">
            <a:spAutoFit/>
          </a:bodyPr>
          <a:lstStyle>
            <a:lvl1pPr>
              <a:defRPr lang="en-US" sz="2400" dirty="0"/>
            </a:lvl1pPr>
          </a:lstStyle>
          <a:p>
            <a:pPr lvl="0" defTabSz="932534">
              <a:lnSpc>
                <a:spcPct val="100000"/>
              </a:lnSpc>
            </a:pPr>
            <a:r>
              <a:rPr lang="en-US"/>
              <a:t>Click to edit Master title style</a:t>
            </a:r>
          </a:p>
        </p:txBody>
      </p:sp>
    </p:spTree>
    <p:extLst>
      <p:ext uri="{BB962C8B-B14F-4D97-AF65-F5344CB8AC3E}">
        <p14:creationId xmlns:p14="http://schemas.microsoft.com/office/powerpoint/2010/main" val="47282581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1" y="6079034"/>
            <a:ext cx="11795019" cy="62502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082" eaLnBrk="0" hangingPunct="0"/>
            <a:r>
              <a:rPr lang="en-US" sz="700">
                <a:solidFill>
                  <a:schemeClr val="tx1"/>
                </a:solidFill>
                <a:cs typeface="Segoe UI" pitchFamily="34" charset="0"/>
              </a:rPr>
              <a:t>© 2018 Microsoft Corporation. All rights reserved. Microsoft, Windows, Windows Vista and other product names are or may be registered trademarks and/or trademarks in the U.S. and/or other countries.</a:t>
            </a:r>
          </a:p>
          <a:p>
            <a:pPr defTabSz="932082" eaLnBrk="0" hangingPunct="0"/>
            <a:r>
              <a:rPr lang="en-US" sz="700">
                <a:solidFill>
                  <a:schemeClr val="tx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5" name="Group 4"/>
          <p:cNvGrpSpPr>
            <a:grpSpLocks noChangeAspect="1"/>
          </p:cNvGrpSpPr>
          <p:nvPr userDrawn="1"/>
        </p:nvGrpSpPr>
        <p:grpSpPr bwMode="black">
          <a:xfrm>
            <a:off x="466727" y="3116265"/>
            <a:ext cx="3313939" cy="71136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6"/>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73"/>
            </a:p>
          </p:txBody>
        </p:sp>
      </p:grpSp>
    </p:spTree>
    <p:extLst>
      <p:ext uri="{BB962C8B-B14F-4D97-AF65-F5344CB8AC3E}">
        <p14:creationId xmlns:p14="http://schemas.microsoft.com/office/powerpoint/2010/main" val="47531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94917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30644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515925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495854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101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076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036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461695"/>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rotWithShape="1">
          <a:blip r:embed="rId2"/>
          <a:srcRect l="10604" t="24916" r="10675" b="24501"/>
          <a:stretch/>
        </p:blipFill>
        <p:spPr>
          <a:xfrm>
            <a:off x="459483" y="466434"/>
            <a:ext cx="1315329" cy="310896"/>
          </a:xfrm>
          <a:prstGeom prst="rect">
            <a:avLst/>
          </a:prstGeom>
        </p:spPr>
      </p:pic>
      <p:pic>
        <p:nvPicPr>
          <p:cNvPr id="2" name="Picture 1"/>
          <p:cNvPicPr>
            <a:picLocks noChangeAspect="1"/>
          </p:cNvPicPr>
          <p:nvPr userDrawn="1"/>
        </p:nvPicPr>
        <p:blipFill>
          <a:blip r:embed="rId3"/>
          <a:stretch>
            <a:fillRect/>
          </a:stretch>
        </p:blipFill>
        <p:spPr>
          <a:xfrm>
            <a:off x="459749" y="5628132"/>
            <a:ext cx="1277233" cy="886968"/>
          </a:xfrm>
          <a:prstGeom prst="rect">
            <a:avLst/>
          </a:prstGeom>
        </p:spPr>
      </p:pic>
    </p:spTree>
    <p:extLst>
      <p:ext uri="{BB962C8B-B14F-4D97-AF65-F5344CB8AC3E}">
        <p14:creationId xmlns:p14="http://schemas.microsoft.com/office/powerpoint/2010/main" val="1128340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972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061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66852" y="486729"/>
            <a:ext cx="1449940"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sz="4488">
                <a:solidFill>
                  <a:schemeClr val="tx1"/>
                </a:solidFill>
              </a:defRPr>
            </a:lvl1pPr>
          </a:lstStyle>
          <a:p>
            <a:r>
              <a:rPr lang="en-US"/>
              <a:t>Click to edit Master title style</a:t>
            </a:r>
          </a:p>
        </p:txBody>
      </p:sp>
    </p:spTree>
    <p:extLst>
      <p:ext uri="{BB962C8B-B14F-4D97-AF65-F5344CB8AC3E}">
        <p14:creationId xmlns:p14="http://schemas.microsoft.com/office/powerpoint/2010/main" val="93334758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8"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3" y="3040065"/>
            <a:ext cx="9143937" cy="730183"/>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2" y="6208933"/>
            <a:ext cx="1452989" cy="310896"/>
          </a:xfrm>
          <a:prstGeom prst="rect">
            <a:avLst/>
          </a:prstGeom>
        </p:spPr>
      </p:pic>
    </p:spTree>
    <p:extLst>
      <p:ext uri="{BB962C8B-B14F-4D97-AF65-F5344CB8AC3E}">
        <p14:creationId xmlns:p14="http://schemas.microsoft.com/office/powerpoint/2010/main" val="2294197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2"/>
            <a:ext cx="12434709" cy="6994524"/>
          </a:xfrm>
          <a:prstGeom prst="rect">
            <a:avLst/>
          </a:prstGeom>
        </p:spPr>
      </p:pic>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4" y="2119178"/>
            <a:ext cx="6400736" cy="1828800"/>
          </a:xfrm>
          <a:noFill/>
        </p:spPr>
        <p:txBody>
          <a:bodyPr lIns="146304" tIns="91440" rIns="146304" bIns="91440" anchor="t" anchorCtr="0"/>
          <a:lstStyle>
            <a:lvl1pPr>
              <a:defRPr sz="4798" spc="-100"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5"/>
            <a:ext cx="6402388" cy="664797"/>
          </a:xfrm>
        </p:spPr>
        <p:txBody>
          <a:bodyPr wrap="square" lIns="164592" tIns="109728" rIns="164592" bIns="109728">
            <a:spAutoFit/>
          </a:bodyPr>
          <a:lstStyle>
            <a:lvl1pPr marL="0" indent="0">
              <a:spcBef>
                <a:spcPts val="0"/>
              </a:spcBef>
              <a:buNone/>
              <a:defRPr sz="3198">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2" y="6208933"/>
            <a:ext cx="1452989" cy="310896"/>
          </a:xfrm>
          <a:prstGeom prst="rect">
            <a:avLst/>
          </a:prstGeom>
        </p:spPr>
      </p:pic>
    </p:spTree>
    <p:extLst>
      <p:ext uri="{BB962C8B-B14F-4D97-AF65-F5344CB8AC3E}">
        <p14:creationId xmlns:p14="http://schemas.microsoft.com/office/powerpoint/2010/main" val="104871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2" y="6208933"/>
            <a:ext cx="1452989" cy="310896"/>
          </a:xfrm>
          <a:prstGeom prst="rect">
            <a:avLst/>
          </a:prstGeom>
        </p:spPr>
      </p:pic>
    </p:spTree>
    <p:extLst>
      <p:ext uri="{BB962C8B-B14F-4D97-AF65-F5344CB8AC3E}">
        <p14:creationId xmlns:p14="http://schemas.microsoft.com/office/powerpoint/2010/main" val="223695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80"/>
            <a:ext cx="4937760" cy="1835285"/>
          </a:xfrm>
          <a:noFill/>
        </p:spPr>
        <p:txBody>
          <a:bodyPr lIns="146304" tIns="91440" rIns="146304" bIns="91440" anchor="t" anchorCtr="0"/>
          <a:lstStyle>
            <a:lvl1pPr>
              <a:defRPr sz="4798"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5"/>
            <a:ext cx="4937760" cy="731528"/>
          </a:xfrm>
        </p:spPr>
        <p:txBody>
          <a:bodyPr lIns="164592" tIns="109728" rIns="164592" bIns="109728">
            <a:noAutofit/>
          </a:bodyPr>
          <a:lstStyle>
            <a:lvl1pPr marL="0" indent="0">
              <a:spcBef>
                <a:spcPts val="0"/>
              </a:spcBef>
              <a:buNone/>
              <a:defRPr lang="en-US" sz="319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38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2" y="6208933"/>
            <a:ext cx="1452989" cy="310896"/>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440365" y="2"/>
            <a:ext cx="6994345" cy="6994524"/>
          </a:xfrm>
          <a:prstGeom prst="rect">
            <a:avLst/>
          </a:prstGeom>
        </p:spPr>
      </p:pic>
    </p:spTree>
    <p:extLst>
      <p:ext uri="{BB962C8B-B14F-4D97-AF65-F5344CB8AC3E}">
        <p14:creationId xmlns:p14="http://schemas.microsoft.com/office/powerpoint/2010/main" val="3650608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418453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2022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55657">
                      <a:schemeClr val="tx2"/>
                    </a:gs>
                    <a:gs pos="292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916732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7920187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149168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64">
                <a:solidFill>
                  <a:schemeClr val="tx1"/>
                </a:solidFill>
              </a:defRPr>
            </a:lvl1pPr>
          </a:lstStyle>
          <a:p>
            <a:r>
              <a:rPr lang="en-US"/>
              <a:t>Click to edit Master title style</a:t>
            </a:r>
          </a:p>
        </p:txBody>
      </p:sp>
    </p:spTree>
    <p:extLst>
      <p:ext uri="{BB962C8B-B14F-4D97-AF65-F5344CB8AC3E}">
        <p14:creationId xmlns:p14="http://schemas.microsoft.com/office/powerpoint/2010/main" val="37029122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65047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77842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319808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solidFill>
                  <a:schemeClr val="tx1"/>
                </a:solidFill>
              </a:defRPr>
            </a:lvl1pPr>
          </a:lstStyle>
          <a:p>
            <a:r>
              <a:rPr lang="en-US"/>
              <a:t>Section title</a:t>
            </a:r>
          </a:p>
        </p:txBody>
      </p:sp>
    </p:spTree>
    <p:extLst>
      <p:ext uri="{BB962C8B-B14F-4D97-AF65-F5344CB8AC3E}">
        <p14:creationId xmlns:p14="http://schemas.microsoft.com/office/powerpoint/2010/main" val="2559466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215880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4676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456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20398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2270177"/>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38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2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5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24155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2" y="484854"/>
            <a:ext cx="1452989" cy="310896"/>
          </a:xfrm>
          <a:prstGeom prst="rect">
            <a:avLst/>
          </a:prstGeom>
        </p:spPr>
      </p:pic>
    </p:spTree>
    <p:extLst>
      <p:ext uri="{BB962C8B-B14F-4D97-AF65-F5344CB8AC3E}">
        <p14:creationId xmlns:p14="http://schemas.microsoft.com/office/powerpoint/2010/main" val="4056536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6644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980723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5" cy="6994922"/>
          </a:xfrm>
          <a:prstGeom prst="rect">
            <a:avLst/>
          </a:prstGeom>
        </p:spPr>
      </p:pic>
      <p:sp>
        <p:nvSpPr>
          <p:cNvPr id="2" name="Rectangle 1"/>
          <p:cNvSpPr/>
          <p:nvPr userDrawn="1"/>
        </p:nvSpPr>
        <p:spPr bwMode="auto">
          <a:xfrm>
            <a:off x="365643" y="2125676"/>
            <a:ext cx="6706171" cy="365760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30" tIns="195064" rIns="243830" bIns="195064" numCol="1" spcCol="0" rtlCol="0" fromWordArt="0" anchor="t" anchorCtr="0" forceAA="0" compatLnSpc="1">
            <a:prstTxWarp prst="textNoShape">
              <a:avLst/>
            </a:prstTxWarp>
            <a:noAutofit/>
          </a:bodyPr>
          <a:lstStyle/>
          <a:p>
            <a:pPr algn="ctr" defTabSz="1243234"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66215" y="2125677"/>
            <a:ext cx="6706171" cy="1828800"/>
          </a:xfrm>
          <a:noFill/>
        </p:spPr>
        <p:txBody>
          <a:bodyPr lIns="146304" tIns="91440" rIns="146304" bIns="91440" anchor="t" anchorCtr="0"/>
          <a:lstStyle>
            <a:lvl1pPr>
              <a:defRPr sz="6400" spc="-100" baseline="0">
                <a:gradFill>
                  <a:gsLst>
                    <a:gs pos="25926">
                      <a:srgbClr val="FFFFFF"/>
                    </a:gs>
                    <a:gs pos="53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366215" y="3954457"/>
            <a:ext cx="6706171" cy="1828800"/>
          </a:xfrm>
        </p:spPr>
        <p:txBody>
          <a:bodyPr tIns="109728" bIns="109728">
            <a:noAutofit/>
          </a:bodyPr>
          <a:lstStyle>
            <a:lvl1pPr marL="0" indent="0">
              <a:spcBef>
                <a:spcPts val="0"/>
              </a:spcBef>
              <a:buNone/>
              <a:defRPr sz="3733">
                <a:gradFill>
                  <a:gsLst>
                    <a:gs pos="25926">
                      <a:srgbClr val="FFFFFF"/>
                    </a:gs>
                    <a:gs pos="53000">
                      <a:srgbClr val="FFFFFF"/>
                    </a:gs>
                  </a:gsLst>
                  <a:lin ang="5400000" scaled="0"/>
                </a:gradFill>
              </a:defRPr>
            </a:lvl1pPr>
          </a:lstStyle>
          <a:p>
            <a:pPr lvl="0"/>
            <a:r>
              <a:rPr lang="en-US"/>
              <a:t>Speaker Name</a:t>
            </a:r>
          </a:p>
        </p:txBody>
      </p:sp>
      <p:grpSp>
        <p:nvGrpSpPr>
          <p:cNvPr id="10" name="Group 9"/>
          <p:cNvGrpSpPr>
            <a:grpSpLocks noChangeAspect="1"/>
          </p:cNvGrpSpPr>
          <p:nvPr userDrawn="1"/>
        </p:nvGrpSpPr>
        <p:grpSpPr bwMode="gray">
          <a:xfrm>
            <a:off x="609652" y="479781"/>
            <a:ext cx="1707025" cy="274835"/>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59652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6215" y="3954457"/>
            <a:ext cx="8535126" cy="1830388"/>
          </a:xfrm>
          <a:noFill/>
        </p:spPr>
        <p:txBody>
          <a:bodyPr lIns="146304" tIns="109728" rIns="146304" bIns="109728">
            <a:noAutofit/>
          </a:bodyPr>
          <a:lstStyle>
            <a:lvl1pPr marL="0" indent="0">
              <a:spcBef>
                <a:spcPts val="0"/>
              </a:spcBef>
              <a:buNone/>
              <a:defRPr sz="3733"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366215" y="2117165"/>
            <a:ext cx="9754430" cy="1837298"/>
          </a:xfrm>
          <a:noFill/>
        </p:spPr>
        <p:txBody>
          <a:bodyPr lIns="146304" tIns="91440" rIns="146304" bIns="91440" anchor="t" anchorCtr="0"/>
          <a:lstStyle>
            <a:lvl1pPr>
              <a:defRPr sz="6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609652" y="6239920"/>
            <a:ext cx="1707025" cy="274835"/>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9"/>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278456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5" y="1212852"/>
            <a:ext cx="11704047" cy="2564933"/>
          </a:xfrm>
        </p:spPr>
        <p:txBody>
          <a:bodyPr lIns="164592" rIns="164592"/>
          <a:lstStyle>
            <a:lvl1pPr marL="0" indent="0">
              <a:buNone/>
              <a:defRPr sz="4800">
                <a:gradFill>
                  <a:gsLst>
                    <a:gs pos="1250">
                      <a:schemeClr val="tx2"/>
                    </a:gs>
                    <a:gs pos="99000">
                      <a:schemeClr val="tx2"/>
                    </a:gs>
                  </a:gsLst>
                  <a:lin ang="5400000" scaled="0"/>
                </a:gradFill>
              </a:defRPr>
            </a:lvl1pPr>
            <a:lvl2pPr marL="0" indent="0">
              <a:buFontTx/>
              <a:buNone/>
              <a:defRPr sz="2667"/>
            </a:lvl2pPr>
            <a:lvl3pPr marL="228558" indent="0">
              <a:buNone/>
              <a:defRPr/>
            </a:lvl3pPr>
            <a:lvl4pPr marL="457115" indent="0">
              <a:buNone/>
              <a:defRPr/>
            </a:lvl4pPr>
            <a:lvl5pPr marL="6856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56257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66215" y="1212852"/>
            <a:ext cx="11704047" cy="2564933"/>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667"/>
            </a:lvl2pPr>
            <a:lvl3pPr marL="228558" indent="0">
              <a:buNone/>
              <a:defRPr/>
            </a:lvl3pPr>
            <a:lvl4pPr marL="457115" indent="0">
              <a:buNone/>
              <a:defRPr/>
            </a:lvl4pPr>
            <a:lvl5pPr marL="6856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21173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212854"/>
            <a:ext cx="11704047" cy="2655150"/>
          </a:xfrm>
        </p:spPr>
        <p:txBody>
          <a:bodyPr wrap="square">
            <a:spAutoFit/>
          </a:bodyPr>
          <a:lstStyle>
            <a:lvl1pPr>
              <a:defRPr sz="4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443663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212854"/>
            <a:ext cx="11704047" cy="2655150"/>
          </a:xfrm>
        </p:spPr>
        <p:txBody>
          <a:bodyPr wrap="square">
            <a:spAutoFit/>
          </a:bodyPr>
          <a:lstStyle>
            <a:lvl1pPr>
              <a:defRPr sz="4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07577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042729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6217" y="1212851"/>
            <a:ext cx="5608797" cy="2491131"/>
          </a:xfrm>
        </p:spPr>
        <p:txBody>
          <a:bodyPr wrap="square">
            <a:spAutoFit/>
          </a:bodyPr>
          <a:lstStyle>
            <a:lvl1pPr marL="0" indent="0">
              <a:spcBef>
                <a:spcPts val="1224"/>
              </a:spcBef>
              <a:buClr>
                <a:schemeClr val="tx1"/>
              </a:buClr>
              <a:buFont typeface="Wingdings" pitchFamily="2" charset="2"/>
              <a:buNone/>
              <a:defRPr sz="4267">
                <a:gradFill>
                  <a:gsLst>
                    <a:gs pos="1250">
                      <a:schemeClr val="tx2"/>
                    </a:gs>
                    <a:gs pos="99000">
                      <a:schemeClr val="tx2"/>
                    </a:gs>
                  </a:gsLst>
                  <a:lin ang="5400000" scaled="0"/>
                </a:gradFill>
              </a:defRPr>
            </a:lvl1pPr>
            <a:lvl2pPr marL="0" indent="0">
              <a:buNone/>
              <a:defRPr sz="2667"/>
            </a:lvl2pPr>
            <a:lvl3pPr marL="231733" indent="0">
              <a:buNone/>
              <a:tabLst/>
              <a:defRPr sz="2667"/>
            </a:lvl3pPr>
            <a:lvl4pPr marL="460291" indent="0">
              <a:buNone/>
              <a:defRPr/>
            </a:lvl4pPr>
            <a:lvl5pPr marL="6856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62034" y="1211289"/>
            <a:ext cx="5608797" cy="2491131"/>
          </a:xfrm>
        </p:spPr>
        <p:txBody>
          <a:bodyPr wrap="square">
            <a:spAutoFit/>
          </a:bodyPr>
          <a:lstStyle>
            <a:lvl1pPr marL="0" indent="0">
              <a:spcBef>
                <a:spcPts val="1224"/>
              </a:spcBef>
              <a:buClr>
                <a:schemeClr val="tx1"/>
              </a:buClr>
              <a:buFont typeface="Wingdings" pitchFamily="2" charset="2"/>
              <a:buNone/>
              <a:defRPr sz="4267">
                <a:gradFill>
                  <a:gsLst>
                    <a:gs pos="1250">
                      <a:schemeClr val="tx2"/>
                    </a:gs>
                    <a:gs pos="99000">
                      <a:schemeClr val="tx2"/>
                    </a:gs>
                  </a:gsLst>
                  <a:lin ang="5400000" scaled="0"/>
                </a:gradFill>
              </a:defRPr>
            </a:lvl1pPr>
            <a:lvl2pPr marL="0" indent="0">
              <a:buNone/>
              <a:defRPr sz="2667"/>
            </a:lvl2pPr>
            <a:lvl3pPr marL="231733" indent="0">
              <a:buNone/>
              <a:tabLst/>
              <a:defRPr sz="2667"/>
            </a:lvl3pPr>
            <a:lvl4pPr marL="460291" indent="0">
              <a:buNone/>
              <a:defRPr/>
            </a:lvl4pPr>
            <a:lvl5pPr marL="6856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55206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6217" y="1211289"/>
            <a:ext cx="5608797" cy="2491131"/>
          </a:xfrm>
        </p:spPr>
        <p:txBody>
          <a:bodyPr wrap="square">
            <a:spAutoFit/>
          </a:bodyPr>
          <a:lstStyle>
            <a:lvl1pPr marL="0" indent="0">
              <a:spcBef>
                <a:spcPts val="1224"/>
              </a:spcBef>
              <a:buClr>
                <a:schemeClr val="tx1"/>
              </a:buClr>
              <a:buFont typeface="Wingdings" pitchFamily="2" charset="2"/>
              <a:buNone/>
              <a:defRPr sz="4267"/>
            </a:lvl1pPr>
            <a:lvl2pPr marL="0" indent="0">
              <a:buNone/>
              <a:defRPr sz="2667"/>
            </a:lvl2pPr>
            <a:lvl3pPr marL="231733" indent="0">
              <a:buNone/>
              <a:tabLst/>
              <a:defRPr sz="2667"/>
            </a:lvl3pPr>
            <a:lvl4pPr marL="460291" indent="0">
              <a:buNone/>
              <a:defRPr/>
            </a:lvl4pPr>
            <a:lvl5pPr marL="6856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62034" y="1211289"/>
            <a:ext cx="5608797" cy="2491131"/>
          </a:xfrm>
        </p:spPr>
        <p:txBody>
          <a:bodyPr wrap="square">
            <a:spAutoFit/>
          </a:bodyPr>
          <a:lstStyle>
            <a:lvl1pPr marL="0" indent="0">
              <a:spcBef>
                <a:spcPts val="1224"/>
              </a:spcBef>
              <a:buClr>
                <a:schemeClr val="tx1"/>
              </a:buClr>
              <a:buFont typeface="Wingdings" pitchFamily="2" charset="2"/>
              <a:buNone/>
              <a:defRPr sz="4267"/>
            </a:lvl1pPr>
            <a:lvl2pPr marL="0" indent="0">
              <a:buNone/>
              <a:defRPr sz="2667"/>
            </a:lvl2pPr>
            <a:lvl3pPr marL="231733" indent="0">
              <a:buNone/>
              <a:tabLst/>
              <a:defRPr sz="2667"/>
            </a:lvl3pPr>
            <a:lvl4pPr marL="460291" indent="0">
              <a:buNone/>
              <a:defRPr/>
            </a:lvl4pPr>
            <a:lvl5pPr marL="6856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33669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645" y="1211289"/>
            <a:ext cx="5608797" cy="2491131"/>
          </a:xfrm>
        </p:spPr>
        <p:txBody>
          <a:bodyPr wrap="square">
            <a:spAutoFit/>
          </a:bodyPr>
          <a:lstStyle>
            <a:lvl1pPr marL="287286" indent="-287286">
              <a:spcBef>
                <a:spcPts val="1224"/>
              </a:spcBef>
              <a:buClr>
                <a:schemeClr val="tx2"/>
              </a:buClr>
              <a:buFont typeface="Arial" pitchFamily="34" charset="0"/>
              <a:buChar char="•"/>
              <a:defRPr sz="4267">
                <a:gradFill>
                  <a:gsLst>
                    <a:gs pos="1250">
                      <a:schemeClr val="tx2"/>
                    </a:gs>
                    <a:gs pos="99000">
                      <a:schemeClr val="tx2"/>
                    </a:gs>
                  </a:gsLst>
                  <a:lin ang="5400000" scaled="0"/>
                </a:gradFill>
              </a:defRPr>
            </a:lvl1pPr>
            <a:lvl2pPr marL="531068" indent="-233153">
              <a:defRPr sz="2667"/>
            </a:lvl2pPr>
            <a:lvl3pPr marL="699457" indent="-168388">
              <a:tabLst/>
              <a:defRPr sz="2667"/>
            </a:lvl3pPr>
            <a:lvl4pPr marL="880797" indent="-181341">
              <a:defRPr/>
            </a:lvl4pPr>
            <a:lvl5pPr marL="1049184" indent="-16838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62034" y="1211289"/>
            <a:ext cx="5608797" cy="2491131"/>
          </a:xfrm>
        </p:spPr>
        <p:txBody>
          <a:bodyPr wrap="square">
            <a:spAutoFit/>
          </a:bodyPr>
          <a:lstStyle>
            <a:lvl1pPr marL="287286" indent="-287286">
              <a:spcBef>
                <a:spcPts val="1224"/>
              </a:spcBef>
              <a:buClr>
                <a:schemeClr val="tx2"/>
              </a:buClr>
              <a:buFont typeface="Arial" pitchFamily="34" charset="0"/>
              <a:buChar char="•"/>
              <a:defRPr sz="4267">
                <a:gradFill>
                  <a:gsLst>
                    <a:gs pos="1250">
                      <a:schemeClr val="tx2"/>
                    </a:gs>
                    <a:gs pos="99000">
                      <a:schemeClr val="tx2"/>
                    </a:gs>
                  </a:gsLst>
                  <a:lin ang="5400000" scaled="0"/>
                </a:gradFill>
              </a:defRPr>
            </a:lvl1pPr>
            <a:lvl2pPr marL="531068" indent="-233153">
              <a:defRPr sz="2667"/>
            </a:lvl2pPr>
            <a:lvl3pPr marL="699457" indent="-168388">
              <a:tabLst/>
              <a:defRPr sz="2667"/>
            </a:lvl3pPr>
            <a:lvl4pPr marL="880797" indent="-181341">
              <a:defRPr/>
            </a:lvl4pPr>
            <a:lvl5pPr marL="1049184" indent="-16838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980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6050" y="1211289"/>
            <a:ext cx="5608797" cy="2491131"/>
          </a:xfrm>
        </p:spPr>
        <p:txBody>
          <a:bodyPr wrap="square">
            <a:spAutoFit/>
          </a:bodyPr>
          <a:lstStyle>
            <a:lvl1pPr marL="287286" indent="-287286">
              <a:spcBef>
                <a:spcPts val="1224"/>
              </a:spcBef>
              <a:buClr>
                <a:schemeClr val="tx1"/>
              </a:buClr>
              <a:buFont typeface="Arial" pitchFamily="34" charset="0"/>
              <a:buChar char="•"/>
              <a:defRPr sz="4267"/>
            </a:lvl1pPr>
            <a:lvl2pPr marL="531068" indent="-233153">
              <a:defRPr sz="2667"/>
            </a:lvl2pPr>
            <a:lvl3pPr marL="699457" indent="-168388">
              <a:tabLst/>
              <a:defRPr sz="2667"/>
            </a:lvl3pPr>
            <a:lvl4pPr marL="880797" indent="-181341">
              <a:defRPr/>
            </a:lvl4pPr>
            <a:lvl5pPr marL="1049184" indent="-16838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62034" y="1211289"/>
            <a:ext cx="5608797" cy="2491131"/>
          </a:xfrm>
        </p:spPr>
        <p:txBody>
          <a:bodyPr wrap="square">
            <a:spAutoFit/>
          </a:bodyPr>
          <a:lstStyle>
            <a:lvl1pPr marL="287286" indent="-287286">
              <a:spcBef>
                <a:spcPts val="1224"/>
              </a:spcBef>
              <a:buClr>
                <a:schemeClr val="tx1"/>
              </a:buClr>
              <a:buFont typeface="Arial" pitchFamily="34" charset="0"/>
              <a:buChar char="•"/>
              <a:defRPr sz="4267"/>
            </a:lvl1pPr>
            <a:lvl2pPr marL="531068" indent="-233153">
              <a:defRPr sz="2667"/>
            </a:lvl2pPr>
            <a:lvl3pPr marL="699457" indent="-168388">
              <a:tabLst/>
              <a:defRPr sz="2667"/>
            </a:lvl3pPr>
            <a:lvl4pPr marL="880797" indent="-181341">
              <a:defRPr/>
            </a:lvl4pPr>
            <a:lvl5pPr marL="1049184" indent="-16838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03051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363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7" y="1209973"/>
            <a:ext cx="9754432" cy="2751698"/>
          </a:xfrm>
          <a:noFill/>
        </p:spPr>
        <p:txBody>
          <a:bodyPr tIns="91440" bIns="91440" anchor="t" anchorCtr="0"/>
          <a:lstStyle>
            <a:lvl1pPr>
              <a:defRPr sz="80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366218" y="3954472"/>
            <a:ext cx="9754430" cy="1829593"/>
          </a:xfrm>
          <a:noFill/>
        </p:spPr>
        <p:txBody>
          <a:bodyPr lIns="182880" tIns="146304" rIns="182880" bIns="146304">
            <a:noAutofit/>
          </a:bodyPr>
          <a:lstStyle>
            <a:lvl1pPr marL="0" indent="0">
              <a:spcBef>
                <a:spcPts val="0"/>
              </a:spcBef>
              <a:buNone/>
              <a:defRPr sz="373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74850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6" y="1209973"/>
            <a:ext cx="9754431" cy="2751698"/>
          </a:xfrm>
          <a:noFill/>
        </p:spPr>
        <p:txBody>
          <a:bodyPr tIns="91440" bIns="91440" anchor="t" anchorCtr="0"/>
          <a:lstStyle>
            <a:lvl1pPr>
              <a:defRPr lang="en-US" sz="8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07626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989435"/>
            <a:ext cx="11704047" cy="1292662"/>
          </a:xfrm>
          <a:noFill/>
        </p:spPr>
        <p:txBody>
          <a:bodyPr wrap="square" tIns="91440" bIns="91440" anchor="t" anchorCtr="0">
            <a:spAutoFit/>
          </a:bodyPr>
          <a:lstStyle>
            <a:lvl1pPr>
              <a:defRPr sz="80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4520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9" y="2989435"/>
            <a:ext cx="11691929" cy="1292662"/>
          </a:xfrm>
          <a:noFill/>
        </p:spPr>
        <p:txBody>
          <a:bodyPr wrap="square" tIns="91440" bIns="91440" anchor="t" anchorCtr="0">
            <a:spAutoFit/>
          </a:bodyPr>
          <a:lstStyle>
            <a:lvl1pPr>
              <a:defRPr sz="80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5440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989435"/>
            <a:ext cx="11704047" cy="1292662"/>
          </a:xfrm>
          <a:noFill/>
        </p:spPr>
        <p:txBody>
          <a:bodyPr wrap="square" tIns="91440" bIns="91440" anchor="t" anchorCtr="0">
            <a:spAutoFit/>
          </a:bodyPr>
          <a:lstStyle>
            <a:lvl1pPr>
              <a:defRPr sz="80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9358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38753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83837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050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139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718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02"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66219" y="1221164"/>
            <a:ext cx="11704045" cy="2581348"/>
          </a:xfrm>
        </p:spPr>
        <p:txBody>
          <a:bodyPr/>
          <a:lstStyle>
            <a:lvl1pPr marL="0" indent="0">
              <a:buNone/>
              <a:defRPr sz="426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0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8336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84968" y="6321411"/>
            <a:ext cx="11704047" cy="501660"/>
          </a:xfrm>
          <a:prstGeom prst="rect">
            <a:avLst/>
          </a:prstGeom>
          <a:noFill/>
          <a:ln w="12700">
            <a:noFill/>
            <a:miter lim="800000"/>
            <a:headEnd type="none" w="sm" len="sm"/>
            <a:tailEnd type="none" w="sm" len="sm"/>
          </a:ln>
          <a:effectLst/>
        </p:spPr>
        <p:txBody>
          <a:bodyPr vert="horz" wrap="square" lIns="243830" tIns="195064" rIns="243830" bIns="195064" numCol="1" anchor="t" anchorCtr="0" compatLnSpc="1">
            <a:prstTxWarp prst="textNoShape">
              <a:avLst/>
            </a:prstTxWarp>
            <a:spAutoFit/>
          </a:bodyPr>
          <a:lstStyle/>
          <a:p>
            <a:pPr defTabSz="932119"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12359" y="3145040"/>
            <a:ext cx="4385048" cy="704444"/>
          </a:xfrm>
          <a:prstGeom prst="rect">
            <a:avLst/>
          </a:prstGeom>
        </p:spPr>
      </p:pic>
    </p:spTree>
    <p:extLst>
      <p:ext uri="{BB962C8B-B14F-4D97-AF65-F5344CB8AC3E}">
        <p14:creationId xmlns:p14="http://schemas.microsoft.com/office/powerpoint/2010/main" val="335169471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6215" y="1212852"/>
            <a:ext cx="11704047" cy="3196837"/>
          </a:xfrm>
          <a:prstGeom prst="rect">
            <a:avLst/>
          </a:prstGeom>
        </p:spPr>
        <p:txBody>
          <a:bodyPr/>
          <a:lstStyle>
            <a:lvl1pPr marL="290459" indent="-290459">
              <a:buClr>
                <a:schemeClr val="tx1"/>
              </a:buClr>
              <a:buSzPct val="90000"/>
              <a:buFont typeface="Arial" pitchFamily="34" charset="0"/>
              <a:buChar char="•"/>
              <a:defRPr sz="4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6" indent="-280937">
              <a:buClr>
                <a:schemeClr val="tx1"/>
              </a:buClr>
              <a:buSzPct val="90000"/>
              <a:buFont typeface="Arial" pitchFamily="34" charset="0"/>
              <a:buChar char="•"/>
              <a:defRPr sz="426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56" indent="-290459">
              <a:buClr>
                <a:schemeClr val="tx1"/>
              </a:buClr>
              <a:buSzPct val="90000"/>
              <a:buFont typeface="Arial" pitchFamily="34" charset="0"/>
              <a:buChar char="•"/>
              <a:defRPr sz="373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14" indent="-2285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71" indent="-228558">
              <a:buClr>
                <a:schemeClr val="tx1"/>
              </a:buClr>
              <a:buSzPct val="90000"/>
              <a:buFont typeface="Arial" pitchFamily="34" charset="0"/>
              <a:buChar char="•"/>
              <a:defRPr sz="26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26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8276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FC2A-B0C7-45C2-A3D8-19C6B50944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B644CA-48CF-4705-BCC3-B1E94CC8EC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D02BCE-3D90-4464-8F25-9780C29B7C96}"/>
              </a:ext>
            </a:extLst>
          </p:cNvPr>
          <p:cNvSpPr>
            <a:spLocks noGrp="1"/>
          </p:cNvSpPr>
          <p:nvPr>
            <p:ph type="dt" sz="half" idx="10"/>
          </p:nvPr>
        </p:nvSpPr>
        <p:spPr/>
        <p:txBody>
          <a:bodyPr/>
          <a:lstStyle/>
          <a:p>
            <a:fld id="{CDC647B1-C947-4B7C-B0C8-D95F8C7760E0}" type="datetimeFigureOut">
              <a:rPr lang="en-US" smtClean="0"/>
              <a:t>9/25/2018</a:t>
            </a:fld>
            <a:endParaRPr lang="en-US"/>
          </a:p>
        </p:txBody>
      </p:sp>
      <p:sp>
        <p:nvSpPr>
          <p:cNvPr id="5" name="Footer Placeholder 4">
            <a:extLst>
              <a:ext uri="{FF2B5EF4-FFF2-40B4-BE49-F238E27FC236}">
                <a16:creationId xmlns:a16="http://schemas.microsoft.com/office/drawing/2014/main" id="{3767F359-74F6-44FF-BE6F-FC15CA960A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0E527-ED1D-43E4-BFEA-7EE05494CB8F}"/>
              </a:ext>
            </a:extLst>
          </p:cNvPr>
          <p:cNvSpPr>
            <a:spLocks noGrp="1"/>
          </p:cNvSpPr>
          <p:nvPr>
            <p:ph type="sldNum" sz="quarter" idx="12"/>
          </p:nvPr>
        </p:nvSpPr>
        <p:spPr/>
        <p:txBody>
          <a:bodyPr/>
          <a:lstStyle/>
          <a:p>
            <a:fld id="{7D14A0F1-1486-410E-A955-50338775BB00}" type="slidenum">
              <a:rPr lang="en-US" smtClean="0"/>
              <a:t>‹#›</a:t>
            </a:fld>
            <a:endParaRPr lang="en-US"/>
          </a:p>
        </p:txBody>
      </p:sp>
    </p:spTree>
    <p:extLst>
      <p:ext uri="{BB962C8B-B14F-4D97-AF65-F5344CB8AC3E}">
        <p14:creationId xmlns:p14="http://schemas.microsoft.com/office/powerpoint/2010/main" val="27470925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2039460" y="6626369"/>
            <a:ext cx="402990" cy="372394"/>
          </a:xfrm>
        </p:spPr>
        <p:txBody>
          <a:bodyPr/>
          <a:lstStyle>
            <a:lvl1pPr>
              <a:defRPr sz="1071" b="1">
                <a:solidFill>
                  <a:schemeClr val="tx1"/>
                </a:solidFill>
                <a:latin typeface="Candara" panose="020E0502030303020204" pitchFamily="34" charset="0"/>
              </a:defRPr>
            </a:lvl1pPr>
          </a:lstStyle>
          <a:p>
            <a:fld id="{BEBB993E-C2A2-410F-A031-DA993973E767}" type="slidenum">
              <a:rPr lang="en-GB" smtClean="0">
                <a:solidFill>
                  <a:prstClr val="black"/>
                </a:solidFill>
              </a:rPr>
              <a:pPr/>
              <a:t>‹#›</a:t>
            </a:fld>
            <a:endParaRPr lang="en-GB">
              <a:solidFill>
                <a:prstClr val="black"/>
              </a:solidFill>
            </a:endParaRPr>
          </a:p>
        </p:txBody>
      </p:sp>
      <p:sp>
        <p:nvSpPr>
          <p:cNvPr id="9" name="Text Placeholder 6"/>
          <p:cNvSpPr>
            <a:spLocks noGrp="1"/>
          </p:cNvSpPr>
          <p:nvPr>
            <p:ph type="body" sz="quarter" idx="13" hasCustomPrompt="1"/>
          </p:nvPr>
        </p:nvSpPr>
        <p:spPr>
          <a:xfrm>
            <a:off x="5981" y="290955"/>
            <a:ext cx="12430495" cy="979548"/>
          </a:xfrm>
          <a:prstGeom prst="rect">
            <a:avLst/>
          </a:prstGeom>
          <a:solidFill>
            <a:schemeClr val="tx2"/>
          </a:solidFill>
        </p:spPr>
        <p:txBody>
          <a:bodyPr vert="horz" lIns="91440" tIns="45720" rIns="91440" bIns="45720" rtlCol="0" anchor="ctr">
            <a:normAutofit/>
          </a:bodyPr>
          <a:lstStyle>
            <a:lvl1pPr marL="233104" indent="-233104">
              <a:buNone/>
              <a:defRPr lang="en-US" sz="2856" b="1" dirty="0">
                <a:solidFill>
                  <a:schemeClr val="bg1"/>
                </a:solidFill>
                <a:latin typeface="Candara" panose="020E0502030303020204" pitchFamily="34" charset="0"/>
              </a:defRPr>
            </a:lvl1pPr>
          </a:lstStyle>
          <a:p>
            <a:pPr marL="0" lvl="0" indent="0"/>
            <a:r>
              <a:rPr lang="en-US"/>
              <a:t>Headline</a:t>
            </a:r>
          </a:p>
        </p:txBody>
      </p:sp>
      <p:sp>
        <p:nvSpPr>
          <p:cNvPr id="3" name="Text Placeholder 2"/>
          <p:cNvSpPr>
            <a:spLocks noGrp="1"/>
          </p:cNvSpPr>
          <p:nvPr>
            <p:ph type="body" sz="quarter" idx="14" hasCustomPrompt="1"/>
          </p:nvPr>
        </p:nvSpPr>
        <p:spPr>
          <a:xfrm>
            <a:off x="1" y="6692699"/>
            <a:ext cx="12017068" cy="306158"/>
          </a:xfrm>
        </p:spPr>
        <p:txBody>
          <a:bodyPr>
            <a:noAutofit/>
          </a:bodyPr>
          <a:lstStyle>
            <a:lvl1pPr marL="0" indent="0">
              <a:spcBef>
                <a:spcPts val="0"/>
              </a:spcBef>
              <a:buNone/>
              <a:defRPr sz="816"/>
            </a:lvl1pPr>
            <a:lvl2pPr>
              <a:defRPr sz="816"/>
            </a:lvl2pPr>
            <a:lvl3pPr>
              <a:defRPr sz="816"/>
            </a:lvl3pPr>
            <a:lvl4pPr>
              <a:defRPr sz="816"/>
            </a:lvl4pPr>
            <a:lvl5pPr>
              <a:defRPr sz="816"/>
            </a:lvl5pPr>
          </a:lstStyle>
          <a:p>
            <a:pPr lvl="0"/>
            <a:r>
              <a:rPr lang="en-US"/>
              <a:t>Source: </a:t>
            </a:r>
          </a:p>
        </p:txBody>
      </p:sp>
    </p:spTree>
    <p:extLst>
      <p:ext uri="{BB962C8B-B14F-4D97-AF65-F5344CB8AC3E}">
        <p14:creationId xmlns:p14="http://schemas.microsoft.com/office/powerpoint/2010/main" val="2810456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9D332C-FF18-449A-B043-1042FBC4E800}"/>
              </a:ext>
            </a:extLst>
          </p:cNvPr>
          <p:cNvPicPr>
            <a:picLocks noChangeAspect="1"/>
          </p:cNvPicPr>
          <p:nvPr userDrawn="1"/>
        </p:nvPicPr>
        <p:blipFill>
          <a:blip r:embed="rId2"/>
          <a:stretch>
            <a:fillRect/>
          </a:stretch>
        </p:blipFill>
        <p:spPr bwMode="black">
          <a:xfrm>
            <a:off x="427037" y="6364298"/>
            <a:ext cx="1483418" cy="310896"/>
          </a:xfrm>
          <a:prstGeom prst="rect">
            <a:avLst/>
          </a:prstGeom>
        </p:spPr>
      </p:pic>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8" name="TextBox 7">
            <a:extLst>
              <a:ext uri="{FF2B5EF4-FFF2-40B4-BE49-F238E27FC236}">
                <a16:creationId xmlns:a16="http://schemas.microsoft.com/office/drawing/2014/main" id="{7677A20A-310C-4811-9F48-DFD5161EC969}"/>
              </a:ext>
            </a:extLst>
          </p:cNvPr>
          <p:cNvSpPr txBox="1"/>
          <p:nvPr userDrawn="1"/>
        </p:nvSpPr>
        <p:spPr>
          <a:xfrm>
            <a:off x="273050" y="325377"/>
            <a:ext cx="4267200" cy="572464"/>
          </a:xfrm>
          <a:prstGeom prst="rect">
            <a:avLst/>
          </a:prstGeom>
          <a:noFill/>
        </p:spPr>
        <p:txBody>
          <a:bodyPr wrap="square" lIns="182854" tIns="146283" rIns="182854" bIns="146283" rtlCol="0">
            <a:spAutoFit/>
          </a:bodyPr>
          <a:lstStyle/>
          <a:p>
            <a:pPr algn="l">
              <a:lnSpc>
                <a:spcPct val="90000"/>
              </a:lnSpc>
              <a:spcAft>
                <a:spcPts val="600"/>
              </a:spcAft>
            </a:pPr>
            <a:r>
              <a:rPr lang="en-US" sz="2000">
                <a:solidFill>
                  <a:schemeClr val="tx1"/>
                </a:solidFill>
              </a:rPr>
              <a:t>One Commercial Partner</a:t>
            </a:r>
          </a:p>
        </p:txBody>
      </p:sp>
    </p:spTree>
    <p:extLst>
      <p:ext uri="{BB962C8B-B14F-4D97-AF65-F5344CB8AC3E}">
        <p14:creationId xmlns:p14="http://schemas.microsoft.com/office/powerpoint/2010/main" val="1867268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541374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6" name="Picture 5">
            <a:extLst>
              <a:ext uri="{FF2B5EF4-FFF2-40B4-BE49-F238E27FC236}">
                <a16:creationId xmlns:a16="http://schemas.microsoft.com/office/drawing/2014/main" id="{16899587-CE56-42C4-9B59-267552266EA8}"/>
              </a:ext>
            </a:extLst>
          </p:cNvPr>
          <p:cNvPicPr>
            <a:picLocks noChangeAspect="1"/>
          </p:cNvPicPr>
          <p:nvPr userDrawn="1"/>
        </p:nvPicPr>
        <p:blipFill>
          <a:blip r:embed="rId2"/>
          <a:stretch>
            <a:fillRect/>
          </a:stretch>
        </p:blipFill>
        <p:spPr bwMode="black">
          <a:xfrm>
            <a:off x="427037" y="6364298"/>
            <a:ext cx="1483418" cy="310896"/>
          </a:xfrm>
          <a:prstGeom prst="rect">
            <a:avLst/>
          </a:prstGeom>
        </p:spPr>
      </p:pic>
      <p:sp>
        <p:nvSpPr>
          <p:cNvPr id="7" name="TextBox 6">
            <a:extLst>
              <a:ext uri="{FF2B5EF4-FFF2-40B4-BE49-F238E27FC236}">
                <a16:creationId xmlns:a16="http://schemas.microsoft.com/office/drawing/2014/main" id="{1D51154D-FA7F-4F8D-B4BF-7A7DC81424EE}"/>
              </a:ext>
            </a:extLst>
          </p:cNvPr>
          <p:cNvSpPr txBox="1"/>
          <p:nvPr userDrawn="1"/>
        </p:nvSpPr>
        <p:spPr>
          <a:xfrm>
            <a:off x="273050" y="325377"/>
            <a:ext cx="4267200" cy="572464"/>
          </a:xfrm>
          <a:prstGeom prst="rect">
            <a:avLst/>
          </a:prstGeom>
          <a:noFill/>
        </p:spPr>
        <p:txBody>
          <a:bodyPr wrap="square" lIns="182854" tIns="146283" rIns="182854" bIns="146283" rtlCol="0">
            <a:spAutoFit/>
          </a:bodyPr>
          <a:lstStyle/>
          <a:p>
            <a:pPr algn="l">
              <a:lnSpc>
                <a:spcPct val="90000"/>
              </a:lnSpc>
              <a:spcAft>
                <a:spcPts val="600"/>
              </a:spcAft>
            </a:pPr>
            <a:r>
              <a:rPr lang="en-US" sz="2000">
                <a:solidFill>
                  <a:schemeClr val="tx1"/>
                </a:solidFill>
              </a:rPr>
              <a:t>One Commercial Partner</a:t>
            </a:r>
          </a:p>
        </p:txBody>
      </p:sp>
    </p:spTree>
    <p:extLst>
      <p:ext uri="{BB962C8B-B14F-4D97-AF65-F5344CB8AC3E}">
        <p14:creationId xmlns:p14="http://schemas.microsoft.com/office/powerpoint/2010/main" val="1592475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27038" y="6355549"/>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 name="TextBox 1">
            <a:extLst>
              <a:ext uri="{FF2B5EF4-FFF2-40B4-BE49-F238E27FC236}">
                <a16:creationId xmlns:a16="http://schemas.microsoft.com/office/drawing/2014/main" id="{8C2F8F42-FE6D-41EC-8F23-D15911779B0D}"/>
              </a:ext>
            </a:extLst>
          </p:cNvPr>
          <p:cNvSpPr txBox="1"/>
          <p:nvPr userDrawn="1"/>
        </p:nvSpPr>
        <p:spPr>
          <a:xfrm>
            <a:off x="273050" y="325377"/>
            <a:ext cx="4267200" cy="572464"/>
          </a:xfrm>
          <a:prstGeom prst="rect">
            <a:avLst/>
          </a:prstGeom>
          <a:noFill/>
        </p:spPr>
        <p:txBody>
          <a:bodyPr wrap="square" lIns="182854" tIns="146283" rIns="182854" bIns="146283" rtlCol="0">
            <a:spAutoFit/>
          </a:bodyPr>
          <a:lstStyle/>
          <a:p>
            <a:pPr algn="l">
              <a:lnSpc>
                <a:spcPct val="90000"/>
              </a:lnSpc>
              <a:spcAft>
                <a:spcPts val="600"/>
              </a:spcAft>
            </a:pPr>
            <a:r>
              <a:rPr lang="en-US" sz="2000">
                <a:solidFill>
                  <a:schemeClr val="tx1"/>
                </a:solidFill>
              </a:rPr>
              <a:t>One Commercial Partner</a:t>
            </a:r>
          </a:p>
        </p:txBody>
      </p:sp>
    </p:spTree>
    <p:extLst>
      <p:ext uri="{BB962C8B-B14F-4D97-AF65-F5344CB8AC3E}">
        <p14:creationId xmlns:p14="http://schemas.microsoft.com/office/powerpoint/2010/main" val="1604611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94731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256402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8911670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89375083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8751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5159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8113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582225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88666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39515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4681514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1674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48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367484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590470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17870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311508"/>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r>
              <a:rPr lang="en-US"/>
              <a:t>MICROSOFT CONFIDENTIAL</a:t>
            </a:r>
          </a:p>
        </p:txBody>
      </p:sp>
      <p:sp>
        <p:nvSpPr>
          <p:cNvPr id="3" name="Slide Number Placeholder 2"/>
          <p:cNvSpPr>
            <a:spLocks noGrp="1"/>
          </p:cNvSpPr>
          <p:nvPr>
            <p:ph type="sldNum" sz="quarter" idx="12"/>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393584374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FY16 LSP Guide Cover -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450EACB-5D60-44CD-ADA9-2D0CFF8CA07E}"/>
              </a:ext>
            </a:extLst>
          </p:cNvPr>
          <p:cNvSpPr>
            <a:spLocks noGrp="1"/>
          </p:cNvSpPr>
          <p:nvPr>
            <p:ph type="title" hasCustomPrompt="1"/>
          </p:nvPr>
        </p:nvSpPr>
        <p:spPr>
          <a:xfrm>
            <a:off x="644625" y="3035178"/>
            <a:ext cx="5083629" cy="498598"/>
          </a:xfrm>
          <a:noFill/>
        </p:spPr>
        <p:txBody>
          <a:bodyPr wrap="square" lIns="0" tIns="0" rIns="0" bIns="0" anchor="b" anchorCtr="0">
            <a:spAutoFit/>
          </a:bodyPr>
          <a:lstStyle>
            <a:lvl1pPr>
              <a:defRPr sz="3600" spc="-50" baseline="0">
                <a:gradFill>
                  <a:gsLst>
                    <a:gs pos="100000">
                      <a:schemeClr val="bg1"/>
                    </a:gs>
                    <a:gs pos="14000">
                      <a:schemeClr val="bg1"/>
                    </a:gs>
                  </a:gsLst>
                  <a:lin ang="5400000" scaled="0"/>
                </a:gradFill>
                <a:latin typeface="+mj-lt"/>
                <a:cs typeface="Segoe UI" panose="020B0502040204020203" pitchFamily="34" charset="0"/>
              </a:defRPr>
            </a:lvl1pPr>
          </a:lstStyle>
          <a:p>
            <a:r>
              <a:rPr lang="en-US"/>
              <a:t>Presentation title </a:t>
            </a:r>
          </a:p>
        </p:txBody>
      </p:sp>
      <p:sp>
        <p:nvSpPr>
          <p:cNvPr id="16" name="Text Placeholder 4">
            <a:extLst>
              <a:ext uri="{FF2B5EF4-FFF2-40B4-BE49-F238E27FC236}">
                <a16:creationId xmlns:a16="http://schemas.microsoft.com/office/drawing/2014/main" id="{EA2F84F3-C3CF-4EB5-9E7F-D721FEFD2A92}"/>
              </a:ext>
            </a:extLst>
          </p:cNvPr>
          <p:cNvSpPr>
            <a:spLocks noGrp="1"/>
          </p:cNvSpPr>
          <p:nvPr>
            <p:ph type="body" sz="quarter" idx="12" hasCustomPrompt="1"/>
          </p:nvPr>
        </p:nvSpPr>
        <p:spPr>
          <a:xfrm>
            <a:off x="644624" y="3962401"/>
            <a:ext cx="5084064" cy="276974"/>
          </a:xfrm>
          <a:noFill/>
        </p:spPr>
        <p:txBody>
          <a:bodyPr wrap="square" lIns="0" tIns="0" rIns="0" bIns="0">
            <a:spAutoFit/>
          </a:bodyPr>
          <a:lstStyle>
            <a:lvl1pPr marL="0" indent="0">
              <a:spcBef>
                <a:spcPts val="0"/>
              </a:spcBef>
              <a:buNone/>
              <a:defRPr sz="2000" spc="0" baseline="0">
                <a:gradFill>
                  <a:gsLst>
                    <a:gs pos="100000">
                      <a:schemeClr val="bg1"/>
                    </a:gs>
                    <a:gs pos="14000">
                      <a:schemeClr val="bg1"/>
                    </a:gs>
                  </a:gsLst>
                  <a:lin ang="5400000" scaled="0"/>
                </a:gradFill>
                <a:latin typeface="+mn-lt"/>
                <a:cs typeface="Segoe UI" panose="020B0502040204020203" pitchFamily="34" charset="0"/>
              </a:defRPr>
            </a:lvl1pPr>
          </a:lstStyle>
          <a:p>
            <a:pPr lvl="0"/>
            <a:r>
              <a:rPr lang="en-US"/>
              <a:t>Speaker name or subtitle text</a:t>
            </a:r>
          </a:p>
        </p:txBody>
      </p:sp>
      <p:grpSp>
        <p:nvGrpSpPr>
          <p:cNvPr id="11" name="Group 10">
            <a:extLst>
              <a:ext uri="{FF2B5EF4-FFF2-40B4-BE49-F238E27FC236}">
                <a16:creationId xmlns:a16="http://schemas.microsoft.com/office/drawing/2014/main" id="{7024AF99-E094-49C2-A25C-4174AEBF581F}"/>
              </a:ext>
            </a:extLst>
          </p:cNvPr>
          <p:cNvGrpSpPr>
            <a:grpSpLocks noChangeAspect="1"/>
          </p:cNvGrpSpPr>
          <p:nvPr userDrawn="1"/>
        </p:nvGrpSpPr>
        <p:grpSpPr bwMode="black">
          <a:xfrm>
            <a:off x="674551" y="457063"/>
            <a:ext cx="1158200" cy="248616"/>
            <a:chOff x="457200" y="1643393"/>
            <a:chExt cx="4492753" cy="964540"/>
          </a:xfrm>
        </p:grpSpPr>
        <p:pic>
          <p:nvPicPr>
            <p:cNvPr id="12" name="Picture 11">
              <a:extLst>
                <a:ext uri="{FF2B5EF4-FFF2-40B4-BE49-F238E27FC236}">
                  <a16:creationId xmlns:a16="http://schemas.microsoft.com/office/drawing/2014/main" id="{11C0408F-6C65-4FF8-9916-494593B32C6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4" name="Freeform 12">
              <a:extLst>
                <a:ext uri="{FF2B5EF4-FFF2-40B4-BE49-F238E27FC236}">
                  <a16:creationId xmlns:a16="http://schemas.microsoft.com/office/drawing/2014/main" id="{48E96F44-E3CD-4DE8-B3EA-D5E99C7510A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73"/>
            </a:p>
          </p:txBody>
        </p:sp>
      </p:grpSp>
      <p:sp>
        <p:nvSpPr>
          <p:cNvPr id="6" name="Text Placeholder 5">
            <a:extLst>
              <a:ext uri="{FF2B5EF4-FFF2-40B4-BE49-F238E27FC236}">
                <a16:creationId xmlns:a16="http://schemas.microsoft.com/office/drawing/2014/main" id="{9A8CA249-BBE9-4DFC-A602-6D08828B67A8}"/>
              </a:ext>
            </a:extLst>
          </p:cNvPr>
          <p:cNvSpPr>
            <a:spLocks noGrp="1"/>
          </p:cNvSpPr>
          <p:nvPr>
            <p:ph type="body" sz="quarter" idx="13"/>
          </p:nvPr>
        </p:nvSpPr>
        <p:spPr>
          <a:xfrm>
            <a:off x="466726" y="2471744"/>
            <a:ext cx="4201126" cy="517065"/>
          </a:xfr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lvl1pPr>
              <a:defRPr lang="en-US" sz="2400" dirty="0" smtClean="0">
                <a:gradFill>
                  <a:gsLst>
                    <a:gs pos="0">
                      <a:schemeClr val="accent2"/>
                    </a:gs>
                    <a:gs pos="100000">
                      <a:schemeClr val="accent2"/>
                    </a:gs>
                  </a:gsLst>
                  <a:lin ang="5400000" scaled="1"/>
                </a:gradFill>
                <a:latin typeface="Segoe UI Bold" panose="020B0802040204020203" pitchFamily="34" charset="0"/>
                <a:ea typeface="Segoe UI" pitchFamily="34" charset="0"/>
                <a:cs typeface="Segoe UI Bold" panose="020B0802040204020203" pitchFamily="34" charset="0"/>
              </a:defRPr>
            </a:lvl1pPr>
          </a:lstStyle>
          <a:p>
            <a:pPr lvl="0" defTabSz="950998" fontAlgn="base">
              <a:spcBef>
                <a:spcPct val="0"/>
              </a:spcBef>
              <a:spcAft>
                <a:spcPct val="0"/>
              </a:spcAft>
            </a:pPr>
            <a:r>
              <a:rPr lang="en-US"/>
              <a:t>Edit Master text styles</a:t>
            </a:r>
          </a:p>
        </p:txBody>
      </p:sp>
    </p:spTree>
    <p:extLst>
      <p:ext uri="{BB962C8B-B14F-4D97-AF65-F5344CB8AC3E}">
        <p14:creationId xmlns:p14="http://schemas.microsoft.com/office/powerpoint/2010/main" val="205894996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 1">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1EF039-F452-4221-B19D-0A06FB7E87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274495" y="1"/>
            <a:ext cx="7161981" cy="6994525"/>
          </a:xfrm>
          <a:prstGeom prst="rect">
            <a:avLst/>
          </a:prstGeom>
        </p:spPr>
      </p:pic>
      <p:sp>
        <p:nvSpPr>
          <p:cNvPr id="5" name="Rectangle 4">
            <a:extLst>
              <a:ext uri="{FF2B5EF4-FFF2-40B4-BE49-F238E27FC236}">
                <a16:creationId xmlns:a16="http://schemas.microsoft.com/office/drawing/2014/main" id="{40ABBB24-4C5E-434C-A79B-71ED85EB9B15}"/>
              </a:ext>
            </a:extLst>
          </p:cNvPr>
          <p:cNvSpPr/>
          <p:nvPr userDrawn="1"/>
        </p:nvSpPr>
        <p:spPr bwMode="auto">
          <a:xfrm>
            <a:off x="1" y="1"/>
            <a:ext cx="5338996"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1">
            <a:extLst>
              <a:ext uri="{FF2B5EF4-FFF2-40B4-BE49-F238E27FC236}">
                <a16:creationId xmlns:a16="http://schemas.microsoft.com/office/drawing/2014/main" id="{4E4CDE3E-AEBF-4586-89B9-FA17CC969616}"/>
              </a:ext>
            </a:extLst>
          </p:cNvPr>
          <p:cNvSpPr>
            <a:spLocks noGrp="1"/>
          </p:cNvSpPr>
          <p:nvPr>
            <p:ph type="title" hasCustomPrompt="1"/>
          </p:nvPr>
        </p:nvSpPr>
        <p:spPr>
          <a:xfrm>
            <a:off x="584025" y="2842686"/>
            <a:ext cx="4690469" cy="618631"/>
          </a:xfrm>
          <a:prstGeom prst="rect">
            <a:avLst/>
          </a:prstGeom>
        </p:spPr>
        <p:txBody>
          <a:bodyPr vert="horz" wrap="square" lIns="0" tIns="64008" rIns="0" bIns="0" rtlCol="0" anchor="ctr" anchorCtr="0">
            <a:spAutoFit/>
          </a:bodyPr>
          <a:lstStyle>
            <a:lvl1pPr>
              <a:defRPr lang="en-US" sz="3600" spc="-49" dirty="0">
                <a:gradFill>
                  <a:gsLst>
                    <a:gs pos="1250">
                      <a:schemeClr val="accent1"/>
                    </a:gs>
                    <a:gs pos="100000">
                      <a:schemeClr val="accent1"/>
                    </a:gs>
                  </a:gsLst>
                  <a:lin ang="5400000" scaled="0"/>
                </a:gradFill>
                <a:latin typeface="+mj-lt"/>
                <a:cs typeface="Segoe UI Semilight" panose="020B0402040204020203" pitchFamily="34" charset="0"/>
              </a:defRPr>
            </a:lvl1pPr>
          </a:lstStyle>
          <a:p>
            <a:pPr marL="0" lvl="0">
              <a:lnSpc>
                <a:spcPct val="100000"/>
              </a:lnSpc>
            </a:pPr>
            <a:r>
              <a:rPr lang="en-US"/>
              <a:t>Section title</a:t>
            </a:r>
          </a:p>
        </p:txBody>
      </p:sp>
      <p:cxnSp>
        <p:nvCxnSpPr>
          <p:cNvPr id="8" name="Straight Connector 7">
            <a:extLst>
              <a:ext uri="{FF2B5EF4-FFF2-40B4-BE49-F238E27FC236}">
                <a16:creationId xmlns:a16="http://schemas.microsoft.com/office/drawing/2014/main" id="{A0204B92-94A3-42D4-92EA-BA0ED59AED45}"/>
              </a:ext>
            </a:extLst>
          </p:cNvPr>
          <p:cNvCxnSpPr/>
          <p:nvPr userDrawn="1"/>
        </p:nvCxnSpPr>
        <p:spPr>
          <a:xfrm>
            <a:off x="5338996" y="1"/>
            <a:ext cx="0" cy="7001583"/>
          </a:xfrm>
          <a:prstGeom prst="line">
            <a:avLst/>
          </a:prstGeom>
          <a:ln w="508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124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image" Target="../media/image20.png"/><Relationship Id="rId2" Type="http://schemas.openxmlformats.org/officeDocument/2006/relationships/slideLayout" Target="../slideLayouts/slideLayout204.xml"/><Relationship Id="rId16" Type="http://schemas.openxmlformats.org/officeDocument/2006/relationships/theme" Target="../theme/theme10.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image" Target="../media/image20.png"/><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theme" Target="../theme/theme11.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10.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theme" Target="../theme/theme3.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image" Target="../media/image1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image" Target="../media/image10.emf"/><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image" Target="../media/image20.png"/><Relationship Id="rId2" Type="http://schemas.openxmlformats.org/officeDocument/2006/relationships/slideLayout" Target="../slideLayouts/slideLayout99.xml"/><Relationship Id="rId16" Type="http://schemas.openxmlformats.org/officeDocument/2006/relationships/theme" Target="../theme/theme5.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21" Type="http://schemas.openxmlformats.org/officeDocument/2006/relationships/theme" Target="../theme/theme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image" Target="../media/image10.emf"/><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theme" Target="../theme/theme7.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34" Type="http://schemas.openxmlformats.org/officeDocument/2006/relationships/theme" Target="../theme/theme8.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image" Target="../media/image20.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image" Target="../media/image14.png"/><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19" Type="http://schemas.openxmlformats.org/officeDocument/2006/relationships/theme" Target="../theme/theme9.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284316674"/>
      </p:ext>
    </p:extLst>
  </p:cSld>
  <p:clrMap bg1="lt1" tx1="dk1" bg2="lt2" tx2="dk2" accent1="accent1" accent2="accent2" accent3="accent3" accent4="accent4" accent5="accent5" accent6="accent6" hlink="hlink" folHlink="folHlink"/>
  <p:sldLayoutIdLst>
    <p:sldLayoutId id="2147484308" r:id="rId1"/>
    <p:sldLayoutId id="2147484309" r:id="rId2"/>
    <p:sldLayoutId id="2147484339" r:id="rId3"/>
    <p:sldLayoutId id="2147484316" r:id="rId4"/>
    <p:sldLayoutId id="2147484315" r:id="rId5"/>
    <p:sldLayoutId id="2147484318" r:id="rId6"/>
    <p:sldLayoutId id="2147484317" r:id="rId7"/>
    <p:sldLayoutId id="2147484323" r:id="rId8"/>
    <p:sldLayoutId id="2147484319" r:id="rId9"/>
    <p:sldLayoutId id="2147484320" r:id="rId10"/>
    <p:sldLayoutId id="2147484321" r:id="rId11"/>
    <p:sldLayoutId id="2147484322" r:id="rId12"/>
    <p:sldLayoutId id="2147484324" r:id="rId13"/>
    <p:sldLayoutId id="2147484311" r:id="rId14"/>
    <p:sldLayoutId id="2147484310" r:id="rId15"/>
    <p:sldLayoutId id="2147484264" r:id="rId16"/>
    <p:sldLayoutId id="2147484312" r:id="rId17"/>
    <p:sldLayoutId id="2147484313" r:id="rId18"/>
    <p:sldLayoutId id="2147484314" r:id="rId19"/>
    <p:sldLayoutId id="2147484325" r:id="rId20"/>
    <p:sldLayoutId id="2147484326" r:id="rId21"/>
    <p:sldLayoutId id="2147484327" r:id="rId22"/>
    <p:sldLayoutId id="2147484328" r:id="rId23"/>
    <p:sldLayoutId id="2147484329" r:id="rId24"/>
    <p:sldLayoutId id="2147484330" r:id="rId25"/>
    <p:sldLayoutId id="2147484331" r:id="rId26"/>
    <p:sldLayoutId id="2147484332" r:id="rId27"/>
    <p:sldLayoutId id="2147484333" r:id="rId28"/>
    <p:sldLayoutId id="2147484334" r:id="rId29"/>
    <p:sldLayoutId id="2147484335" r:id="rId30"/>
    <p:sldLayoutId id="2147484337" r:id="rId31"/>
    <p:sldLayoutId id="2147484299" r:id="rId32"/>
    <p:sldLayoutId id="2147484460"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Title Placeholder 1"/>
          <p:cNvSpPr>
            <a:spLocks noGrp="1"/>
          </p:cNvSpPr>
          <p:nvPr userDrawn="1">
            <p:ph type="title"/>
          </p:nvPr>
        </p:nvSpPr>
        <p:spPr>
          <a:xfrm>
            <a:off x="678873" y="351094"/>
            <a:ext cx="10556937" cy="433965"/>
          </a:xfrm>
          <a:prstGeom prst="rect">
            <a:avLst/>
          </a:prstGeom>
        </p:spPr>
        <p:txBody>
          <a:bodyPr vert="horz" wrap="square" lIns="0" tIns="64008" rIns="0" bIns="0" rtlCol="0" anchor="t">
            <a:spAutoFit/>
          </a:bodyPr>
          <a:lstStyle/>
          <a:p>
            <a:pPr lvl="0" defTabSz="932713">
              <a:lnSpc>
                <a:spcPct val="100000"/>
              </a:lnSpc>
            </a:pPr>
            <a:r>
              <a:rPr lang="en-US"/>
              <a:t>Click to edit Master title style</a:t>
            </a:r>
          </a:p>
        </p:txBody>
      </p:sp>
      <p:sp>
        <p:nvSpPr>
          <p:cNvPr id="79" name="Text Placeholder 3"/>
          <p:cNvSpPr>
            <a:spLocks noGrp="1"/>
          </p:cNvSpPr>
          <p:nvPr userDrawn="1">
            <p:ph type="body" idx="1"/>
          </p:nvPr>
        </p:nvSpPr>
        <p:spPr>
          <a:xfrm>
            <a:off x="678873" y="990048"/>
            <a:ext cx="10141690" cy="15111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2917627" y="-1"/>
            <a:ext cx="899078" cy="6994525"/>
          </a:xfrm>
          <a:prstGeom prst="rect">
            <a:avLst/>
          </a:prstGeom>
        </p:spPr>
      </p:pic>
    </p:spTree>
    <p:extLst>
      <p:ext uri="{BB962C8B-B14F-4D97-AF65-F5344CB8AC3E}">
        <p14:creationId xmlns:p14="http://schemas.microsoft.com/office/powerpoint/2010/main" val="2221528116"/>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Lst>
  <p:transition>
    <p:fade/>
  </p:transition>
  <p:txStyles>
    <p:titleStyle>
      <a:lvl1pPr algn="l" defTabSz="932534" rtl="0" eaLnBrk="1" latinLnBrk="0" hangingPunct="1">
        <a:lnSpc>
          <a:spcPct val="90000"/>
        </a:lnSpc>
        <a:spcBef>
          <a:spcPct val="0"/>
        </a:spcBef>
        <a:buNone/>
        <a:defRPr lang="en-US" sz="2400" b="1" kern="1200" cap="none" spc="0" baseline="0" dirty="0">
          <a:ln w="3175">
            <a:noFill/>
          </a:ln>
          <a:gradFill>
            <a:gsLst>
              <a:gs pos="1250">
                <a:schemeClr val="tx1">
                  <a:lumMod val="90000"/>
                  <a:lumOff val="10000"/>
                </a:schemeClr>
              </a:gs>
              <a:gs pos="100000">
                <a:schemeClr val="tx1">
                  <a:lumMod val="90000"/>
                  <a:lumOff val="10000"/>
                </a:schemeClr>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0"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j-lt"/>
          <a:ea typeface="+mn-ea"/>
          <a:cs typeface="+mn-cs"/>
        </a:defRPr>
      </a:lvl1pPr>
      <a:lvl2pPr marL="342823"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571373"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799921"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1028470"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4468"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35"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03"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70"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34" rtl="0" eaLnBrk="1" latinLnBrk="0" hangingPunct="1">
        <a:defRPr sz="1800" kern="1200">
          <a:solidFill>
            <a:schemeClr val="tx1"/>
          </a:solidFill>
          <a:latin typeface="+mn-lt"/>
          <a:ea typeface="+mn-ea"/>
          <a:cs typeface="+mn-cs"/>
        </a:defRPr>
      </a:lvl1pPr>
      <a:lvl2pPr marL="466266" algn="l" defTabSz="932534" rtl="0" eaLnBrk="1" latinLnBrk="0" hangingPunct="1">
        <a:defRPr sz="1800" kern="1200">
          <a:solidFill>
            <a:schemeClr val="tx1"/>
          </a:solidFill>
          <a:latin typeface="+mn-lt"/>
          <a:ea typeface="+mn-ea"/>
          <a:cs typeface="+mn-cs"/>
        </a:defRPr>
      </a:lvl2pPr>
      <a:lvl3pPr marL="932534" algn="l" defTabSz="932534" rtl="0" eaLnBrk="1" latinLnBrk="0" hangingPunct="1">
        <a:defRPr sz="1800" kern="1200">
          <a:solidFill>
            <a:schemeClr val="tx1"/>
          </a:solidFill>
          <a:latin typeface="+mn-lt"/>
          <a:ea typeface="+mn-ea"/>
          <a:cs typeface="+mn-cs"/>
        </a:defRPr>
      </a:lvl3pPr>
      <a:lvl4pPr marL="1398800" algn="l" defTabSz="932534" rtl="0" eaLnBrk="1" latinLnBrk="0" hangingPunct="1">
        <a:defRPr sz="1800" kern="1200">
          <a:solidFill>
            <a:schemeClr val="tx1"/>
          </a:solidFill>
          <a:latin typeface="+mn-lt"/>
          <a:ea typeface="+mn-ea"/>
          <a:cs typeface="+mn-cs"/>
        </a:defRPr>
      </a:lvl4pPr>
      <a:lvl5pPr marL="1865068" algn="l" defTabSz="932534" rtl="0" eaLnBrk="1" latinLnBrk="0" hangingPunct="1">
        <a:defRPr sz="1800" kern="1200">
          <a:solidFill>
            <a:schemeClr val="tx1"/>
          </a:solidFill>
          <a:latin typeface="+mn-lt"/>
          <a:ea typeface="+mn-ea"/>
          <a:cs typeface="+mn-cs"/>
        </a:defRPr>
      </a:lvl5pPr>
      <a:lvl6pPr marL="2331336" algn="l" defTabSz="932534" rtl="0" eaLnBrk="1" latinLnBrk="0" hangingPunct="1">
        <a:defRPr sz="1800" kern="1200">
          <a:solidFill>
            <a:schemeClr val="tx1"/>
          </a:solidFill>
          <a:latin typeface="+mn-lt"/>
          <a:ea typeface="+mn-ea"/>
          <a:cs typeface="+mn-cs"/>
        </a:defRPr>
      </a:lvl6pPr>
      <a:lvl7pPr marL="2797602" algn="l" defTabSz="932534" rtl="0" eaLnBrk="1" latinLnBrk="0" hangingPunct="1">
        <a:defRPr sz="1800" kern="1200">
          <a:solidFill>
            <a:schemeClr val="tx1"/>
          </a:solidFill>
          <a:latin typeface="+mn-lt"/>
          <a:ea typeface="+mn-ea"/>
          <a:cs typeface="+mn-cs"/>
        </a:defRPr>
      </a:lvl7pPr>
      <a:lvl8pPr marL="3263868" algn="l" defTabSz="932534" rtl="0" eaLnBrk="1" latinLnBrk="0" hangingPunct="1">
        <a:defRPr sz="1800" kern="1200">
          <a:solidFill>
            <a:schemeClr val="tx1"/>
          </a:solidFill>
          <a:latin typeface="+mn-lt"/>
          <a:ea typeface="+mn-ea"/>
          <a:cs typeface="+mn-cs"/>
        </a:defRPr>
      </a:lvl8pPr>
      <a:lvl9pPr marL="3730137" algn="l" defTabSz="9325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1">
          <p15:clr>
            <a:srgbClr val="5ACBF0"/>
          </p15:clr>
        </p15:guide>
        <p15:guide id="5" pos="1890">
          <p15:clr>
            <a:srgbClr val="5ACBF0"/>
          </p15:clr>
        </p15:guide>
        <p15:guide id="6" pos="2527">
          <p15:clr>
            <a:srgbClr val="5ACBF0"/>
          </p15:clr>
        </p15:guide>
        <p15:guide id="7" pos="3115">
          <p15:clr>
            <a:srgbClr val="5ACBF0"/>
          </p15:clr>
        </p15:guide>
        <p15:guide id="8" pos="3701">
          <p15:clr>
            <a:srgbClr val="5ACBF0"/>
          </p15:clr>
        </p15:guide>
        <p15:guide id="9" pos="4289">
          <p15:clr>
            <a:srgbClr val="5ACBF0"/>
          </p15:clr>
        </p15:guide>
        <p15:guide id="10" pos="4876">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3">
          <p15:clr>
            <a:srgbClr val="5ACBF0"/>
          </p15:clr>
        </p15:guide>
        <p15:guide id="20" orient="horz" pos="196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38">
          <p15:clr>
            <a:srgbClr val="C35EA4"/>
          </p15:clr>
        </p15:guide>
        <p15:guide id="26" orient="horz" pos="418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Title Placeholder 1"/>
          <p:cNvSpPr>
            <a:spLocks noGrp="1"/>
          </p:cNvSpPr>
          <p:nvPr userDrawn="1">
            <p:ph type="title"/>
          </p:nvPr>
        </p:nvSpPr>
        <p:spPr>
          <a:xfrm>
            <a:off x="678873" y="351095"/>
            <a:ext cx="10556937" cy="442604"/>
          </a:xfrm>
          <a:prstGeom prst="rect">
            <a:avLst/>
          </a:prstGeom>
        </p:spPr>
        <p:txBody>
          <a:bodyPr vert="horz" wrap="square" lIns="0" tIns="64008" rIns="0" bIns="0" rtlCol="0" anchor="t">
            <a:spAutoFit/>
          </a:bodyPr>
          <a:lstStyle/>
          <a:p>
            <a:pPr lvl="0" defTabSz="932534">
              <a:lnSpc>
                <a:spcPct val="100000"/>
              </a:lnSpc>
            </a:pPr>
            <a:r>
              <a:rPr lang="en-US"/>
              <a:t>Click to edit Master title style</a:t>
            </a:r>
          </a:p>
        </p:txBody>
      </p:sp>
      <p:sp>
        <p:nvSpPr>
          <p:cNvPr id="79" name="Text Placeholder 3"/>
          <p:cNvSpPr>
            <a:spLocks noGrp="1"/>
          </p:cNvSpPr>
          <p:nvPr userDrawn="1">
            <p:ph type="body" idx="1"/>
          </p:nvPr>
        </p:nvSpPr>
        <p:spPr>
          <a:xfrm>
            <a:off x="678873" y="990048"/>
            <a:ext cx="10141690" cy="15111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2917627" y="0"/>
            <a:ext cx="899078" cy="6994525"/>
          </a:xfrm>
          <a:prstGeom prst="rect">
            <a:avLst/>
          </a:prstGeom>
        </p:spPr>
      </p:pic>
    </p:spTree>
    <p:extLst>
      <p:ext uri="{BB962C8B-B14F-4D97-AF65-F5344CB8AC3E}">
        <p14:creationId xmlns:p14="http://schemas.microsoft.com/office/powerpoint/2010/main" val="2490641388"/>
      </p:ext>
    </p:extLst>
  </p:cSld>
  <p:clrMap bg1="lt1" tx1="dk1" bg2="lt2" tx2="dk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639" r:id="rId12"/>
    <p:sldLayoutId id="2147484640" r:id="rId13"/>
    <p:sldLayoutId id="2147484641" r:id="rId14"/>
    <p:sldLayoutId id="2147484642" r:id="rId15"/>
    <p:sldLayoutId id="2147484643" r:id="rId16"/>
  </p:sldLayoutIdLst>
  <p:transition>
    <p:fade/>
  </p:transition>
  <p:txStyles>
    <p:titleStyle>
      <a:lvl1pPr algn="l" defTabSz="932355" rtl="0" eaLnBrk="1" latinLnBrk="0" hangingPunct="1">
        <a:lnSpc>
          <a:spcPct val="90000"/>
        </a:lnSpc>
        <a:spcBef>
          <a:spcPct val="0"/>
        </a:spcBef>
        <a:buNone/>
        <a:defRPr lang="en-US" sz="2400" b="1" kern="1200" cap="none" spc="0" baseline="0" dirty="0">
          <a:ln w="3175">
            <a:noFill/>
          </a:ln>
          <a:gradFill>
            <a:gsLst>
              <a:gs pos="1250">
                <a:schemeClr val="tx1">
                  <a:lumMod val="90000"/>
                  <a:lumOff val="10000"/>
                </a:schemeClr>
              </a:gs>
              <a:gs pos="100000">
                <a:schemeClr val="tx1">
                  <a:lumMod val="90000"/>
                  <a:lumOff val="10000"/>
                </a:schemeClr>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0" marR="0" indent="0" algn="l" defTabSz="932355"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j-lt"/>
          <a:ea typeface="+mn-ea"/>
          <a:cs typeface="+mn-cs"/>
        </a:defRPr>
      </a:lvl1pPr>
      <a:lvl2pPr marL="342757" marR="0" indent="0" algn="l" defTabSz="932355"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571263" marR="0" indent="0" algn="l" defTabSz="932355" rtl="0" eaLnBrk="1" fontAlgn="auto" latinLnBrk="0" hangingPunct="1">
        <a:lnSpc>
          <a:spcPct val="90000"/>
        </a:lnSpc>
        <a:spcBef>
          <a:spcPct val="20000"/>
        </a:spcBef>
        <a:spcAft>
          <a:spcPts val="0"/>
        </a:spcAft>
        <a:buClrTx/>
        <a:buSzPct val="90000"/>
        <a:buFont typeface="Arial" pitchFamily="34" charset="0"/>
        <a:buNone/>
        <a:tabLst/>
        <a:defRPr sz="1599" kern="1200" spc="0" baseline="0">
          <a:gradFill>
            <a:gsLst>
              <a:gs pos="1250">
                <a:schemeClr val="tx1"/>
              </a:gs>
              <a:gs pos="100000">
                <a:schemeClr val="tx1"/>
              </a:gs>
            </a:gsLst>
            <a:lin ang="5400000" scaled="0"/>
          </a:gradFill>
          <a:latin typeface="+mn-lt"/>
          <a:ea typeface="+mn-ea"/>
          <a:cs typeface="+mn-cs"/>
        </a:defRPr>
      </a:lvl3pPr>
      <a:lvl4pPr marL="799768" marR="0" indent="0" algn="l" defTabSz="932355" rtl="0" eaLnBrk="1" fontAlgn="auto" latinLnBrk="0" hangingPunct="1">
        <a:lnSpc>
          <a:spcPct val="90000"/>
        </a:lnSpc>
        <a:spcBef>
          <a:spcPct val="20000"/>
        </a:spcBef>
        <a:spcAft>
          <a:spcPts val="0"/>
        </a:spcAft>
        <a:buClrTx/>
        <a:buSzPct val="90000"/>
        <a:buFont typeface="Arial" pitchFamily="34" charset="0"/>
        <a:buNone/>
        <a:tabLst/>
        <a:defRPr sz="1399" kern="1200" spc="0" baseline="0">
          <a:gradFill>
            <a:gsLst>
              <a:gs pos="1250">
                <a:schemeClr val="tx1"/>
              </a:gs>
              <a:gs pos="100000">
                <a:schemeClr val="tx1"/>
              </a:gs>
            </a:gsLst>
            <a:lin ang="5400000" scaled="0"/>
          </a:gradFill>
          <a:latin typeface="+mn-lt"/>
          <a:ea typeface="+mn-ea"/>
          <a:cs typeface="+mn-cs"/>
        </a:defRPr>
      </a:lvl4pPr>
      <a:lvl5pPr marL="1028272" marR="0" indent="0" algn="l" defTabSz="932355" rtl="0" eaLnBrk="1" fontAlgn="auto" latinLnBrk="0" hangingPunct="1">
        <a:lnSpc>
          <a:spcPct val="90000"/>
        </a:lnSpc>
        <a:spcBef>
          <a:spcPct val="20000"/>
        </a:spcBef>
        <a:spcAft>
          <a:spcPts val="0"/>
        </a:spcAft>
        <a:buClrTx/>
        <a:buSzPct val="90000"/>
        <a:buFont typeface="Arial" pitchFamily="34" charset="0"/>
        <a:buNone/>
        <a:tabLst/>
        <a:defRPr sz="1399" kern="1200" spc="0" baseline="0">
          <a:gradFill>
            <a:gsLst>
              <a:gs pos="1250">
                <a:schemeClr val="tx1"/>
              </a:gs>
              <a:gs pos="100000">
                <a:schemeClr val="tx1"/>
              </a:gs>
            </a:gsLst>
            <a:lin ang="5400000" scaled="0"/>
          </a:gradFill>
          <a:latin typeface="+mn-lt"/>
          <a:ea typeface="+mn-ea"/>
          <a:cs typeface="+mn-cs"/>
        </a:defRPr>
      </a:lvl5pPr>
      <a:lvl6pPr marL="2563976" indent="-233088" algn="l" defTabSz="9323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153" indent="-233088" algn="l" defTabSz="9323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331" indent="-233088" algn="l" defTabSz="9323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509" indent="-233088" algn="l" defTabSz="9323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55" rtl="0" eaLnBrk="1" latinLnBrk="0" hangingPunct="1">
        <a:defRPr sz="1800" kern="1200">
          <a:solidFill>
            <a:schemeClr val="tx1"/>
          </a:solidFill>
          <a:latin typeface="+mn-lt"/>
          <a:ea typeface="+mn-ea"/>
          <a:cs typeface="+mn-cs"/>
        </a:defRPr>
      </a:lvl1pPr>
      <a:lvl2pPr marL="466177" algn="l" defTabSz="932355" rtl="0" eaLnBrk="1" latinLnBrk="0" hangingPunct="1">
        <a:defRPr sz="1800" kern="1200">
          <a:solidFill>
            <a:schemeClr val="tx1"/>
          </a:solidFill>
          <a:latin typeface="+mn-lt"/>
          <a:ea typeface="+mn-ea"/>
          <a:cs typeface="+mn-cs"/>
        </a:defRPr>
      </a:lvl2pPr>
      <a:lvl3pPr marL="932355" algn="l" defTabSz="932355" rtl="0" eaLnBrk="1" latinLnBrk="0" hangingPunct="1">
        <a:defRPr sz="1800" kern="1200">
          <a:solidFill>
            <a:schemeClr val="tx1"/>
          </a:solidFill>
          <a:latin typeface="+mn-lt"/>
          <a:ea typeface="+mn-ea"/>
          <a:cs typeface="+mn-cs"/>
        </a:defRPr>
      </a:lvl3pPr>
      <a:lvl4pPr marL="1398532" algn="l" defTabSz="932355" rtl="0" eaLnBrk="1" latinLnBrk="0" hangingPunct="1">
        <a:defRPr sz="1800" kern="1200">
          <a:solidFill>
            <a:schemeClr val="tx1"/>
          </a:solidFill>
          <a:latin typeface="+mn-lt"/>
          <a:ea typeface="+mn-ea"/>
          <a:cs typeface="+mn-cs"/>
        </a:defRPr>
      </a:lvl4pPr>
      <a:lvl5pPr marL="1864710" algn="l" defTabSz="932355" rtl="0" eaLnBrk="1" latinLnBrk="0" hangingPunct="1">
        <a:defRPr sz="1800" kern="1200">
          <a:solidFill>
            <a:schemeClr val="tx1"/>
          </a:solidFill>
          <a:latin typeface="+mn-lt"/>
          <a:ea typeface="+mn-ea"/>
          <a:cs typeface="+mn-cs"/>
        </a:defRPr>
      </a:lvl5pPr>
      <a:lvl6pPr marL="2330889" algn="l" defTabSz="932355" rtl="0" eaLnBrk="1" latinLnBrk="0" hangingPunct="1">
        <a:defRPr sz="1800" kern="1200">
          <a:solidFill>
            <a:schemeClr val="tx1"/>
          </a:solidFill>
          <a:latin typeface="+mn-lt"/>
          <a:ea typeface="+mn-ea"/>
          <a:cs typeface="+mn-cs"/>
        </a:defRPr>
      </a:lvl6pPr>
      <a:lvl7pPr marL="2797065" algn="l" defTabSz="932355" rtl="0" eaLnBrk="1" latinLnBrk="0" hangingPunct="1">
        <a:defRPr sz="1800" kern="1200">
          <a:solidFill>
            <a:schemeClr val="tx1"/>
          </a:solidFill>
          <a:latin typeface="+mn-lt"/>
          <a:ea typeface="+mn-ea"/>
          <a:cs typeface="+mn-cs"/>
        </a:defRPr>
      </a:lvl7pPr>
      <a:lvl8pPr marL="3263241" algn="l" defTabSz="932355" rtl="0" eaLnBrk="1" latinLnBrk="0" hangingPunct="1">
        <a:defRPr sz="1800" kern="1200">
          <a:solidFill>
            <a:schemeClr val="tx1"/>
          </a:solidFill>
          <a:latin typeface="+mn-lt"/>
          <a:ea typeface="+mn-ea"/>
          <a:cs typeface="+mn-cs"/>
        </a:defRPr>
      </a:lvl8pPr>
      <a:lvl9pPr marL="3729420" algn="l" defTabSz="93235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1">
          <p15:clr>
            <a:srgbClr val="5ACBF0"/>
          </p15:clr>
        </p15:guide>
        <p15:guide id="5" pos="1890">
          <p15:clr>
            <a:srgbClr val="5ACBF0"/>
          </p15:clr>
        </p15:guide>
        <p15:guide id="6" pos="2527">
          <p15:clr>
            <a:srgbClr val="5ACBF0"/>
          </p15:clr>
        </p15:guide>
        <p15:guide id="7" pos="3115">
          <p15:clr>
            <a:srgbClr val="5ACBF0"/>
          </p15:clr>
        </p15:guide>
        <p15:guide id="8" pos="3701">
          <p15:clr>
            <a:srgbClr val="5ACBF0"/>
          </p15:clr>
        </p15:guide>
        <p15:guide id="9" pos="4289">
          <p15:clr>
            <a:srgbClr val="5ACBF0"/>
          </p15:clr>
        </p15:guide>
        <p15:guide id="10" pos="4876">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3">
          <p15:clr>
            <a:srgbClr val="5ACBF0"/>
          </p15:clr>
        </p15:guide>
        <p15:guide id="20" orient="horz" pos="196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3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157550483"/>
      </p:ext>
    </p:extLst>
  </p:cSld>
  <p:clrMap bg1="lt1" tx1="dk1" bg2="lt2" tx2="dk2" accent1="accent1" accent2="accent2" accent3="accent3" accent4="accent4" accent5="accent5" accent6="accent6" hlink="hlink" folHlink="folHlink"/>
  <p:sldLayoutIdLst>
    <p:sldLayoutId id="2147484394" r:id="rId1"/>
    <p:sldLayoutId id="2147484395" r:id="rId2"/>
    <p:sldLayoutId id="2147484396" r:id="rId3"/>
    <p:sldLayoutId id="2147484397" r:id="rId4"/>
    <p:sldLayoutId id="2147484398" r:id="rId5"/>
    <p:sldLayoutId id="2147484399" r:id="rId6"/>
    <p:sldLayoutId id="2147484400" r:id="rId7"/>
    <p:sldLayoutId id="2147484401" r:id="rId8"/>
    <p:sldLayoutId id="2147484402" r:id="rId9"/>
    <p:sldLayoutId id="2147484403" r:id="rId10"/>
    <p:sldLayoutId id="2147484404" r:id="rId11"/>
    <p:sldLayoutId id="2147484405" r:id="rId12"/>
    <p:sldLayoutId id="2147484406" r:id="rId13"/>
    <p:sldLayoutId id="2147484407" r:id="rId14"/>
    <p:sldLayoutId id="2147484408" r:id="rId15"/>
    <p:sldLayoutId id="2147484409" r:id="rId16"/>
    <p:sldLayoutId id="2147484410" r:id="rId17"/>
    <p:sldLayoutId id="2147484411" r:id="rId18"/>
    <p:sldLayoutId id="2147484412" r:id="rId19"/>
    <p:sldLayoutId id="2147484413" r:id="rId20"/>
  </p:sldLayoutIdLst>
  <p:transition>
    <p:fade/>
  </p:transition>
  <p:hf sldNum="0" hdr="0" dt="0"/>
  <p:txStyles>
    <p:titleStyle>
      <a:lvl1pPr algn="l" defTabSz="932384"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solidFill>
            <a:schemeClr val="tx1"/>
          </a:soli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512">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9" y="295283"/>
            <a:ext cx="11704045"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66215" y="1212858"/>
            <a:ext cx="11704047" cy="265515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3"/>
          </a:xfrm>
          <a:prstGeom prst="rect">
            <a:avLst/>
          </a:prstGeom>
        </p:spPr>
      </p:pic>
    </p:spTree>
    <p:extLst>
      <p:ext uri="{BB962C8B-B14F-4D97-AF65-F5344CB8AC3E}">
        <p14:creationId xmlns:p14="http://schemas.microsoft.com/office/powerpoint/2010/main" val="1377102509"/>
      </p:ext>
    </p:extLst>
  </p:cSld>
  <p:clrMap bg1="lt1" tx1="dk1" bg2="lt2" tx2="dk2" accent1="accent1" accent2="accent2" accent3="accent3" accent4="accent4" accent5="accent5" accent6="accent6" hlink="hlink" folHlink="folHlink"/>
  <p:sldLayoutIdLst>
    <p:sldLayoutId id="2147484415" r:id="rId1"/>
    <p:sldLayoutId id="2147484416" r:id="rId2"/>
    <p:sldLayoutId id="2147484417" r:id="rId3"/>
    <p:sldLayoutId id="2147484418" r:id="rId4"/>
    <p:sldLayoutId id="2147484419" r:id="rId5"/>
    <p:sldLayoutId id="2147484420" r:id="rId6"/>
    <p:sldLayoutId id="2147484421" r:id="rId7"/>
    <p:sldLayoutId id="2147484422" r:id="rId8"/>
    <p:sldLayoutId id="2147484423" r:id="rId9"/>
    <p:sldLayoutId id="2147484424" r:id="rId10"/>
    <p:sldLayoutId id="2147484425" r:id="rId11"/>
    <p:sldLayoutId id="2147484426" r:id="rId12"/>
    <p:sldLayoutId id="2147484427" r:id="rId13"/>
    <p:sldLayoutId id="2147484428" r:id="rId14"/>
    <p:sldLayoutId id="2147484429" r:id="rId15"/>
    <p:sldLayoutId id="2147484430" r:id="rId16"/>
    <p:sldLayoutId id="2147484431" r:id="rId17"/>
    <p:sldLayoutId id="2147484432" r:id="rId18"/>
    <p:sldLayoutId id="2147484433" r:id="rId19"/>
    <p:sldLayoutId id="2147484434" r:id="rId20"/>
    <p:sldLayoutId id="2147484435" r:id="rId21"/>
    <p:sldLayoutId id="2147484436" r:id="rId22"/>
    <p:sldLayoutId id="2147484437" r:id="rId23"/>
    <p:sldLayoutId id="2147484438" r:id="rId24"/>
    <p:sldLayoutId id="2147484439" r:id="rId25"/>
  </p:sldLayoutIdLst>
  <p:transition>
    <p:fade/>
  </p:transition>
  <p:txStyles>
    <p:titleStyle>
      <a:lvl1pPr algn="l" defTabSz="932571"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8" marR="0" indent="-342838" algn="l" defTabSz="932571"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19" marR="0" indent="-273037" algn="l" defTabSz="932571"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75" marR="0" indent="-226473" algn="l" defTabSz="932571"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31" marR="0" indent="-226473" algn="l" defTabSz="93257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40" marR="0" indent="-226473" algn="l" defTabSz="93257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569" indent="-233144" algn="l" defTabSz="9325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56" indent="-233144" algn="l" defTabSz="9325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42" indent="-233144" algn="l" defTabSz="9325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29" indent="-233144" algn="l" defTabSz="9325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1" rtl="0" eaLnBrk="1" latinLnBrk="0" hangingPunct="1">
        <a:defRPr sz="1800" kern="1200">
          <a:solidFill>
            <a:schemeClr val="tx1"/>
          </a:solidFill>
          <a:latin typeface="+mn-lt"/>
          <a:ea typeface="+mn-ea"/>
          <a:cs typeface="+mn-cs"/>
        </a:defRPr>
      </a:lvl1pPr>
      <a:lvl2pPr marL="466287" algn="l" defTabSz="932571" rtl="0" eaLnBrk="1" latinLnBrk="0" hangingPunct="1">
        <a:defRPr sz="1800" kern="1200">
          <a:solidFill>
            <a:schemeClr val="tx1"/>
          </a:solidFill>
          <a:latin typeface="+mn-lt"/>
          <a:ea typeface="+mn-ea"/>
          <a:cs typeface="+mn-cs"/>
        </a:defRPr>
      </a:lvl2pPr>
      <a:lvl3pPr marL="932571" algn="l" defTabSz="932571" rtl="0" eaLnBrk="1" latinLnBrk="0" hangingPunct="1">
        <a:defRPr sz="1800" kern="1200">
          <a:solidFill>
            <a:schemeClr val="tx1"/>
          </a:solidFill>
          <a:latin typeface="+mn-lt"/>
          <a:ea typeface="+mn-ea"/>
          <a:cs typeface="+mn-cs"/>
        </a:defRPr>
      </a:lvl3pPr>
      <a:lvl4pPr marL="1398857" algn="l" defTabSz="932571" rtl="0" eaLnBrk="1" latinLnBrk="0" hangingPunct="1">
        <a:defRPr sz="1800" kern="1200">
          <a:solidFill>
            <a:schemeClr val="tx1"/>
          </a:solidFill>
          <a:latin typeface="+mn-lt"/>
          <a:ea typeface="+mn-ea"/>
          <a:cs typeface="+mn-cs"/>
        </a:defRPr>
      </a:lvl4pPr>
      <a:lvl5pPr marL="1865141" algn="l" defTabSz="932571" rtl="0" eaLnBrk="1" latinLnBrk="0" hangingPunct="1">
        <a:defRPr sz="1800" kern="1200">
          <a:solidFill>
            <a:schemeClr val="tx1"/>
          </a:solidFill>
          <a:latin typeface="+mn-lt"/>
          <a:ea typeface="+mn-ea"/>
          <a:cs typeface="+mn-cs"/>
        </a:defRPr>
      </a:lvl5pPr>
      <a:lvl6pPr marL="2331428" algn="l" defTabSz="932571" rtl="0" eaLnBrk="1" latinLnBrk="0" hangingPunct="1">
        <a:defRPr sz="1800" kern="1200">
          <a:solidFill>
            <a:schemeClr val="tx1"/>
          </a:solidFill>
          <a:latin typeface="+mn-lt"/>
          <a:ea typeface="+mn-ea"/>
          <a:cs typeface="+mn-cs"/>
        </a:defRPr>
      </a:lvl6pPr>
      <a:lvl7pPr marL="2797713" algn="l" defTabSz="932571" rtl="0" eaLnBrk="1" latinLnBrk="0" hangingPunct="1">
        <a:defRPr sz="1800" kern="1200">
          <a:solidFill>
            <a:schemeClr val="tx1"/>
          </a:solidFill>
          <a:latin typeface="+mn-lt"/>
          <a:ea typeface="+mn-ea"/>
          <a:cs typeface="+mn-cs"/>
        </a:defRPr>
      </a:lvl7pPr>
      <a:lvl8pPr marL="3263998" algn="l" defTabSz="932571" rtl="0" eaLnBrk="1" latinLnBrk="0" hangingPunct="1">
        <a:defRPr sz="1800" kern="1200">
          <a:solidFill>
            <a:schemeClr val="tx1"/>
          </a:solidFill>
          <a:latin typeface="+mn-lt"/>
          <a:ea typeface="+mn-ea"/>
          <a:cs typeface="+mn-cs"/>
        </a:defRPr>
      </a:lvl8pPr>
      <a:lvl9pPr marL="3730285" algn="l" defTabSz="93257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115622399"/>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 id="2147484452" r:id="rId12"/>
    <p:sldLayoutId id="2147484453" r:id="rId13"/>
    <p:sldLayoutId id="2147484454" r:id="rId14"/>
    <p:sldLayoutId id="2147484455" r:id="rId15"/>
    <p:sldLayoutId id="2147484456" r:id="rId16"/>
    <p:sldLayoutId id="2147484457" r:id="rId17"/>
    <p:sldLayoutId id="2147484458" r:id="rId18"/>
    <p:sldLayoutId id="2147484459"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78" name="Title Placeholder 1"/>
          <p:cNvSpPr>
            <a:spLocks noGrp="1"/>
          </p:cNvSpPr>
          <p:nvPr userDrawn="1">
            <p:ph type="title"/>
          </p:nvPr>
        </p:nvSpPr>
        <p:spPr>
          <a:xfrm>
            <a:off x="678873" y="351094"/>
            <a:ext cx="10556937" cy="495520"/>
          </a:xfrm>
          <a:prstGeom prst="rect">
            <a:avLst/>
          </a:prstGeom>
        </p:spPr>
        <p:txBody>
          <a:bodyPr vert="horz" wrap="square" lIns="0" tIns="64008" rIns="0" bIns="0" rtlCol="0" anchor="t">
            <a:spAutoFit/>
          </a:bodyPr>
          <a:lstStyle/>
          <a:p>
            <a:pPr lvl="0" defTabSz="932713">
              <a:lnSpc>
                <a:spcPct val="100000"/>
              </a:lnSpc>
            </a:pPr>
            <a:r>
              <a:rPr lang="en-US"/>
              <a:t>Click to edit Master title style</a:t>
            </a:r>
          </a:p>
        </p:txBody>
      </p:sp>
      <p:sp>
        <p:nvSpPr>
          <p:cNvPr id="79" name="Text Placeholder 3"/>
          <p:cNvSpPr>
            <a:spLocks noGrp="1"/>
          </p:cNvSpPr>
          <p:nvPr userDrawn="1">
            <p:ph type="body" idx="1"/>
          </p:nvPr>
        </p:nvSpPr>
        <p:spPr>
          <a:xfrm>
            <a:off x="678873" y="990048"/>
            <a:ext cx="10141690" cy="15111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2917627" y="-1"/>
            <a:ext cx="899078" cy="6994525"/>
          </a:xfrm>
          <a:prstGeom prst="rect">
            <a:avLst/>
          </a:prstGeom>
        </p:spPr>
      </p:pic>
    </p:spTree>
    <p:extLst>
      <p:ext uri="{BB962C8B-B14F-4D97-AF65-F5344CB8AC3E}">
        <p14:creationId xmlns:p14="http://schemas.microsoft.com/office/powerpoint/2010/main" val="2546549834"/>
      </p:ext>
    </p:extLst>
  </p:cSld>
  <p:clrMap bg1="lt1" tx1="dk1" bg2="lt2" tx2="dk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Lst>
  <p:transition>
    <p:fade/>
  </p:transition>
  <p:txStyles>
    <p:titleStyle>
      <a:lvl1pPr algn="l" defTabSz="932534" rtl="0" eaLnBrk="1" latinLnBrk="0" hangingPunct="1">
        <a:lnSpc>
          <a:spcPct val="90000"/>
        </a:lnSpc>
        <a:spcBef>
          <a:spcPct val="0"/>
        </a:spcBef>
        <a:buNone/>
        <a:defRPr lang="en-US" sz="2800" b="1" kern="1200" cap="none" spc="0" baseline="0" dirty="0">
          <a:ln w="3175">
            <a:noFill/>
          </a:ln>
          <a:gradFill>
            <a:gsLst>
              <a:gs pos="1250">
                <a:schemeClr val="bg1"/>
              </a:gs>
              <a:gs pos="100000">
                <a:schemeClr val="bg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0"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j-lt"/>
          <a:ea typeface="+mn-ea"/>
          <a:cs typeface="+mn-cs"/>
        </a:defRPr>
      </a:lvl1pPr>
      <a:lvl2pPr marL="342823"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bg1"/>
              </a:gs>
              <a:gs pos="100000">
                <a:schemeClr val="bg1"/>
              </a:gs>
            </a:gsLst>
            <a:lin ang="5400000" scaled="0"/>
          </a:gradFill>
          <a:latin typeface="+mn-lt"/>
          <a:ea typeface="+mn-ea"/>
          <a:cs typeface="+mn-cs"/>
        </a:defRPr>
      </a:lvl2pPr>
      <a:lvl3pPr marL="571373"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bg1"/>
              </a:gs>
              <a:gs pos="100000">
                <a:schemeClr val="bg1"/>
              </a:gs>
            </a:gsLst>
            <a:lin ang="5400000" scaled="0"/>
          </a:gradFill>
          <a:latin typeface="+mn-lt"/>
          <a:ea typeface="+mn-ea"/>
          <a:cs typeface="+mn-cs"/>
        </a:defRPr>
      </a:lvl3pPr>
      <a:lvl4pPr marL="799921"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bg1"/>
              </a:gs>
              <a:gs pos="100000">
                <a:schemeClr val="bg1"/>
              </a:gs>
            </a:gsLst>
            <a:lin ang="5400000" scaled="0"/>
          </a:gradFill>
          <a:latin typeface="+mn-lt"/>
          <a:ea typeface="+mn-ea"/>
          <a:cs typeface="+mn-cs"/>
        </a:defRPr>
      </a:lvl4pPr>
      <a:lvl5pPr marL="1028470"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bg1"/>
              </a:gs>
              <a:gs pos="100000">
                <a:schemeClr val="bg1"/>
              </a:gs>
            </a:gsLst>
            <a:lin ang="5400000" scaled="0"/>
          </a:gradFill>
          <a:latin typeface="+mn-lt"/>
          <a:ea typeface="+mn-ea"/>
          <a:cs typeface="+mn-cs"/>
        </a:defRPr>
      </a:lvl5pPr>
      <a:lvl6pPr marL="2564468"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35"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03"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70"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34" rtl="0" eaLnBrk="1" latinLnBrk="0" hangingPunct="1">
        <a:defRPr sz="1800" kern="1200">
          <a:solidFill>
            <a:schemeClr val="tx1"/>
          </a:solidFill>
          <a:latin typeface="+mn-lt"/>
          <a:ea typeface="+mn-ea"/>
          <a:cs typeface="+mn-cs"/>
        </a:defRPr>
      </a:lvl1pPr>
      <a:lvl2pPr marL="466266" algn="l" defTabSz="932534" rtl="0" eaLnBrk="1" latinLnBrk="0" hangingPunct="1">
        <a:defRPr sz="1800" kern="1200">
          <a:solidFill>
            <a:schemeClr val="tx1"/>
          </a:solidFill>
          <a:latin typeface="+mn-lt"/>
          <a:ea typeface="+mn-ea"/>
          <a:cs typeface="+mn-cs"/>
        </a:defRPr>
      </a:lvl2pPr>
      <a:lvl3pPr marL="932534" algn="l" defTabSz="932534" rtl="0" eaLnBrk="1" latinLnBrk="0" hangingPunct="1">
        <a:defRPr sz="1800" kern="1200">
          <a:solidFill>
            <a:schemeClr val="tx1"/>
          </a:solidFill>
          <a:latin typeface="+mn-lt"/>
          <a:ea typeface="+mn-ea"/>
          <a:cs typeface="+mn-cs"/>
        </a:defRPr>
      </a:lvl3pPr>
      <a:lvl4pPr marL="1398800" algn="l" defTabSz="932534" rtl="0" eaLnBrk="1" latinLnBrk="0" hangingPunct="1">
        <a:defRPr sz="1800" kern="1200">
          <a:solidFill>
            <a:schemeClr val="tx1"/>
          </a:solidFill>
          <a:latin typeface="+mn-lt"/>
          <a:ea typeface="+mn-ea"/>
          <a:cs typeface="+mn-cs"/>
        </a:defRPr>
      </a:lvl4pPr>
      <a:lvl5pPr marL="1865068" algn="l" defTabSz="932534" rtl="0" eaLnBrk="1" latinLnBrk="0" hangingPunct="1">
        <a:defRPr sz="1800" kern="1200">
          <a:solidFill>
            <a:schemeClr val="tx1"/>
          </a:solidFill>
          <a:latin typeface="+mn-lt"/>
          <a:ea typeface="+mn-ea"/>
          <a:cs typeface="+mn-cs"/>
        </a:defRPr>
      </a:lvl5pPr>
      <a:lvl6pPr marL="2331336" algn="l" defTabSz="932534" rtl="0" eaLnBrk="1" latinLnBrk="0" hangingPunct="1">
        <a:defRPr sz="1800" kern="1200">
          <a:solidFill>
            <a:schemeClr val="tx1"/>
          </a:solidFill>
          <a:latin typeface="+mn-lt"/>
          <a:ea typeface="+mn-ea"/>
          <a:cs typeface="+mn-cs"/>
        </a:defRPr>
      </a:lvl6pPr>
      <a:lvl7pPr marL="2797602" algn="l" defTabSz="932534" rtl="0" eaLnBrk="1" latinLnBrk="0" hangingPunct="1">
        <a:defRPr sz="1800" kern="1200">
          <a:solidFill>
            <a:schemeClr val="tx1"/>
          </a:solidFill>
          <a:latin typeface="+mn-lt"/>
          <a:ea typeface="+mn-ea"/>
          <a:cs typeface="+mn-cs"/>
        </a:defRPr>
      </a:lvl7pPr>
      <a:lvl8pPr marL="3263868" algn="l" defTabSz="932534" rtl="0" eaLnBrk="1" latinLnBrk="0" hangingPunct="1">
        <a:defRPr sz="1800" kern="1200">
          <a:solidFill>
            <a:schemeClr val="tx1"/>
          </a:solidFill>
          <a:latin typeface="+mn-lt"/>
          <a:ea typeface="+mn-ea"/>
          <a:cs typeface="+mn-cs"/>
        </a:defRPr>
      </a:lvl8pPr>
      <a:lvl9pPr marL="3730137" algn="l" defTabSz="9325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1">
          <p15:clr>
            <a:srgbClr val="5ACBF0"/>
          </p15:clr>
        </p15:guide>
        <p15:guide id="5" pos="1890">
          <p15:clr>
            <a:srgbClr val="5ACBF0"/>
          </p15:clr>
        </p15:guide>
        <p15:guide id="6" pos="2527">
          <p15:clr>
            <a:srgbClr val="5ACBF0"/>
          </p15:clr>
        </p15:guide>
        <p15:guide id="7" pos="3115">
          <p15:clr>
            <a:srgbClr val="5ACBF0"/>
          </p15:clr>
        </p15:guide>
        <p15:guide id="8" pos="3701">
          <p15:clr>
            <a:srgbClr val="5ACBF0"/>
          </p15:clr>
        </p15:guide>
        <p15:guide id="9" pos="4289">
          <p15:clr>
            <a:srgbClr val="5ACBF0"/>
          </p15:clr>
        </p15:guide>
        <p15:guide id="10" pos="4876">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3">
          <p15:clr>
            <a:srgbClr val="5ACBF0"/>
          </p15:clr>
        </p15:guide>
        <p15:guide id="20" orient="horz" pos="196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38">
          <p15:clr>
            <a:srgbClr val="C35EA4"/>
          </p15:clr>
        </p15:guide>
        <p15:guide id="26" orient="horz" pos="4186">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821528050"/>
      </p:ext>
    </p:extLst>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 id="2147484528" r:id="rId12"/>
    <p:sldLayoutId id="2147484529" r:id="rId13"/>
    <p:sldLayoutId id="2147484530" r:id="rId14"/>
    <p:sldLayoutId id="2147484531" r:id="rId15"/>
    <p:sldLayoutId id="2147484532" r:id="rId16"/>
    <p:sldLayoutId id="2147484533" r:id="rId17"/>
    <p:sldLayoutId id="2147484534" r:id="rId18"/>
    <p:sldLayoutId id="2147484535" r:id="rId19"/>
    <p:sldLayoutId id="2147484536" r:id="rId20"/>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003163282"/>
      </p:ext>
    </p:extLst>
  </p:cSld>
  <p:clrMap bg1="lt1" tx1="dk1" bg2="lt2" tx2="dk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 id="2147484549" r:id="rId12"/>
    <p:sldLayoutId id="2147484550" r:id="rId13"/>
    <p:sldLayoutId id="2147484551" r:id="rId14"/>
    <p:sldLayoutId id="2147484552" r:id="rId15"/>
    <p:sldLayoutId id="2147484553" r:id="rId16"/>
    <p:sldLayoutId id="2147484554" r:id="rId17"/>
    <p:sldLayoutId id="2147484555" r:id="rId18"/>
    <p:sldLayoutId id="2147484556" r:id="rId19"/>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8" name="Title Placeholder 1"/>
          <p:cNvSpPr>
            <a:spLocks noGrp="1"/>
          </p:cNvSpPr>
          <p:nvPr userDrawn="1">
            <p:ph type="title"/>
          </p:nvPr>
        </p:nvSpPr>
        <p:spPr>
          <a:xfrm>
            <a:off x="283351" y="265482"/>
            <a:ext cx="10556937" cy="495520"/>
          </a:xfrm>
          <a:prstGeom prst="rect">
            <a:avLst/>
          </a:prstGeom>
        </p:spPr>
        <p:txBody>
          <a:bodyPr vert="horz" wrap="square" lIns="0" tIns="64008" rIns="0" bIns="0" rtlCol="0" anchor="t">
            <a:spAutoFit/>
          </a:bodyPr>
          <a:lstStyle/>
          <a:p>
            <a:pPr lvl="0" defTabSz="932713">
              <a:lnSpc>
                <a:spcPct val="100000"/>
              </a:lnSpc>
            </a:pPr>
            <a:r>
              <a:rPr lang="en-US"/>
              <a:t>Click to edit Master title style</a:t>
            </a:r>
          </a:p>
        </p:txBody>
      </p:sp>
      <p:sp>
        <p:nvSpPr>
          <p:cNvPr id="79" name="Text Placeholder 3"/>
          <p:cNvSpPr>
            <a:spLocks noGrp="1"/>
          </p:cNvSpPr>
          <p:nvPr userDrawn="1">
            <p:ph type="body" idx="1"/>
          </p:nvPr>
        </p:nvSpPr>
        <p:spPr>
          <a:xfrm>
            <a:off x="283350" y="990048"/>
            <a:ext cx="10556938" cy="15111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2917627" y="-1"/>
            <a:ext cx="899078" cy="6994525"/>
          </a:xfrm>
          <a:prstGeom prst="rect">
            <a:avLst/>
          </a:prstGeom>
        </p:spPr>
      </p:pic>
    </p:spTree>
    <p:extLst>
      <p:ext uri="{BB962C8B-B14F-4D97-AF65-F5344CB8AC3E}">
        <p14:creationId xmlns:p14="http://schemas.microsoft.com/office/powerpoint/2010/main" val="4137395043"/>
      </p:ext>
    </p:extLst>
  </p:cSld>
  <p:clrMap bg1="lt1" tx1="dk1" bg2="lt2" tx2="dk2" accent1="accent1" accent2="accent2" accent3="accent3" accent4="accent4" accent5="accent5" accent6="accent6" hlink="hlink" folHlink="folHlink"/>
  <p:sldLayoutIdLst>
    <p:sldLayoutId id="2147484558"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 id="2147484569" r:id="rId12"/>
    <p:sldLayoutId id="2147484570" r:id="rId13"/>
    <p:sldLayoutId id="2147484571" r:id="rId14"/>
    <p:sldLayoutId id="2147484572" r:id="rId15"/>
    <p:sldLayoutId id="2147484573" r:id="rId16"/>
    <p:sldLayoutId id="2147484574" r:id="rId17"/>
    <p:sldLayoutId id="2147484575" r:id="rId18"/>
    <p:sldLayoutId id="2147484576" r:id="rId19"/>
    <p:sldLayoutId id="2147484577" r:id="rId20"/>
    <p:sldLayoutId id="2147484578" r:id="rId21"/>
    <p:sldLayoutId id="2147484580" r:id="rId22"/>
    <p:sldLayoutId id="2147484581" r:id="rId23"/>
    <p:sldLayoutId id="2147484582" r:id="rId24"/>
    <p:sldLayoutId id="2147484583" r:id="rId25"/>
    <p:sldLayoutId id="2147484584" r:id="rId26"/>
    <p:sldLayoutId id="2147484585" r:id="rId27"/>
    <p:sldLayoutId id="2147484586" r:id="rId28"/>
    <p:sldLayoutId id="2147484587" r:id="rId29"/>
    <p:sldLayoutId id="2147484588" r:id="rId30"/>
    <p:sldLayoutId id="2147484589" r:id="rId31"/>
    <p:sldLayoutId id="2147484590" r:id="rId32"/>
    <p:sldLayoutId id="2147484591" r:id="rId33"/>
  </p:sldLayoutIdLst>
  <p:transition>
    <p:fade/>
  </p:transition>
  <p:txStyles>
    <p:titleStyle>
      <a:lvl1pPr algn="l" defTabSz="932534" rtl="0" eaLnBrk="1" latinLnBrk="0" hangingPunct="1">
        <a:lnSpc>
          <a:spcPct val="90000"/>
        </a:lnSpc>
        <a:spcBef>
          <a:spcPct val="0"/>
        </a:spcBef>
        <a:buNone/>
        <a:defRPr lang="en-US" sz="2800" b="1" kern="1200" cap="none" spc="0" baseline="0" dirty="0">
          <a:ln w="3175">
            <a:noFill/>
          </a:ln>
          <a:gradFill>
            <a:gsLst>
              <a:gs pos="1250">
                <a:schemeClr val="accent1"/>
              </a:gs>
              <a:gs pos="100000">
                <a:schemeClr val="accent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0"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lumMod val="50000"/>
                </a:schemeClr>
              </a:gs>
              <a:gs pos="100000">
                <a:schemeClr val="tx1">
                  <a:lumMod val="50000"/>
                </a:schemeClr>
              </a:gs>
            </a:gsLst>
            <a:lin ang="5400000" scaled="0"/>
          </a:gradFill>
          <a:latin typeface="+mj-lt"/>
          <a:ea typeface="+mn-ea"/>
          <a:cs typeface="+mn-cs"/>
        </a:defRPr>
      </a:lvl1pPr>
      <a:lvl2pPr marL="342823"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lumMod val="50000"/>
                </a:schemeClr>
              </a:gs>
              <a:gs pos="100000">
                <a:schemeClr val="tx1">
                  <a:lumMod val="50000"/>
                </a:schemeClr>
              </a:gs>
            </a:gsLst>
            <a:lin ang="5400000" scaled="0"/>
          </a:gradFill>
          <a:latin typeface="+mn-lt"/>
          <a:ea typeface="+mn-ea"/>
          <a:cs typeface="+mn-cs"/>
        </a:defRPr>
      </a:lvl2pPr>
      <a:lvl3pPr marL="571373"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lumMod val="50000"/>
                </a:schemeClr>
              </a:gs>
              <a:gs pos="100000">
                <a:schemeClr val="tx1">
                  <a:lumMod val="50000"/>
                </a:schemeClr>
              </a:gs>
            </a:gsLst>
            <a:lin ang="5400000" scaled="0"/>
          </a:gradFill>
          <a:latin typeface="+mn-lt"/>
          <a:ea typeface="+mn-ea"/>
          <a:cs typeface="+mn-cs"/>
        </a:defRPr>
      </a:lvl3pPr>
      <a:lvl4pPr marL="799921"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lumMod val="50000"/>
                </a:schemeClr>
              </a:gs>
              <a:gs pos="100000">
                <a:schemeClr val="tx1">
                  <a:lumMod val="50000"/>
                </a:schemeClr>
              </a:gs>
            </a:gsLst>
            <a:lin ang="5400000" scaled="0"/>
          </a:gradFill>
          <a:latin typeface="+mn-lt"/>
          <a:ea typeface="+mn-ea"/>
          <a:cs typeface="+mn-cs"/>
        </a:defRPr>
      </a:lvl4pPr>
      <a:lvl5pPr marL="1028470" marR="0" indent="0" algn="l" defTabSz="932534"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lumMod val="50000"/>
                </a:schemeClr>
              </a:gs>
              <a:gs pos="100000">
                <a:schemeClr val="tx1">
                  <a:lumMod val="50000"/>
                </a:schemeClr>
              </a:gs>
            </a:gsLst>
            <a:lin ang="5400000" scaled="0"/>
          </a:gradFill>
          <a:latin typeface="+mn-lt"/>
          <a:ea typeface="+mn-ea"/>
          <a:cs typeface="+mn-cs"/>
        </a:defRPr>
      </a:lvl5pPr>
      <a:lvl6pPr marL="2564468"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35"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03"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70" indent="-233133" algn="l" defTabSz="9325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34" rtl="0" eaLnBrk="1" latinLnBrk="0" hangingPunct="1">
        <a:defRPr sz="1800" kern="1200">
          <a:solidFill>
            <a:schemeClr val="tx1"/>
          </a:solidFill>
          <a:latin typeface="+mn-lt"/>
          <a:ea typeface="+mn-ea"/>
          <a:cs typeface="+mn-cs"/>
        </a:defRPr>
      </a:lvl1pPr>
      <a:lvl2pPr marL="466266" algn="l" defTabSz="932534" rtl="0" eaLnBrk="1" latinLnBrk="0" hangingPunct="1">
        <a:defRPr sz="1800" kern="1200">
          <a:solidFill>
            <a:schemeClr val="tx1"/>
          </a:solidFill>
          <a:latin typeface="+mn-lt"/>
          <a:ea typeface="+mn-ea"/>
          <a:cs typeface="+mn-cs"/>
        </a:defRPr>
      </a:lvl2pPr>
      <a:lvl3pPr marL="932534" algn="l" defTabSz="932534" rtl="0" eaLnBrk="1" latinLnBrk="0" hangingPunct="1">
        <a:defRPr sz="1800" kern="1200">
          <a:solidFill>
            <a:schemeClr val="tx1"/>
          </a:solidFill>
          <a:latin typeface="+mn-lt"/>
          <a:ea typeface="+mn-ea"/>
          <a:cs typeface="+mn-cs"/>
        </a:defRPr>
      </a:lvl3pPr>
      <a:lvl4pPr marL="1398800" algn="l" defTabSz="932534" rtl="0" eaLnBrk="1" latinLnBrk="0" hangingPunct="1">
        <a:defRPr sz="1800" kern="1200">
          <a:solidFill>
            <a:schemeClr val="tx1"/>
          </a:solidFill>
          <a:latin typeface="+mn-lt"/>
          <a:ea typeface="+mn-ea"/>
          <a:cs typeface="+mn-cs"/>
        </a:defRPr>
      </a:lvl4pPr>
      <a:lvl5pPr marL="1865068" algn="l" defTabSz="932534" rtl="0" eaLnBrk="1" latinLnBrk="0" hangingPunct="1">
        <a:defRPr sz="1800" kern="1200">
          <a:solidFill>
            <a:schemeClr val="tx1"/>
          </a:solidFill>
          <a:latin typeface="+mn-lt"/>
          <a:ea typeface="+mn-ea"/>
          <a:cs typeface="+mn-cs"/>
        </a:defRPr>
      </a:lvl5pPr>
      <a:lvl6pPr marL="2331336" algn="l" defTabSz="932534" rtl="0" eaLnBrk="1" latinLnBrk="0" hangingPunct="1">
        <a:defRPr sz="1800" kern="1200">
          <a:solidFill>
            <a:schemeClr val="tx1"/>
          </a:solidFill>
          <a:latin typeface="+mn-lt"/>
          <a:ea typeface="+mn-ea"/>
          <a:cs typeface="+mn-cs"/>
        </a:defRPr>
      </a:lvl6pPr>
      <a:lvl7pPr marL="2797602" algn="l" defTabSz="932534" rtl="0" eaLnBrk="1" latinLnBrk="0" hangingPunct="1">
        <a:defRPr sz="1800" kern="1200">
          <a:solidFill>
            <a:schemeClr val="tx1"/>
          </a:solidFill>
          <a:latin typeface="+mn-lt"/>
          <a:ea typeface="+mn-ea"/>
          <a:cs typeface="+mn-cs"/>
        </a:defRPr>
      </a:lvl7pPr>
      <a:lvl8pPr marL="3263868" algn="l" defTabSz="932534" rtl="0" eaLnBrk="1" latinLnBrk="0" hangingPunct="1">
        <a:defRPr sz="1800" kern="1200">
          <a:solidFill>
            <a:schemeClr val="tx1"/>
          </a:solidFill>
          <a:latin typeface="+mn-lt"/>
          <a:ea typeface="+mn-ea"/>
          <a:cs typeface="+mn-cs"/>
        </a:defRPr>
      </a:lvl8pPr>
      <a:lvl9pPr marL="3730137" algn="l" defTabSz="9325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1">
          <p15:clr>
            <a:srgbClr val="5ACBF0"/>
          </p15:clr>
        </p15:guide>
        <p15:guide id="5" pos="1890">
          <p15:clr>
            <a:srgbClr val="5ACBF0"/>
          </p15:clr>
        </p15:guide>
        <p15:guide id="6" pos="2527">
          <p15:clr>
            <a:srgbClr val="5ACBF0"/>
          </p15:clr>
        </p15:guide>
        <p15:guide id="7" pos="3115">
          <p15:clr>
            <a:srgbClr val="5ACBF0"/>
          </p15:clr>
        </p15:guide>
        <p15:guide id="8" pos="3701">
          <p15:clr>
            <a:srgbClr val="5ACBF0"/>
          </p15:clr>
        </p15:guide>
        <p15:guide id="9" pos="4289">
          <p15:clr>
            <a:srgbClr val="5ACBF0"/>
          </p15:clr>
        </p15:guide>
        <p15:guide id="10" pos="4876">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3">
          <p15:clr>
            <a:srgbClr val="5ACBF0"/>
          </p15:clr>
        </p15:guide>
        <p15:guide id="20" orient="horz" pos="196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3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69779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695466"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089052709"/>
      </p:ext>
    </p:extLst>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 id="2147484604" r:id="rId12"/>
    <p:sldLayoutId id="2147484605" r:id="rId13"/>
    <p:sldLayoutId id="2147484606" r:id="rId14"/>
    <p:sldLayoutId id="2147484607" r:id="rId15"/>
    <p:sldLayoutId id="2147484608" r:id="rId16"/>
    <p:sldLayoutId id="2147484609" r:id="rId17"/>
    <p:sldLayoutId id="2147484610"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751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5.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partner.microsoft.com/en-us/membership/cloud-platform-competency" TargetMode="External"/><Relationship Id="rId7" Type="http://schemas.openxmlformats.org/officeDocument/2006/relationships/hyperlink" Target="https://partner.microsoft.com/en-us/membership/small-midmarket-cloud-solutions-competency" TargetMode="External"/><Relationship Id="rId2" Type="http://schemas.openxmlformats.org/officeDocument/2006/relationships/notesSlide" Target="../notesSlides/notesSlide12.xml"/><Relationship Id="rId1" Type="http://schemas.openxmlformats.org/officeDocument/2006/relationships/slideLayout" Target="../slideLayouts/slideLayout205.xml"/><Relationship Id="rId6" Type="http://schemas.openxmlformats.org/officeDocument/2006/relationships/hyperlink" Target="https://partner.microsoft.com/en-us/membership/enterprise-mobility-management-competency" TargetMode="External"/><Relationship Id="rId5" Type="http://schemas.openxmlformats.org/officeDocument/2006/relationships/hyperlink" Target="https://partner.microsoft.com/en-us/membership/cloud-customer-relationship-management-competency" TargetMode="External"/><Relationship Id="rId4" Type="http://schemas.openxmlformats.org/officeDocument/2006/relationships/hyperlink" Target="https://partner.microsoft.com/en-us/membership/cloud-productivity-competency" TargetMode="External"/><Relationship Id="rId9" Type="http://schemas.openxmlformats.org/officeDocument/2006/relationships/image" Target="../media/image45.sv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05.xml"/><Relationship Id="rId4" Type="http://schemas.openxmlformats.org/officeDocument/2006/relationships/image" Target="../media/image47.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1.xml"/></Relationships>
</file>

<file path=ppt/slides/_rels/slide18.xml.rels><?xml version="1.0" encoding="UTF-8" standalone="yes"?>
<Relationships xmlns="http://schemas.openxmlformats.org/package/2006/relationships"><Relationship Id="rId3" Type="http://schemas.openxmlformats.org/officeDocument/2006/relationships/hyperlink" Target="mailto:CoSell@microsoft.com" TargetMode="External"/><Relationship Id="rId2" Type="http://schemas.openxmlformats.org/officeDocument/2006/relationships/notesSlide" Target="../notesSlides/notesSlide15.xml"/><Relationship Id="rId1" Type="http://schemas.openxmlformats.org/officeDocument/2006/relationships/slideLayout" Target="../slideLayouts/slideLayout20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5.xml"/><Relationship Id="rId1" Type="http://schemas.openxmlformats.org/officeDocument/2006/relationships/tags" Target="../tags/tag1.xml"/><Relationship Id="rId4" Type="http://schemas.openxmlformats.org/officeDocument/2006/relationships/hyperlink" Target="mailto:CoSell@microsoft.com"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29.xml"/><Relationship Id="rId3" Type="http://schemas.openxmlformats.org/officeDocument/2006/relationships/slide" Target="slide12.xml"/><Relationship Id="rId7" Type="http://schemas.openxmlformats.org/officeDocument/2006/relationships/slide" Target="slide7.xml"/><Relationship Id="rId12" Type="http://schemas.openxmlformats.org/officeDocument/2006/relationships/slide" Target="slide32.xml"/><Relationship Id="rId2" Type="http://schemas.openxmlformats.org/officeDocument/2006/relationships/slide" Target="slide13.xml"/><Relationship Id="rId1" Type="http://schemas.openxmlformats.org/officeDocument/2006/relationships/slideLayout" Target="../slideLayouts/slideLayout205.xml"/><Relationship Id="rId6" Type="http://schemas.openxmlformats.org/officeDocument/2006/relationships/slide" Target="slide19.xml"/><Relationship Id="rId11" Type="http://schemas.openxmlformats.org/officeDocument/2006/relationships/slide" Target="slide31.xml"/><Relationship Id="rId5" Type="http://schemas.openxmlformats.org/officeDocument/2006/relationships/slide" Target="slide21.xml"/><Relationship Id="rId15" Type="http://schemas.openxmlformats.org/officeDocument/2006/relationships/image" Target="../media/image43.svg"/><Relationship Id="rId10" Type="http://schemas.openxmlformats.org/officeDocument/2006/relationships/slide" Target="slide30.xml"/><Relationship Id="rId4" Type="http://schemas.openxmlformats.org/officeDocument/2006/relationships/slide" Target="slide11.xml"/><Relationship Id="rId9" Type="http://schemas.openxmlformats.org/officeDocument/2006/relationships/slide" Target="slide23.xml"/><Relationship Id="rId14" Type="http://schemas.openxmlformats.org/officeDocument/2006/relationships/image" Target="../media/image42.png"/></Relationships>
</file>

<file path=ppt/slides/_rels/slide20.xml.rels><?xml version="1.0" encoding="UTF-8" standalone="yes"?>
<Relationships xmlns="http://schemas.openxmlformats.org/package/2006/relationships"><Relationship Id="rId3" Type="http://schemas.openxmlformats.org/officeDocument/2006/relationships/hyperlink" Target="https://aka.ms/partnerincentives" TargetMode="External"/><Relationship Id="rId2" Type="http://schemas.openxmlformats.org/officeDocument/2006/relationships/notesSlide" Target="../notesSlides/notesSlide17.xml"/><Relationship Id="rId1" Type="http://schemas.openxmlformats.org/officeDocument/2006/relationships/slideLayout" Target="../slideLayouts/slideLayout205.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0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0.xml"/></Relationships>
</file>

<file path=ppt/slides/_rels/slide28.xml.rels><?xml version="1.0" encoding="UTF-8" standalone="yes"?>
<Relationships xmlns="http://schemas.openxmlformats.org/package/2006/relationships"><Relationship Id="rId8" Type="http://schemas.openxmlformats.org/officeDocument/2006/relationships/hyperlink" Target="https://partner.microsoft.com/en-id/solutions/practice-areas/security-compliance" TargetMode="External"/><Relationship Id="rId13" Type="http://schemas.openxmlformats.org/officeDocument/2006/relationships/hyperlink" Target="https://partnercenter.microsoft.com/partner/find-a-provider" TargetMode="External"/><Relationship Id="rId3" Type="http://schemas.openxmlformats.org/officeDocument/2006/relationships/hyperlink" Target="https://partner.microsoft.com/" TargetMode="External"/><Relationship Id="rId7" Type="http://schemas.openxmlformats.org/officeDocument/2006/relationships/hyperlink" Target="https://partner.microsoft.com/en-id/solutions/practice-areas/collaboration" TargetMode="External"/><Relationship Id="rId12" Type="http://schemas.openxmlformats.org/officeDocument/2006/relationships/hyperlink" Target="https://partner.microsoft.com/en-id/solutions/practice-areas/application-innovation" TargetMode="External"/><Relationship Id="rId17" Type="http://schemas.openxmlformats.org/officeDocument/2006/relationships/hyperlink" Target="https://partner.microsoft.com/membership/competencies" TargetMode="External"/><Relationship Id="rId2" Type="http://schemas.openxmlformats.org/officeDocument/2006/relationships/notesSlide" Target="../notesSlides/notesSlide24.xml"/><Relationship Id="rId16" Type="http://schemas.openxmlformats.org/officeDocument/2006/relationships/hyperlink" Target="https://docs.microsoft.com/azure/marketplace/marketplace-publishers-guide" TargetMode="External"/><Relationship Id="rId1" Type="http://schemas.openxmlformats.org/officeDocument/2006/relationships/slideLayout" Target="../slideLayouts/slideLayout205.xml"/><Relationship Id="rId6" Type="http://schemas.openxmlformats.org/officeDocument/2006/relationships/hyperlink" Target="https://partner.microsoft.com/en-id/solutions/practice-areas/modern-desktop" TargetMode="External"/><Relationship Id="rId11" Type="http://schemas.openxmlformats.org/officeDocument/2006/relationships/hyperlink" Target="https://partner.microsoft.com/en-id/solutions/practice-areas/data-ai" TargetMode="External"/><Relationship Id="rId5" Type="http://schemas.openxmlformats.org/officeDocument/2006/relationships/hyperlink" Target="https://partner.microsoft.com/en-us/membership/action-pack" TargetMode="External"/><Relationship Id="rId15" Type="http://schemas.openxmlformats.org/officeDocument/2006/relationships/hyperlink" Target="https://partner.microsoft.com/reach-customers/connect-with-customers" TargetMode="External"/><Relationship Id="rId10" Type="http://schemas.openxmlformats.org/officeDocument/2006/relationships/hyperlink" Target="https://partner.microsoft.com/en-id/solutions/practice-areas/cloud-infrastructure-management" TargetMode="External"/><Relationship Id="rId4" Type="http://schemas.openxmlformats.org/officeDocument/2006/relationships/hyperlink" Target="https://partner.microsoft.com/membership" TargetMode="External"/><Relationship Id="rId9" Type="http://schemas.openxmlformats.org/officeDocument/2006/relationships/hyperlink" Target="https://partner.microsoft.com/en-id/solutions/practice-areas/dynamics-365" TargetMode="External"/><Relationship Id="rId14" Type="http://schemas.openxmlformats.org/officeDocument/2006/relationships/hyperlink" Target="https://partner.microsoft.com/en-us/membership/competenci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partner.microsoft.com/en-US/licensing/training-and-resources" TargetMode="External"/><Relationship Id="rId1" Type="http://schemas.openxmlformats.org/officeDocument/2006/relationships/slideLayout" Target="../slideLayouts/slideLayout205.xml"/><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5.xml"/></Relationships>
</file>

<file path=ppt/slides/_rels/slide30.xml.rels><?xml version="1.0" encoding="UTF-8" standalone="yes"?>
<Relationships xmlns="http://schemas.openxmlformats.org/package/2006/relationships"><Relationship Id="rId8" Type="http://schemas.openxmlformats.org/officeDocument/2006/relationships/hyperlink" Target="https://partner.microsoft.com/en-us/membership/partner-seller/about-the-program" TargetMode="External"/><Relationship Id="rId3" Type="http://schemas.openxmlformats.org/officeDocument/2006/relationships/hyperlink" Target="https://partner.microsoft.com/en-us/reach-customers/selling-with-microsoft" TargetMode="External"/><Relationship Id="rId7" Type="http://schemas.openxmlformats.org/officeDocument/2006/relationships/hyperlink" Target="mailto:CoSell@Microsoft.com" TargetMode="External"/><Relationship Id="rId2" Type="http://schemas.openxmlformats.org/officeDocument/2006/relationships/notesSlide" Target="../notesSlides/notesSlide25.xml"/><Relationship Id="rId1" Type="http://schemas.openxmlformats.org/officeDocument/2006/relationships/slideLayout" Target="../slideLayouts/slideLayout205.xml"/><Relationship Id="rId6" Type="http://schemas.openxmlformats.org/officeDocument/2006/relationships/hyperlink" Target="https://partner.microsoft.com/en-us/reach-customers" TargetMode="External"/><Relationship Id="rId5" Type="http://schemas.openxmlformats.org/officeDocument/2006/relationships/hyperlink" Target="https://partner.microsoft.com/en-us/cloud-solution-provider/indirect" TargetMode="External"/><Relationship Id="rId4" Type="http://schemas.openxmlformats.org/officeDocument/2006/relationships/hyperlink" Target="https://partner.microsoft.com/en-us/reach-customers/sell-with-seller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6.xml"/><Relationship Id="rId1" Type="http://schemas.openxmlformats.org/officeDocument/2006/relationships/slideLayout" Target="../slideLayouts/slideLayout214.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14.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8.xml"/><Relationship Id="rId1" Type="http://schemas.openxmlformats.org/officeDocument/2006/relationships/slideLayout" Target="../slideLayouts/slideLayout214.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9.xml"/><Relationship Id="rId1" Type="http://schemas.openxmlformats.org/officeDocument/2006/relationships/slideLayout" Target="../slideLayouts/slideLayout214.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E1A962-AD52-45BB-A473-E3C6157548F0}"/>
              </a:ext>
            </a:extLst>
          </p:cNvPr>
          <p:cNvSpPr>
            <a:spLocks noGrp="1"/>
          </p:cNvSpPr>
          <p:nvPr>
            <p:ph type="title"/>
          </p:nvPr>
        </p:nvSpPr>
        <p:spPr>
          <a:xfrm>
            <a:off x="644625" y="2979778"/>
            <a:ext cx="5083629" cy="553998"/>
          </a:xfrm>
        </p:spPr>
        <p:txBody>
          <a:bodyPr/>
          <a:lstStyle/>
          <a:p>
            <a:r>
              <a:rPr lang="en-US" sz="4000">
                <a:gradFill>
                  <a:gsLst>
                    <a:gs pos="100000">
                      <a:schemeClr val="accent1"/>
                    </a:gs>
                    <a:gs pos="14000">
                      <a:schemeClr val="accent1"/>
                    </a:gs>
                  </a:gsLst>
                  <a:lin ang="5400000" scaled="0"/>
                </a:gradFill>
              </a:rPr>
              <a:t>Selling with Microsoft</a:t>
            </a:r>
          </a:p>
        </p:txBody>
      </p:sp>
      <p:sp>
        <p:nvSpPr>
          <p:cNvPr id="9" name="Text Placeholder 8">
            <a:extLst>
              <a:ext uri="{FF2B5EF4-FFF2-40B4-BE49-F238E27FC236}">
                <a16:creationId xmlns:a16="http://schemas.microsoft.com/office/drawing/2014/main" id="{A62C6469-B2B7-4B54-A557-A79D7DB4C013}"/>
              </a:ext>
            </a:extLst>
          </p:cNvPr>
          <p:cNvSpPr>
            <a:spLocks noGrp="1"/>
          </p:cNvSpPr>
          <p:nvPr>
            <p:ph type="body" sz="quarter" idx="13"/>
          </p:nvPr>
        </p:nvSpPr>
        <p:spPr/>
        <p:txBody>
          <a:bodyPr/>
          <a:lstStyle/>
          <a:p>
            <a:r>
              <a:rPr lang="en-US">
                <a:gradFill>
                  <a:gsLst>
                    <a:gs pos="0">
                      <a:schemeClr val="accent3"/>
                    </a:gs>
                    <a:gs pos="100000">
                      <a:schemeClr val="accent3"/>
                    </a:gs>
                  </a:gsLst>
                  <a:lin ang="5400000" scaled="1"/>
                </a:gradFill>
              </a:rPr>
              <a:t>FY19</a:t>
            </a:r>
          </a:p>
        </p:txBody>
      </p:sp>
      <p:sp>
        <p:nvSpPr>
          <p:cNvPr id="82" name="Oval 81">
            <a:extLst>
              <a:ext uri="{FF2B5EF4-FFF2-40B4-BE49-F238E27FC236}">
                <a16:creationId xmlns:a16="http://schemas.microsoft.com/office/drawing/2014/main" id="{95A55E48-0C05-4318-80AD-B7391BCF8D3A}"/>
              </a:ext>
            </a:extLst>
          </p:cNvPr>
          <p:cNvSpPr/>
          <p:nvPr/>
        </p:nvSpPr>
        <p:spPr bwMode="auto">
          <a:xfrm>
            <a:off x="6324283" y="-45278"/>
            <a:ext cx="3694787" cy="3694787"/>
          </a:xfrm>
          <a:prstGeom prst="ellipse">
            <a:avLst/>
          </a:prstGeom>
          <a:solidFill>
            <a:schemeClr val="accent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E046011-5BFA-432D-87C2-E50A19D7093A}"/>
              </a:ext>
            </a:extLst>
          </p:cNvPr>
          <p:cNvSpPr/>
          <p:nvPr/>
        </p:nvSpPr>
        <p:spPr bwMode="auto">
          <a:xfrm>
            <a:off x="7253889" y="850697"/>
            <a:ext cx="2286000" cy="2286000"/>
          </a:xfrm>
          <a:prstGeom prst="ellipse">
            <a:avLst/>
          </a:prstGeom>
          <a:solidFill>
            <a:schemeClr val="accent3">
              <a:lumMod val="75000"/>
              <a:lumOff val="25000"/>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98C0EE8E-A72B-4BC5-AA99-C57E71DF9DF7}"/>
              </a:ext>
            </a:extLst>
          </p:cNvPr>
          <p:cNvSpPr/>
          <p:nvPr/>
        </p:nvSpPr>
        <p:spPr bwMode="auto">
          <a:xfrm>
            <a:off x="9372987" y="2522250"/>
            <a:ext cx="3694787" cy="3694787"/>
          </a:xfrm>
          <a:prstGeom prst="ellipse">
            <a:avLst/>
          </a:prstGeom>
          <a:solidFill>
            <a:schemeClr val="accent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1ABE0465-2E9A-49B4-AD8C-1B54074FC607}"/>
              </a:ext>
            </a:extLst>
          </p:cNvPr>
          <p:cNvSpPr/>
          <p:nvPr/>
        </p:nvSpPr>
        <p:spPr bwMode="auto">
          <a:xfrm>
            <a:off x="5616968" y="2086437"/>
            <a:ext cx="3694787" cy="3694787"/>
          </a:xfrm>
          <a:prstGeom prst="ellipse">
            <a:avLst/>
          </a:prstGeom>
          <a:solidFill>
            <a:schemeClr val="accent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7D9CBF0B-9E23-48DE-A8DD-01C1DAC737C4}"/>
              </a:ext>
            </a:extLst>
          </p:cNvPr>
          <p:cNvSpPr/>
          <p:nvPr/>
        </p:nvSpPr>
        <p:spPr bwMode="auto">
          <a:xfrm>
            <a:off x="8823661" y="75188"/>
            <a:ext cx="3694787" cy="3694787"/>
          </a:xfrm>
          <a:prstGeom prst="ellipse">
            <a:avLst/>
          </a:prstGeom>
          <a:solidFill>
            <a:schemeClr val="accent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50CB3185-ACE1-423D-8743-B8500FB6C579}"/>
              </a:ext>
            </a:extLst>
          </p:cNvPr>
          <p:cNvSpPr/>
          <p:nvPr/>
        </p:nvSpPr>
        <p:spPr bwMode="auto">
          <a:xfrm>
            <a:off x="7277022" y="3682542"/>
            <a:ext cx="3694787" cy="3694787"/>
          </a:xfrm>
          <a:prstGeom prst="ellipse">
            <a:avLst/>
          </a:prstGeom>
          <a:solidFill>
            <a:schemeClr val="accent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4BE7106F-0141-4B33-9FD9-971402E1895A}"/>
              </a:ext>
            </a:extLst>
          </p:cNvPr>
          <p:cNvSpPr/>
          <p:nvPr/>
        </p:nvSpPr>
        <p:spPr bwMode="auto">
          <a:xfrm>
            <a:off x="7951900" y="4301812"/>
            <a:ext cx="2286000" cy="2286000"/>
          </a:xfrm>
          <a:prstGeom prst="ellipse">
            <a:avLst/>
          </a:prstGeom>
          <a:solidFill>
            <a:schemeClr val="accent3">
              <a:lumMod val="75000"/>
              <a:lumOff val="25000"/>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BD83035F-3B39-446E-8AFF-F7ECEE15B0E6}"/>
              </a:ext>
            </a:extLst>
          </p:cNvPr>
          <p:cNvSpPr/>
          <p:nvPr/>
        </p:nvSpPr>
        <p:spPr bwMode="auto">
          <a:xfrm>
            <a:off x="9307707" y="991994"/>
            <a:ext cx="2286000" cy="2286000"/>
          </a:xfrm>
          <a:prstGeom prst="ellipse">
            <a:avLst/>
          </a:prstGeom>
          <a:solidFill>
            <a:schemeClr val="accent3">
              <a:lumMod val="75000"/>
              <a:lumOff val="25000"/>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9B052DFC-0CBF-4CD5-9385-3DDB9BAAC1B3}"/>
              </a:ext>
            </a:extLst>
          </p:cNvPr>
          <p:cNvSpPr/>
          <p:nvPr/>
        </p:nvSpPr>
        <p:spPr bwMode="auto">
          <a:xfrm>
            <a:off x="9585464" y="3134551"/>
            <a:ext cx="2286000" cy="2286000"/>
          </a:xfrm>
          <a:prstGeom prst="ellipse">
            <a:avLst/>
          </a:prstGeom>
          <a:solidFill>
            <a:schemeClr val="accent3">
              <a:lumMod val="75000"/>
              <a:lumOff val="25000"/>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FF8EEA0F-FD5D-4D4F-99F1-0F77BE9AEF69}"/>
              </a:ext>
            </a:extLst>
          </p:cNvPr>
          <p:cNvSpPr/>
          <p:nvPr/>
        </p:nvSpPr>
        <p:spPr bwMode="auto">
          <a:xfrm>
            <a:off x="6480133" y="2849177"/>
            <a:ext cx="2286000" cy="2286000"/>
          </a:xfrm>
          <a:prstGeom prst="ellipse">
            <a:avLst/>
          </a:prstGeom>
          <a:solidFill>
            <a:schemeClr val="accent3">
              <a:lumMod val="75000"/>
              <a:lumOff val="25000"/>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6B01C9DC-511B-4C7E-ABD3-D9C8469BC869}"/>
              </a:ext>
            </a:extLst>
          </p:cNvPr>
          <p:cNvGrpSpPr/>
          <p:nvPr/>
        </p:nvGrpSpPr>
        <p:grpSpPr>
          <a:xfrm>
            <a:off x="8326700" y="2589421"/>
            <a:ext cx="1868235" cy="1868235"/>
            <a:chOff x="7522216" y="1852813"/>
            <a:chExt cx="2907521" cy="2907521"/>
          </a:xfrm>
        </p:grpSpPr>
        <p:sp>
          <p:nvSpPr>
            <p:cNvPr id="61" name="Oval 60">
              <a:extLst>
                <a:ext uri="{FF2B5EF4-FFF2-40B4-BE49-F238E27FC236}">
                  <a16:creationId xmlns:a16="http://schemas.microsoft.com/office/drawing/2014/main" id="{711BFA37-A28F-4E15-A795-5C030382DA82}"/>
                </a:ext>
              </a:extLst>
            </p:cNvPr>
            <p:cNvSpPr/>
            <p:nvPr/>
          </p:nvSpPr>
          <p:spPr bwMode="auto">
            <a:xfrm>
              <a:off x="7522216" y="1852813"/>
              <a:ext cx="2907521" cy="29075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oney_3">
              <a:extLst>
                <a:ext uri="{FF2B5EF4-FFF2-40B4-BE49-F238E27FC236}">
                  <a16:creationId xmlns:a16="http://schemas.microsoft.com/office/drawing/2014/main" id="{F1ADE2D3-CF65-4A63-8573-6C8FE110F790}"/>
                </a:ext>
              </a:extLst>
            </p:cNvPr>
            <p:cNvSpPr>
              <a:spLocks noChangeAspect="1" noEditPoints="1"/>
            </p:cNvSpPr>
            <p:nvPr/>
          </p:nvSpPr>
          <p:spPr bwMode="auto">
            <a:xfrm>
              <a:off x="8421025" y="2301991"/>
              <a:ext cx="1109902" cy="2009165"/>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3E0255F8-5B79-4205-B053-5A6A850DBEA9}"/>
              </a:ext>
            </a:extLst>
          </p:cNvPr>
          <p:cNvGrpSpPr/>
          <p:nvPr/>
        </p:nvGrpSpPr>
        <p:grpSpPr>
          <a:xfrm>
            <a:off x="7111134" y="3567220"/>
            <a:ext cx="731520" cy="731520"/>
            <a:chOff x="5295900" y="-1217860"/>
            <a:chExt cx="731520" cy="731520"/>
          </a:xfrm>
        </p:grpSpPr>
        <p:sp>
          <p:nvSpPr>
            <p:cNvPr id="62" name="Rectangle: Rounded Corners 61">
              <a:extLst>
                <a:ext uri="{FF2B5EF4-FFF2-40B4-BE49-F238E27FC236}">
                  <a16:creationId xmlns:a16="http://schemas.microsoft.com/office/drawing/2014/main" id="{E6CF5BBA-4E99-4399-B9A9-159FEA7D6254}"/>
                </a:ext>
              </a:extLst>
            </p:cNvPr>
            <p:cNvSpPr/>
            <p:nvPr/>
          </p:nvSpPr>
          <p:spPr bwMode="auto">
            <a:xfrm>
              <a:off x="5295900" y="-1217860"/>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56" name="megaphone">
              <a:extLst>
                <a:ext uri="{FF2B5EF4-FFF2-40B4-BE49-F238E27FC236}">
                  <a16:creationId xmlns:a16="http://schemas.microsoft.com/office/drawing/2014/main" id="{66A6577F-F917-4F95-B440-6C027D8DA2D6}"/>
                </a:ext>
              </a:extLst>
            </p:cNvPr>
            <p:cNvSpPr>
              <a:spLocks noChangeAspect="1" noEditPoints="1"/>
            </p:cNvSpPr>
            <p:nvPr/>
          </p:nvSpPr>
          <p:spPr bwMode="auto">
            <a:xfrm rot="20166554">
              <a:off x="5395398" y="-1015786"/>
              <a:ext cx="532524" cy="327371"/>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15586C07-5F8A-452B-A937-E5607F6A366D}"/>
              </a:ext>
            </a:extLst>
          </p:cNvPr>
          <p:cNvGrpSpPr/>
          <p:nvPr/>
        </p:nvGrpSpPr>
        <p:grpSpPr>
          <a:xfrm>
            <a:off x="8799009" y="5004878"/>
            <a:ext cx="731520" cy="731520"/>
            <a:chOff x="4099479" y="-852100"/>
            <a:chExt cx="731520" cy="731520"/>
          </a:xfrm>
        </p:grpSpPr>
        <p:sp>
          <p:nvSpPr>
            <p:cNvPr id="65" name="Rectangle: Rounded Corners 64">
              <a:extLst>
                <a:ext uri="{FF2B5EF4-FFF2-40B4-BE49-F238E27FC236}">
                  <a16:creationId xmlns:a16="http://schemas.microsoft.com/office/drawing/2014/main" id="{089F549B-2C07-476E-A960-1851ECB78F76}"/>
                </a:ext>
              </a:extLst>
            </p:cNvPr>
            <p:cNvSpPr/>
            <p:nvPr/>
          </p:nvSpPr>
          <p:spPr bwMode="auto">
            <a:xfrm>
              <a:off x="4099479" y="-852100"/>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50" name="circle">
              <a:extLst>
                <a:ext uri="{FF2B5EF4-FFF2-40B4-BE49-F238E27FC236}">
                  <a16:creationId xmlns:a16="http://schemas.microsoft.com/office/drawing/2014/main" id="{A75B1588-E804-4EA1-BA6D-7E05EADCFDFA}"/>
                </a:ext>
              </a:extLst>
            </p:cNvPr>
            <p:cNvSpPr>
              <a:spLocks noChangeAspect="1" noEditPoints="1"/>
            </p:cNvSpPr>
            <p:nvPr/>
          </p:nvSpPr>
          <p:spPr bwMode="auto">
            <a:xfrm>
              <a:off x="4230664" y="-756660"/>
              <a:ext cx="481842" cy="489844"/>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1F1A66C3-7BC6-4CE9-BDE4-816F0274892E}"/>
              </a:ext>
            </a:extLst>
          </p:cNvPr>
          <p:cNvGrpSpPr/>
          <p:nvPr/>
        </p:nvGrpSpPr>
        <p:grpSpPr>
          <a:xfrm>
            <a:off x="8041997" y="1499788"/>
            <a:ext cx="731520" cy="731520"/>
            <a:chOff x="7970899" y="-877498"/>
            <a:chExt cx="731520" cy="731520"/>
          </a:xfrm>
        </p:grpSpPr>
        <p:sp>
          <p:nvSpPr>
            <p:cNvPr id="67" name="Rectangle: Rounded Corners 66">
              <a:extLst>
                <a:ext uri="{FF2B5EF4-FFF2-40B4-BE49-F238E27FC236}">
                  <a16:creationId xmlns:a16="http://schemas.microsoft.com/office/drawing/2014/main" id="{98395E6E-684F-403C-AA0A-A67BE43A6A69}"/>
                </a:ext>
              </a:extLst>
            </p:cNvPr>
            <p:cNvSpPr/>
            <p:nvPr/>
          </p:nvSpPr>
          <p:spPr bwMode="auto">
            <a:xfrm>
              <a:off x="7970899" y="-877498"/>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47" name="plan">
              <a:extLst>
                <a:ext uri="{FF2B5EF4-FFF2-40B4-BE49-F238E27FC236}">
                  <a16:creationId xmlns:a16="http://schemas.microsoft.com/office/drawing/2014/main" id="{E409B45D-7832-4B3A-94ED-5F0375F53994}"/>
                </a:ext>
              </a:extLst>
            </p:cNvPr>
            <p:cNvSpPr>
              <a:spLocks noChangeAspect="1" noEditPoints="1"/>
            </p:cNvSpPr>
            <p:nvPr/>
          </p:nvSpPr>
          <p:spPr bwMode="auto">
            <a:xfrm>
              <a:off x="8117465" y="-731794"/>
              <a:ext cx="438389" cy="440113"/>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696503F9-CDD0-481E-81BC-1E6ECE925D9C}"/>
              </a:ext>
            </a:extLst>
          </p:cNvPr>
          <p:cNvGrpSpPr/>
          <p:nvPr/>
        </p:nvGrpSpPr>
        <p:grpSpPr>
          <a:xfrm>
            <a:off x="10591422" y="3816338"/>
            <a:ext cx="731520" cy="731520"/>
            <a:chOff x="9459455" y="-802290"/>
            <a:chExt cx="731520" cy="731520"/>
          </a:xfrm>
        </p:grpSpPr>
        <p:sp>
          <p:nvSpPr>
            <p:cNvPr id="68" name="Rectangle: Rounded Corners 67">
              <a:extLst>
                <a:ext uri="{FF2B5EF4-FFF2-40B4-BE49-F238E27FC236}">
                  <a16:creationId xmlns:a16="http://schemas.microsoft.com/office/drawing/2014/main" id="{9FA5C1DB-A847-4ACB-B120-DA5F60D2E000}"/>
                </a:ext>
              </a:extLst>
            </p:cNvPr>
            <p:cNvSpPr/>
            <p:nvPr/>
          </p:nvSpPr>
          <p:spPr bwMode="auto">
            <a:xfrm>
              <a:off x="9459455" y="-802290"/>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59" name="people_12">
              <a:extLst>
                <a:ext uri="{FF2B5EF4-FFF2-40B4-BE49-F238E27FC236}">
                  <a16:creationId xmlns:a16="http://schemas.microsoft.com/office/drawing/2014/main" id="{F42B8332-E9DE-4A75-AB56-352E2A5ACCD3}"/>
                </a:ext>
              </a:extLst>
            </p:cNvPr>
            <p:cNvSpPr>
              <a:spLocks noChangeAspect="1" noEditPoints="1"/>
            </p:cNvSpPr>
            <p:nvPr/>
          </p:nvSpPr>
          <p:spPr bwMode="auto">
            <a:xfrm>
              <a:off x="9561157" y="-661818"/>
              <a:ext cx="528117" cy="45057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100000">
                      <a:srgbClr val="FFFFFF"/>
                    </a:gs>
                    <a:gs pos="12500">
                      <a:srgbClr val="FFFFFF"/>
                    </a:gs>
                  </a:gsLst>
                  <a:lin ang="5400000" scaled="0"/>
                </a:gra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BFF204A7-3B94-4B02-8C21-3294A0679941}"/>
              </a:ext>
            </a:extLst>
          </p:cNvPr>
          <p:cNvGrpSpPr/>
          <p:nvPr/>
        </p:nvGrpSpPr>
        <p:grpSpPr>
          <a:xfrm>
            <a:off x="10119357" y="1759104"/>
            <a:ext cx="731520" cy="731520"/>
            <a:chOff x="6432043" y="-919280"/>
            <a:chExt cx="731520" cy="731520"/>
          </a:xfrm>
        </p:grpSpPr>
        <p:sp>
          <p:nvSpPr>
            <p:cNvPr id="63" name="Rectangle: Rounded Corners 62">
              <a:extLst>
                <a:ext uri="{FF2B5EF4-FFF2-40B4-BE49-F238E27FC236}">
                  <a16:creationId xmlns:a16="http://schemas.microsoft.com/office/drawing/2014/main" id="{D757873B-0DF5-4E62-A39C-4E018AC99907}"/>
                </a:ext>
              </a:extLst>
            </p:cNvPr>
            <p:cNvSpPr/>
            <p:nvPr/>
          </p:nvSpPr>
          <p:spPr bwMode="auto">
            <a:xfrm>
              <a:off x="6432043" y="-919280"/>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53" name="Org_ECA6">
              <a:extLst>
                <a:ext uri="{FF2B5EF4-FFF2-40B4-BE49-F238E27FC236}">
                  <a16:creationId xmlns:a16="http://schemas.microsoft.com/office/drawing/2014/main" id="{F177097D-A352-4723-B8F1-F5A48C1FE552}"/>
                </a:ext>
              </a:extLst>
            </p:cNvPr>
            <p:cNvSpPr>
              <a:spLocks noChangeAspect="1" noEditPoints="1"/>
            </p:cNvSpPr>
            <p:nvPr/>
          </p:nvSpPr>
          <p:spPr bwMode="auto">
            <a:xfrm>
              <a:off x="6550585" y="-844738"/>
              <a:ext cx="500490" cy="50073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ln w="15875">
              <a:solidFill>
                <a:schemeClr val="bg2"/>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150545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750"/>
                                        <p:tgtEl>
                                          <p:spTgt spid="72"/>
                                        </p:tgtEl>
                                      </p:cBhvr>
                                    </p:animEffect>
                                  </p:childTnLst>
                                </p:cTn>
                              </p:par>
                              <p:par>
                                <p:cTn id="8" presetID="42" presetClass="path" presetSubtype="0" decel="100000" fill="hold" nodeType="withEffect">
                                  <p:stCondLst>
                                    <p:cond delay="0"/>
                                  </p:stCondLst>
                                  <p:childTnLst>
                                    <p:animMotion origin="layout" path="M -2.8338E-7 8.89696E-7 L 0.38358 0.00045 " pathEditMode="relative" rAng="0" ptsTypes="AA">
                                      <p:cBhvr>
                                        <p:cTn id="9" dur="750" spd="-100000" fill="hold"/>
                                        <p:tgtEl>
                                          <p:spTgt spid="72"/>
                                        </p:tgtEl>
                                        <p:attrNameLst>
                                          <p:attrName>ppt_x</p:attrName>
                                          <p:attrName>ppt_y</p:attrName>
                                        </p:attrNameLst>
                                      </p:cBhvr>
                                      <p:rCtr x="19173" y="23"/>
                                    </p:animMotion>
                                  </p:childTnLst>
                                </p:cTn>
                              </p:par>
                            </p:childTnLst>
                          </p:cTn>
                        </p:par>
                        <p:par>
                          <p:cTn id="10" fill="hold">
                            <p:stCondLst>
                              <p:cond delay="750"/>
                            </p:stCondLst>
                            <p:childTnLst>
                              <p:par>
                                <p:cTn id="11" presetID="10" presetClass="entr" presetSubtype="0" fill="hold" nodeType="afterEffect">
                                  <p:stCondLst>
                                    <p:cond delay="2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700"/>
                                        <p:tgtEl>
                                          <p:spTgt spid="69"/>
                                        </p:tgtEl>
                                      </p:cBhvr>
                                    </p:animEffect>
                                  </p:childTnLst>
                                </p:cTn>
                              </p:par>
                              <p:par>
                                <p:cTn id="14" presetID="10" presetClass="entr" presetSubtype="0" fill="hold" nodeType="withEffect">
                                  <p:stCondLst>
                                    <p:cond delay="20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700"/>
                                        <p:tgtEl>
                                          <p:spTgt spid="71"/>
                                        </p:tgtEl>
                                      </p:cBhvr>
                                    </p:animEffect>
                                  </p:childTnLst>
                                </p:cTn>
                              </p:par>
                              <p:par>
                                <p:cTn id="17" presetID="10" presetClass="entr" presetSubtype="0" fill="hold" nodeType="withEffect">
                                  <p:stCondLst>
                                    <p:cond delay="20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700"/>
                                        <p:tgtEl>
                                          <p:spTgt spid="70"/>
                                        </p:tgtEl>
                                      </p:cBhvr>
                                    </p:animEffect>
                                  </p:childTnLst>
                                </p:cTn>
                              </p:par>
                              <p:par>
                                <p:cTn id="20" presetID="10" presetClass="entr" presetSubtype="0" fill="hold" nodeType="withEffect">
                                  <p:stCondLst>
                                    <p:cond delay="2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700"/>
                                        <p:tgtEl>
                                          <p:spTgt spid="66"/>
                                        </p:tgtEl>
                                      </p:cBhvr>
                                    </p:animEffect>
                                  </p:childTnLst>
                                </p:cTn>
                              </p:par>
                              <p:par>
                                <p:cTn id="23" presetID="10" presetClass="entr" presetSubtype="0" fill="hold" nodeType="withEffect">
                                  <p:stCondLst>
                                    <p:cond delay="20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700"/>
                                        <p:tgtEl>
                                          <p:spTgt spid="64"/>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700"/>
                                        <p:tgtEl>
                                          <p:spTgt spid="76"/>
                                        </p:tgtEl>
                                      </p:cBhvr>
                                    </p:animEffect>
                                  </p:childTnLst>
                                </p:cTn>
                              </p:par>
                              <p:par>
                                <p:cTn id="29" presetID="10" presetClass="entr" presetSubtype="0" fill="hold" grpId="0" nodeType="withEffect">
                                  <p:stCondLst>
                                    <p:cond delay="60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700"/>
                                        <p:tgtEl>
                                          <p:spTgt spid="83"/>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700"/>
                                        <p:tgtEl>
                                          <p:spTgt spid="78"/>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700"/>
                                        <p:tgtEl>
                                          <p:spTgt spid="74"/>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700"/>
                                        <p:tgtEl>
                                          <p:spTgt spid="77"/>
                                        </p:tgtEl>
                                      </p:cBhvr>
                                    </p:animEffect>
                                  </p:childTnLst>
                                </p:cTn>
                              </p:par>
                              <p:par>
                                <p:cTn id="41" presetID="10" presetClass="entr" presetSubtype="0" fill="hold" grpId="0" nodeType="withEffect">
                                  <p:stCondLst>
                                    <p:cond delay="800"/>
                                  </p:stCondLst>
                                  <p:childTnLst>
                                    <p:set>
                                      <p:cBhvr>
                                        <p:cTn id="42" dur="1" fill="hold">
                                          <p:stCondLst>
                                            <p:cond delay="0"/>
                                          </p:stCondLst>
                                        </p:cTn>
                                        <p:tgtEl>
                                          <p:spTgt spid="80"/>
                                        </p:tgtEl>
                                        <p:attrNameLst>
                                          <p:attrName>style.visibility</p:attrName>
                                        </p:attrNameLst>
                                      </p:cBhvr>
                                      <p:to>
                                        <p:strVal val="visible"/>
                                      </p:to>
                                    </p:set>
                                    <p:animEffect transition="in" filter="fade">
                                      <p:cBhvr>
                                        <p:cTn id="43" dur="700"/>
                                        <p:tgtEl>
                                          <p:spTgt spid="80"/>
                                        </p:tgtEl>
                                      </p:cBhvr>
                                    </p:animEffect>
                                  </p:childTnLst>
                                </p:cTn>
                              </p:par>
                              <p:par>
                                <p:cTn id="44" presetID="10" presetClass="entr" presetSubtype="0" fill="hold" grpId="0" nodeType="withEffect">
                                  <p:stCondLst>
                                    <p:cond delay="80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700"/>
                                        <p:tgtEl>
                                          <p:spTgt spid="82"/>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700"/>
                                        <p:tgtEl>
                                          <p:spTgt spid="85"/>
                                        </p:tgtEl>
                                      </p:cBhvr>
                                    </p:animEffect>
                                  </p:childTnLst>
                                </p:cTn>
                              </p:par>
                              <p:par>
                                <p:cTn id="50" presetID="10" presetClass="entr" presetSubtype="0" fill="hold" grpId="0" nodeType="withEffect">
                                  <p:stCondLst>
                                    <p:cond delay="800"/>
                                  </p:stCondLst>
                                  <p:childTnLst>
                                    <p:set>
                                      <p:cBhvr>
                                        <p:cTn id="51" dur="1" fill="hold">
                                          <p:stCondLst>
                                            <p:cond delay="0"/>
                                          </p:stCondLst>
                                        </p:cTn>
                                        <p:tgtEl>
                                          <p:spTgt spid="81"/>
                                        </p:tgtEl>
                                        <p:attrNameLst>
                                          <p:attrName>style.visibility</p:attrName>
                                        </p:attrNameLst>
                                      </p:cBhvr>
                                      <p:to>
                                        <p:strVal val="visible"/>
                                      </p:to>
                                    </p:set>
                                    <p:animEffect transition="in" filter="fade">
                                      <p:cBhvr>
                                        <p:cTn id="52" dur="700"/>
                                        <p:tgtEl>
                                          <p:spTgt spid="81"/>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79"/>
                                        </p:tgtEl>
                                        <p:attrNameLst>
                                          <p:attrName>style.visibility</p:attrName>
                                        </p:attrNameLst>
                                      </p:cBhvr>
                                      <p:to>
                                        <p:strVal val="visible"/>
                                      </p:to>
                                    </p:set>
                                    <p:animEffect transition="in" filter="fade">
                                      <p:cBhvr>
                                        <p:cTn id="55" dur="7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79" grpId="0" animBg="1"/>
      <p:bldP spid="85" grpId="0" animBg="1"/>
      <p:bldP spid="80" grpId="0" animBg="1"/>
      <p:bldP spid="81" grpId="0" animBg="1"/>
      <p:bldP spid="74" grpId="0" animBg="1"/>
      <p:bldP spid="76" grpId="0" animBg="1"/>
      <p:bldP spid="77" grpId="0" animBg="1"/>
      <p:bldP spid="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ACA5AA2-4AAD-447C-9831-0D158696E36E}"/>
              </a:ext>
            </a:extLst>
          </p:cNvPr>
          <p:cNvGrpSpPr/>
          <p:nvPr/>
        </p:nvGrpSpPr>
        <p:grpSpPr>
          <a:xfrm>
            <a:off x="3817926" y="1402065"/>
            <a:ext cx="1967192" cy="4330628"/>
            <a:chOff x="6282680" y="2247095"/>
            <a:chExt cx="1967192" cy="4330628"/>
          </a:xfrm>
        </p:grpSpPr>
        <p:grpSp>
          <p:nvGrpSpPr>
            <p:cNvPr id="10" name="Group 9">
              <a:extLst>
                <a:ext uri="{FF2B5EF4-FFF2-40B4-BE49-F238E27FC236}">
                  <a16:creationId xmlns:a16="http://schemas.microsoft.com/office/drawing/2014/main" id="{25FF63B7-DB14-465D-8621-E2B09948C9FF}"/>
                </a:ext>
              </a:extLst>
            </p:cNvPr>
            <p:cNvGrpSpPr/>
            <p:nvPr/>
          </p:nvGrpSpPr>
          <p:grpSpPr>
            <a:xfrm>
              <a:off x="6351876" y="2247095"/>
              <a:ext cx="1828801" cy="1828800"/>
              <a:chOff x="6198921" y="2000532"/>
              <a:chExt cx="2011681" cy="2011680"/>
            </a:xfrm>
          </p:grpSpPr>
          <p:sp>
            <p:nvSpPr>
              <p:cNvPr id="193" name="Rectangle: Rounded Corners 192">
                <a:extLst>
                  <a:ext uri="{FF2B5EF4-FFF2-40B4-BE49-F238E27FC236}">
                    <a16:creationId xmlns:a16="http://schemas.microsoft.com/office/drawing/2014/main" id="{A76BECFA-5389-43EE-AE30-8557F8E84623}"/>
                  </a:ext>
                </a:extLst>
              </p:cNvPr>
              <p:cNvSpPr/>
              <p:nvPr/>
            </p:nvSpPr>
            <p:spPr bwMode="auto">
              <a:xfrm>
                <a:off x="6198921" y="2000532"/>
                <a:ext cx="2011681" cy="2011680"/>
              </a:xfrm>
              <a:prstGeom prst="roundRect">
                <a:avLst>
                  <a:gd name="adj" fmla="val 5000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83" name="Group 182">
                <a:extLst>
                  <a:ext uri="{FF2B5EF4-FFF2-40B4-BE49-F238E27FC236}">
                    <a16:creationId xmlns:a16="http://schemas.microsoft.com/office/drawing/2014/main" id="{E827003D-67AD-45C7-ABFA-0A366857B2EA}"/>
                  </a:ext>
                </a:extLst>
              </p:cNvPr>
              <p:cNvGrpSpPr/>
              <p:nvPr/>
            </p:nvGrpSpPr>
            <p:grpSpPr>
              <a:xfrm>
                <a:off x="6610201" y="2646048"/>
                <a:ext cx="1189117" cy="720648"/>
                <a:chOff x="2284384" y="2869157"/>
                <a:chExt cx="383122" cy="232186"/>
              </a:xfrm>
            </p:grpSpPr>
            <p:sp>
              <p:nvSpPr>
                <p:cNvPr id="184" name="Isosceles Triangle 183">
                  <a:extLst>
                    <a:ext uri="{FF2B5EF4-FFF2-40B4-BE49-F238E27FC236}">
                      <a16:creationId xmlns:a16="http://schemas.microsoft.com/office/drawing/2014/main" id="{F080AAE7-5624-4C86-84C4-C604E5124DF6}"/>
                    </a:ext>
                  </a:extLst>
                </p:cNvPr>
                <p:cNvSpPr/>
                <p:nvPr/>
              </p:nvSpPr>
              <p:spPr bwMode="auto">
                <a:xfrm>
                  <a:off x="2284384" y="2955748"/>
                  <a:ext cx="172411" cy="145595"/>
                </a:xfrm>
                <a:prstGeom prst="triangl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Isosceles Triangle 184">
                  <a:extLst>
                    <a:ext uri="{FF2B5EF4-FFF2-40B4-BE49-F238E27FC236}">
                      <a16:creationId xmlns:a16="http://schemas.microsoft.com/office/drawing/2014/main" id="{1B610217-F150-4E7F-BCEC-EEE6A445019C}"/>
                    </a:ext>
                  </a:extLst>
                </p:cNvPr>
                <p:cNvSpPr/>
                <p:nvPr/>
              </p:nvSpPr>
              <p:spPr bwMode="auto">
                <a:xfrm>
                  <a:off x="2403299" y="2910795"/>
                  <a:ext cx="225644" cy="190548"/>
                </a:xfrm>
                <a:prstGeom prst="triangl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Isosceles Triangle 185">
                  <a:extLst>
                    <a:ext uri="{FF2B5EF4-FFF2-40B4-BE49-F238E27FC236}">
                      <a16:creationId xmlns:a16="http://schemas.microsoft.com/office/drawing/2014/main" id="{84C52837-AAE8-4418-ADBC-712EE109264C}"/>
                    </a:ext>
                  </a:extLst>
                </p:cNvPr>
                <p:cNvSpPr/>
                <p:nvPr/>
              </p:nvSpPr>
              <p:spPr bwMode="auto">
                <a:xfrm>
                  <a:off x="2518079" y="2869837"/>
                  <a:ext cx="149427" cy="231506"/>
                </a:xfrm>
                <a:prstGeom prst="triangle">
                  <a:avLst>
                    <a:gd name="adj" fmla="val 100000"/>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7" name="Straight Arrow Connector 186">
                  <a:extLst>
                    <a:ext uri="{FF2B5EF4-FFF2-40B4-BE49-F238E27FC236}">
                      <a16:creationId xmlns:a16="http://schemas.microsoft.com/office/drawing/2014/main" id="{A79E7F55-AAE0-4693-9231-EE4E81FBCEE9}"/>
                    </a:ext>
                  </a:extLst>
                </p:cNvPr>
                <p:cNvCxnSpPr>
                  <a:cxnSpLocks/>
                  <a:stCxn id="185" idx="2"/>
                </p:cNvCxnSpPr>
                <p:nvPr/>
              </p:nvCxnSpPr>
              <p:spPr>
                <a:xfrm flipV="1">
                  <a:off x="2403300" y="2869157"/>
                  <a:ext cx="225644" cy="232186"/>
                </a:xfrm>
                <a:prstGeom prst="straightConnector1">
                  <a:avLst/>
                </a:prstGeom>
                <a:ln w="19050">
                  <a:solidFill>
                    <a:schemeClr val="bg1"/>
                  </a:solidFill>
                  <a:prstDash val="sysDash"/>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sp>
          <p:nvSpPr>
            <p:cNvPr id="191" name="Rectangle 190">
              <a:extLst>
                <a:ext uri="{FF2B5EF4-FFF2-40B4-BE49-F238E27FC236}">
                  <a16:creationId xmlns:a16="http://schemas.microsoft.com/office/drawing/2014/main" id="{21B20CFE-E434-4FEB-8ACF-5502DC229FFD}"/>
                </a:ext>
              </a:extLst>
            </p:cNvPr>
            <p:cNvSpPr/>
            <p:nvPr/>
          </p:nvSpPr>
          <p:spPr bwMode="auto">
            <a:xfrm>
              <a:off x="6282680" y="3603945"/>
              <a:ext cx="1967192" cy="29737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rPr>
                <a:t>Business Apps</a:t>
              </a:r>
            </a:p>
            <a:p>
              <a:pPr algn="ctr" fontAlgn="ctr"/>
              <a:endParaRPr lang="en-US" sz="1200">
                <a:solidFill>
                  <a:srgbClr val="000000"/>
                </a:solidFill>
                <a:latin typeface="Segoe UI Light" panose="020B0502040204020203" pitchFamily="34" charset="0"/>
                <a:ea typeface="Calibri" panose="020F0502020204030204" pitchFamily="34" charset="0"/>
              </a:endParaRPr>
            </a:p>
            <a:p>
              <a:pPr algn="ctr" fontAlgn="ctr"/>
              <a:r>
                <a:rPr lang="en-US" sz="1200">
                  <a:solidFill>
                    <a:srgbClr val="000000"/>
                  </a:solidFill>
                  <a:latin typeface="Segoe UI Light" panose="020B0502040204020203" pitchFamily="34" charset="0"/>
                  <a:ea typeface="Calibri" panose="020F0502020204030204" pitchFamily="34" charset="0"/>
                </a:rPr>
                <a:t>Sales</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ea typeface="Calibri" panose="020F0502020204030204" pitchFamily="34" charset="0"/>
                </a:rPr>
                <a:t>Customer Service</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ea typeface="Calibri" panose="020F0502020204030204" pitchFamily="34" charset="0"/>
                </a:rPr>
                <a:t>Field Service</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ea typeface="Calibri" panose="020F0502020204030204" pitchFamily="34" charset="0"/>
                </a:rPr>
                <a:t>Marketing</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ea typeface="Calibri" panose="020F0502020204030204" pitchFamily="34" charset="0"/>
                </a:rPr>
                <a:t>Talent</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ea typeface="Calibri" panose="020F0502020204030204" pitchFamily="34" charset="0"/>
                </a:rPr>
                <a:t>Finance and Operations</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ea typeface="Calibri" panose="020F0502020204030204" pitchFamily="34" charset="0"/>
                </a:rPr>
                <a:t>Business Central</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ea typeface="Calibri" panose="020F0502020204030204" pitchFamily="34" charset="0"/>
                </a:rPr>
                <a:t>Power Apps</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ea typeface="Calibri" panose="020F0502020204030204" pitchFamily="34" charset="0"/>
                </a:rPr>
                <a:t>Power BI</a:t>
              </a:r>
              <a:endParaRPr lang="en-US" sz="1200">
                <a:latin typeface="Arial" panose="020B0604020202020204" pitchFamily="34" charset="0"/>
              </a:endParaRPr>
            </a:p>
            <a:p>
              <a:pPr algn="ctr" defTabSz="932472" fontAlgn="base">
                <a:lnSpc>
                  <a:spcPct val="90000"/>
                </a:lnSpc>
                <a:spcBef>
                  <a:spcPct val="0"/>
                </a:spcBef>
                <a:spcAft>
                  <a:spcPct val="0"/>
                </a:spcAft>
              </a:pPr>
              <a:endPar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grpSp>
        <p:nvGrpSpPr>
          <p:cNvPr id="13" name="Group 12">
            <a:extLst>
              <a:ext uri="{FF2B5EF4-FFF2-40B4-BE49-F238E27FC236}">
                <a16:creationId xmlns:a16="http://schemas.microsoft.com/office/drawing/2014/main" id="{94A3A0D0-7B37-4654-B7EB-7BD8780852A0}"/>
              </a:ext>
            </a:extLst>
          </p:cNvPr>
          <p:cNvGrpSpPr/>
          <p:nvPr/>
        </p:nvGrpSpPr>
        <p:grpSpPr>
          <a:xfrm>
            <a:off x="6248489" y="1441827"/>
            <a:ext cx="3071854" cy="4650315"/>
            <a:chOff x="3619921" y="2254995"/>
            <a:chExt cx="3071854" cy="4650315"/>
          </a:xfrm>
        </p:grpSpPr>
        <p:grpSp>
          <p:nvGrpSpPr>
            <p:cNvPr id="9" name="Group 8">
              <a:extLst>
                <a:ext uri="{FF2B5EF4-FFF2-40B4-BE49-F238E27FC236}">
                  <a16:creationId xmlns:a16="http://schemas.microsoft.com/office/drawing/2014/main" id="{838E2743-56DD-4F1B-9B29-F1DCAF647AD4}"/>
                </a:ext>
              </a:extLst>
            </p:cNvPr>
            <p:cNvGrpSpPr/>
            <p:nvPr/>
          </p:nvGrpSpPr>
          <p:grpSpPr>
            <a:xfrm>
              <a:off x="4268400" y="2254995"/>
              <a:ext cx="1828800" cy="1828800"/>
              <a:chOff x="4373645" y="2008432"/>
              <a:chExt cx="2011680" cy="2011680"/>
            </a:xfrm>
          </p:grpSpPr>
          <p:sp>
            <p:nvSpPr>
              <p:cNvPr id="192" name="Rectangle: Rounded Corners 191">
                <a:extLst>
                  <a:ext uri="{FF2B5EF4-FFF2-40B4-BE49-F238E27FC236}">
                    <a16:creationId xmlns:a16="http://schemas.microsoft.com/office/drawing/2014/main" id="{204B6A1D-8F91-4353-931C-731D0B3FD543}"/>
                  </a:ext>
                </a:extLst>
              </p:cNvPr>
              <p:cNvSpPr/>
              <p:nvPr/>
            </p:nvSpPr>
            <p:spPr bwMode="auto">
              <a:xfrm>
                <a:off x="4373645" y="2008432"/>
                <a:ext cx="2011680" cy="201168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0" name="Intelligence">
                <a:extLst>
                  <a:ext uri="{FF2B5EF4-FFF2-40B4-BE49-F238E27FC236}">
                    <a16:creationId xmlns:a16="http://schemas.microsoft.com/office/drawing/2014/main" id="{9F2EF562-FBC1-42CB-809D-76842845F91F}"/>
                  </a:ext>
                </a:extLst>
              </p:cNvPr>
              <p:cNvSpPr>
                <a:spLocks noChangeAspect="1" noEditPoints="1"/>
              </p:cNvSpPr>
              <p:nvPr/>
            </p:nvSpPr>
            <p:spPr bwMode="auto">
              <a:xfrm rot="20056143">
                <a:off x="4797342" y="2454884"/>
                <a:ext cx="1164286" cy="111877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89" name="Rectangle 188">
              <a:extLst>
                <a:ext uri="{FF2B5EF4-FFF2-40B4-BE49-F238E27FC236}">
                  <a16:creationId xmlns:a16="http://schemas.microsoft.com/office/drawing/2014/main" id="{98D65E43-0EF4-4B6F-9EA0-22D3A70B2242}"/>
                </a:ext>
              </a:extLst>
            </p:cNvPr>
            <p:cNvSpPr/>
            <p:nvPr/>
          </p:nvSpPr>
          <p:spPr bwMode="auto">
            <a:xfrm>
              <a:off x="3619921" y="2651719"/>
              <a:ext cx="3071854" cy="42535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rPr>
                <a:t>Apps and Infra</a:t>
              </a:r>
            </a:p>
            <a:p>
              <a:pPr algn="ctr" fontAlgn="ctr"/>
              <a:endParaRPr lang="en-US" sz="1200">
                <a:solidFill>
                  <a:srgbClr val="000000"/>
                </a:solidFill>
                <a:latin typeface="Segoe UI Light" panose="020B0502040204020203" pitchFamily="34" charset="0"/>
              </a:endParaRPr>
            </a:p>
            <a:p>
              <a:pPr algn="ctr" fontAlgn="ctr"/>
              <a:r>
                <a:rPr lang="en-US" sz="1200">
                  <a:solidFill>
                    <a:srgbClr val="000000"/>
                  </a:solidFill>
                  <a:latin typeface="Segoe UI Light" panose="020B0502040204020203" pitchFamily="34" charset="0"/>
                </a:rPr>
                <a:t>Azure Stack</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rPr>
                <a:t>High Performance Compute</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rPr>
                <a:t>Cloud Native apps using serverless</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rPr>
                <a:t>Modernize Apps</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rPr>
                <a:t>SAP on Azure</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rPr>
                <a:t>Linux on Azure</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rPr>
                <a:t>DevOps</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rPr>
                <a:t>Business Continuity and Disaster Recovery</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rPr>
                <a:t>Windows Server on Azure</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rPr>
                <a:t>Security and Management</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rPr>
                <a:t>DC Migration</a:t>
              </a:r>
              <a:endParaRPr lang="en-US" sz="1200">
                <a:latin typeface="Arial" panose="020B0604020202020204" pitchFamily="34" charset="0"/>
              </a:endParaRPr>
            </a:p>
            <a:p>
              <a:pPr algn="ctr" defTabSz="932472" fontAlgn="base">
                <a:lnSpc>
                  <a:spcPct val="90000"/>
                </a:lnSpc>
                <a:spcBef>
                  <a:spcPct val="0"/>
                </a:spcBef>
                <a:spcAft>
                  <a:spcPct val="0"/>
                </a:spcAft>
              </a:pPr>
              <a:endPar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sp>
        <p:nvSpPr>
          <p:cNvPr id="196" name="Oval 195">
            <a:extLst>
              <a:ext uri="{FF2B5EF4-FFF2-40B4-BE49-F238E27FC236}">
                <a16:creationId xmlns:a16="http://schemas.microsoft.com/office/drawing/2014/main" id="{CE0D296B-F162-4DBF-A033-9DF8D1361FAE}"/>
              </a:ext>
            </a:extLst>
          </p:cNvPr>
          <p:cNvSpPr/>
          <p:nvPr/>
        </p:nvSpPr>
        <p:spPr bwMode="auto">
          <a:xfrm>
            <a:off x="982279" y="1403660"/>
            <a:ext cx="1828800" cy="1828800"/>
          </a:xfrm>
          <a:prstGeom prst="ellipse">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728671" y="496874"/>
            <a:ext cx="10460849" cy="397032"/>
          </a:xfrm>
        </p:spPr>
        <p:txBody>
          <a:bodyPr/>
          <a:lstStyle/>
          <a:p>
            <a:r>
              <a:rPr lang="en-US"/>
              <a:t>Solution areas</a:t>
            </a:r>
          </a:p>
        </p:txBody>
      </p:sp>
      <p:grpSp>
        <p:nvGrpSpPr>
          <p:cNvPr id="15" name="Group 14">
            <a:extLst>
              <a:ext uri="{FF2B5EF4-FFF2-40B4-BE49-F238E27FC236}">
                <a16:creationId xmlns:a16="http://schemas.microsoft.com/office/drawing/2014/main" id="{5B821072-CDD9-4B3C-9012-30C713A0D3AE}"/>
              </a:ext>
            </a:extLst>
          </p:cNvPr>
          <p:cNvGrpSpPr/>
          <p:nvPr/>
        </p:nvGrpSpPr>
        <p:grpSpPr>
          <a:xfrm>
            <a:off x="9169667" y="1386798"/>
            <a:ext cx="2913029" cy="4496896"/>
            <a:chOff x="9169667" y="2238134"/>
            <a:chExt cx="2913029" cy="4496896"/>
          </a:xfrm>
        </p:grpSpPr>
        <p:grpSp>
          <p:nvGrpSpPr>
            <p:cNvPr id="11" name="Group 10">
              <a:extLst>
                <a:ext uri="{FF2B5EF4-FFF2-40B4-BE49-F238E27FC236}">
                  <a16:creationId xmlns:a16="http://schemas.microsoft.com/office/drawing/2014/main" id="{F8172713-61FE-48EC-8123-6D8AD272AC8A}"/>
                </a:ext>
              </a:extLst>
            </p:cNvPr>
            <p:cNvGrpSpPr/>
            <p:nvPr/>
          </p:nvGrpSpPr>
          <p:grpSpPr>
            <a:xfrm>
              <a:off x="9660873" y="2238134"/>
              <a:ext cx="1828800" cy="1828800"/>
              <a:chOff x="9744761" y="1991571"/>
              <a:chExt cx="2011680" cy="2011680"/>
            </a:xfrm>
          </p:grpSpPr>
          <p:sp>
            <p:nvSpPr>
              <p:cNvPr id="194" name="Rectangle: Rounded Corners 193">
                <a:extLst>
                  <a:ext uri="{FF2B5EF4-FFF2-40B4-BE49-F238E27FC236}">
                    <a16:creationId xmlns:a16="http://schemas.microsoft.com/office/drawing/2014/main" id="{CADEB2A0-2DCE-4D92-931B-B9E0045EAE81}"/>
                  </a:ext>
                </a:extLst>
              </p:cNvPr>
              <p:cNvSpPr/>
              <p:nvPr/>
            </p:nvSpPr>
            <p:spPr bwMode="auto">
              <a:xfrm>
                <a:off x="9744761" y="1991571"/>
                <a:ext cx="2011680" cy="2011680"/>
              </a:xfrm>
              <a:prstGeom prst="roundRect">
                <a:avLst>
                  <a:gd name="adj" fmla="val 50000"/>
                </a:avLst>
              </a:prstGeom>
              <a:solidFill>
                <a:srgbClr val="159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cloud">
                <a:extLst>
                  <a:ext uri="{FF2B5EF4-FFF2-40B4-BE49-F238E27FC236}">
                    <a16:creationId xmlns:a16="http://schemas.microsoft.com/office/drawing/2014/main" id="{3C0EC75D-3A93-4916-B2AE-9EDE881D1932}"/>
                  </a:ext>
                </a:extLst>
              </p:cNvPr>
              <p:cNvSpPr>
                <a:spLocks noChangeAspect="1"/>
              </p:cNvSpPr>
              <p:nvPr/>
            </p:nvSpPr>
            <p:spPr bwMode="auto">
              <a:xfrm flipH="1">
                <a:off x="10128931" y="2601349"/>
                <a:ext cx="1243331" cy="79212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88" name="Rectangle 187">
              <a:extLst>
                <a:ext uri="{FF2B5EF4-FFF2-40B4-BE49-F238E27FC236}">
                  <a16:creationId xmlns:a16="http://schemas.microsoft.com/office/drawing/2014/main" id="{33B65224-05C0-4FAC-AFE6-D9E3609114EC}"/>
                </a:ext>
              </a:extLst>
            </p:cNvPr>
            <p:cNvSpPr/>
            <p:nvPr/>
          </p:nvSpPr>
          <p:spPr bwMode="auto">
            <a:xfrm>
              <a:off x="9169667" y="2486698"/>
              <a:ext cx="2913029" cy="4248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Data and AI</a:t>
              </a:r>
            </a:p>
            <a:p>
              <a:pPr algn="ctr" fontAlgn="base">
                <a:lnSpc>
                  <a:spcPct val="90000"/>
                </a:lnSpc>
              </a:pPr>
              <a:endParaRPr lang="en-US" sz="1400">
                <a:solidFill>
                  <a:srgbClr val="000000"/>
                </a:solidFill>
                <a:latin typeface="Segoe UI Light" panose="020B0502040204020203" pitchFamily="34" charset="0"/>
                <a:ea typeface="Segoe UI" panose="020B0502040204020203" pitchFamily="34" charset="0"/>
                <a:cs typeface="Segoe UI Light" panose="020B0502040204020203" pitchFamily="34" charset="0"/>
              </a:endParaRPr>
            </a:p>
            <a:p>
              <a:pPr algn="ctr" fontAlgn="base">
                <a:lnSpc>
                  <a:spcPct val="90000"/>
                </a:lnSpc>
              </a:pPr>
              <a:r>
                <a:rPr lang="en-US" sz="1200">
                  <a:solidFill>
                    <a:srgbClr val="000000"/>
                  </a:solidFill>
                  <a:latin typeface="Segoe UI Light" panose="020B0502040204020203" pitchFamily="34" charset="0"/>
                  <a:ea typeface="Segoe UI" panose="020B0502040204020203" pitchFamily="34" charset="0"/>
                  <a:cs typeface="Segoe UI Light" panose="020B0502040204020203" pitchFamily="34" charset="0"/>
                </a:rPr>
                <a:t>Intelligent Apps</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cs typeface="Segoe UI Light" panose="020B0502040204020203" pitchFamily="34" charset="0"/>
                </a:rPr>
                <a:t>Intelligent Agents</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ea typeface="Segoe UI" panose="020B0502040204020203" pitchFamily="34" charset="0"/>
                  <a:cs typeface="Segoe UI Light" panose="020B0502040204020203" pitchFamily="34" charset="0"/>
                </a:rPr>
                <a:t>Machine Learning</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ea typeface="Segoe UI" panose="020B0502040204020203" pitchFamily="34" charset="0"/>
                  <a:cs typeface="Segoe UI Light" panose="020B0502040204020203" pitchFamily="34" charset="0"/>
                </a:rPr>
                <a:t>Internet of Things</a:t>
              </a:r>
              <a:endParaRPr lang="en-US" sz="1200">
                <a:latin typeface="Arial" panose="020B0604020202020204" pitchFamily="34" charset="0"/>
              </a:endParaRPr>
            </a:p>
            <a:p>
              <a:pPr algn="ctr" fontAlgn="ctr"/>
              <a:r>
                <a:rPr lang="en-US" sz="1200">
                  <a:solidFill>
                    <a:srgbClr val="000000"/>
                  </a:solidFill>
                  <a:latin typeface="Segoe UI Light" panose="020B0502040204020203" pitchFamily="34" charset="0"/>
                  <a:cs typeface="Segoe UI Light" panose="020B0502040204020203" pitchFamily="34" charset="0"/>
                </a:rPr>
                <a:t>Globally distributed data</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cs typeface="Segoe UI Light" panose="020B0502040204020203" pitchFamily="34" charset="0"/>
                </a:rPr>
                <a:t>OSS Databases</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cs typeface="Segoe UI Light" panose="020B0502040204020203" pitchFamily="34" charset="0"/>
                </a:rPr>
                <a:t>Cloud Scale Analytics</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ea typeface="Segoe UI" panose="020B0502040204020203" pitchFamily="34" charset="0"/>
                  <a:cs typeface="Segoe UI Light" panose="020B0502040204020203" pitchFamily="34" charset="0"/>
                </a:rPr>
                <a:t>Data Platform Modernization to Azure</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ea typeface="Segoe UI" panose="020B0502040204020203" pitchFamily="34" charset="0"/>
                  <a:cs typeface="Segoe UI Light" panose="020B0502040204020203" pitchFamily="34" charset="0"/>
                </a:rPr>
                <a:t>Data Modernization on-premise</a:t>
              </a:r>
              <a:endParaRPr lang="en-US" sz="1200">
                <a:latin typeface="Arial" panose="020B0604020202020204" pitchFamily="34" charset="0"/>
              </a:endParaRPr>
            </a:p>
            <a:p>
              <a:pPr algn="ctr"/>
              <a:r>
                <a:rPr lang="en-US" sz="1200">
                  <a:solidFill>
                    <a:srgbClr val="000000"/>
                  </a:solidFill>
                  <a:latin typeface="Segoe UI Light" panose="020B0502040204020203" pitchFamily="34" charset="0"/>
                  <a:ea typeface="Segoe UI" panose="020B0502040204020203" pitchFamily="34" charset="0"/>
                  <a:cs typeface="Segoe UI Light" panose="020B0502040204020203" pitchFamily="34" charset="0"/>
                </a:rPr>
                <a:t>Modern Business Intelligence</a:t>
              </a:r>
              <a:endParaRPr lang="en-US" sz="1200">
                <a:latin typeface="Arial" panose="020B0604020202020204"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chemeClr val="tx1"/>
                    </a:gs>
                    <a:gs pos="100000">
                      <a:schemeClr val="tx1"/>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2" name="Group 11">
            <a:extLst>
              <a:ext uri="{FF2B5EF4-FFF2-40B4-BE49-F238E27FC236}">
                <a16:creationId xmlns:a16="http://schemas.microsoft.com/office/drawing/2014/main" id="{04D537C3-34A3-451F-B573-5980F13936DD}"/>
              </a:ext>
            </a:extLst>
          </p:cNvPr>
          <p:cNvGrpSpPr/>
          <p:nvPr/>
        </p:nvGrpSpPr>
        <p:grpSpPr>
          <a:xfrm>
            <a:off x="746922" y="1409966"/>
            <a:ext cx="2299514" cy="4467417"/>
            <a:chOff x="1112678" y="2254996"/>
            <a:chExt cx="2299514" cy="4467417"/>
          </a:xfrm>
        </p:grpSpPr>
        <p:grpSp>
          <p:nvGrpSpPr>
            <p:cNvPr id="8" name="Group 7">
              <a:extLst>
                <a:ext uri="{FF2B5EF4-FFF2-40B4-BE49-F238E27FC236}">
                  <a16:creationId xmlns:a16="http://schemas.microsoft.com/office/drawing/2014/main" id="{C1C4267F-B714-4DAB-9206-064F6DE38CC6}"/>
                </a:ext>
              </a:extLst>
            </p:cNvPr>
            <p:cNvGrpSpPr/>
            <p:nvPr/>
          </p:nvGrpSpPr>
          <p:grpSpPr>
            <a:xfrm>
              <a:off x="1348035" y="2254996"/>
              <a:ext cx="1828800" cy="1828800"/>
              <a:chOff x="608986" y="2008433"/>
              <a:chExt cx="2011680" cy="2011680"/>
            </a:xfrm>
          </p:grpSpPr>
          <p:sp>
            <p:nvSpPr>
              <p:cNvPr id="5" name="Rectangle: Rounded Corners 4">
                <a:extLst>
                  <a:ext uri="{FF2B5EF4-FFF2-40B4-BE49-F238E27FC236}">
                    <a16:creationId xmlns:a16="http://schemas.microsoft.com/office/drawing/2014/main" id="{985908C6-D360-4E7D-B95B-036EFD7F08F6}"/>
                  </a:ext>
                </a:extLst>
              </p:cNvPr>
              <p:cNvSpPr/>
              <p:nvPr/>
            </p:nvSpPr>
            <p:spPr bwMode="auto">
              <a:xfrm>
                <a:off x="608986" y="2008433"/>
                <a:ext cx="2011680" cy="201168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9C6E8965-54B6-4C16-B8D9-77CCEAB01BC6}"/>
                  </a:ext>
                </a:extLst>
              </p:cNvPr>
              <p:cNvGrpSpPr/>
              <p:nvPr/>
            </p:nvGrpSpPr>
            <p:grpSpPr>
              <a:xfrm>
                <a:off x="1125662" y="2556499"/>
                <a:ext cx="978328" cy="915548"/>
                <a:chOff x="5984917" y="1874758"/>
                <a:chExt cx="307273" cy="287555"/>
              </a:xfrm>
            </p:grpSpPr>
            <p:sp>
              <p:nvSpPr>
                <p:cNvPr id="169" name="people_4">
                  <a:extLst>
                    <a:ext uri="{FF2B5EF4-FFF2-40B4-BE49-F238E27FC236}">
                      <a16:creationId xmlns:a16="http://schemas.microsoft.com/office/drawing/2014/main" id="{84917841-AF37-4666-ACE1-19C880362A80}"/>
                    </a:ext>
                  </a:extLst>
                </p:cNvPr>
                <p:cNvSpPr>
                  <a:spLocks noChangeAspect="1" noEditPoints="1"/>
                </p:cNvSpPr>
                <p:nvPr/>
              </p:nvSpPr>
              <p:spPr bwMode="auto">
                <a:xfrm>
                  <a:off x="6093772" y="1874758"/>
                  <a:ext cx="92020" cy="10287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70" name="people_4">
                  <a:extLst>
                    <a:ext uri="{FF2B5EF4-FFF2-40B4-BE49-F238E27FC236}">
                      <a16:creationId xmlns:a16="http://schemas.microsoft.com/office/drawing/2014/main" id="{14D37911-2FF2-4757-B094-A4AF066DC586}"/>
                    </a:ext>
                  </a:extLst>
                </p:cNvPr>
                <p:cNvSpPr>
                  <a:spLocks noChangeAspect="1" noEditPoints="1"/>
                </p:cNvSpPr>
                <p:nvPr/>
              </p:nvSpPr>
              <p:spPr bwMode="auto">
                <a:xfrm>
                  <a:off x="5984917" y="2059436"/>
                  <a:ext cx="92020" cy="10287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71" name="people_4">
                  <a:extLst>
                    <a:ext uri="{FF2B5EF4-FFF2-40B4-BE49-F238E27FC236}">
                      <a16:creationId xmlns:a16="http://schemas.microsoft.com/office/drawing/2014/main" id="{2645808D-CC85-47A3-BD66-8D15EB5CC30C}"/>
                    </a:ext>
                  </a:extLst>
                </p:cNvPr>
                <p:cNvSpPr>
                  <a:spLocks noChangeAspect="1" noEditPoints="1"/>
                </p:cNvSpPr>
                <p:nvPr/>
              </p:nvSpPr>
              <p:spPr bwMode="auto">
                <a:xfrm>
                  <a:off x="6200170" y="2059436"/>
                  <a:ext cx="92020" cy="10287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cxnSp>
              <p:nvCxnSpPr>
                <p:cNvPr id="172" name="Straight Connector 171">
                  <a:extLst>
                    <a:ext uri="{FF2B5EF4-FFF2-40B4-BE49-F238E27FC236}">
                      <a16:creationId xmlns:a16="http://schemas.microsoft.com/office/drawing/2014/main" id="{A6494A51-2020-4092-A15A-9E2EDF41DE91}"/>
                    </a:ext>
                  </a:extLst>
                </p:cNvPr>
                <p:cNvCxnSpPr/>
                <p:nvPr/>
              </p:nvCxnSpPr>
              <p:spPr>
                <a:xfrm>
                  <a:off x="6092756" y="2110875"/>
                  <a:ext cx="94051" cy="0"/>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C74DAED-C5F1-4E59-9363-753BD88E006B}"/>
                    </a:ext>
                  </a:extLst>
                </p:cNvPr>
                <p:cNvCxnSpPr/>
                <p:nvPr/>
              </p:nvCxnSpPr>
              <p:spPr>
                <a:xfrm flipH="1">
                  <a:off x="6055340" y="2000289"/>
                  <a:ext cx="23351" cy="50466"/>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21F3646-1E28-4A0C-83BF-FD1C068D569F}"/>
                    </a:ext>
                  </a:extLst>
                </p:cNvPr>
                <p:cNvCxnSpPr/>
                <p:nvPr/>
              </p:nvCxnSpPr>
              <p:spPr>
                <a:xfrm>
                  <a:off x="6196121" y="1998598"/>
                  <a:ext cx="23352" cy="50467"/>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0" name="Rectangle 189">
              <a:extLst>
                <a:ext uri="{FF2B5EF4-FFF2-40B4-BE49-F238E27FC236}">
                  <a16:creationId xmlns:a16="http://schemas.microsoft.com/office/drawing/2014/main" id="{6E5E11C2-DD1A-47B0-BB49-55C65FEF2FC7}"/>
                </a:ext>
              </a:extLst>
            </p:cNvPr>
            <p:cNvSpPr/>
            <p:nvPr/>
          </p:nvSpPr>
          <p:spPr bwMode="auto">
            <a:xfrm>
              <a:off x="1112678" y="4408006"/>
              <a:ext cx="2299514" cy="23144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rPr>
                <a:t>Modern Workplace</a:t>
              </a:r>
            </a:p>
            <a:p>
              <a:endParaRPr lang="en-US" sz="1200">
                <a:solidFill>
                  <a:schemeClr val="tx1"/>
                </a:solidFill>
                <a:latin typeface="Segoe UI Light" panose="020B0502040204020203" pitchFamily="34" charset="0"/>
                <a:ea typeface="Calibri" panose="020F0502020204030204" pitchFamily="34" charset="0"/>
                <a:cs typeface="Segoe UI Light" panose="020B0502040204020203" pitchFamily="34" charset="0"/>
              </a:endParaRPr>
            </a:p>
            <a:p>
              <a:pPr algn="ctr"/>
              <a:r>
                <a:rPr lang="en-US" sz="1200">
                  <a:solidFill>
                    <a:schemeClr val="tx1"/>
                  </a:solidFill>
                  <a:latin typeface="Segoe UI Light" panose="020B0502040204020203" pitchFamily="34" charset="0"/>
                  <a:ea typeface="Calibri" panose="020F0502020204030204" pitchFamily="34" charset="0"/>
                  <a:cs typeface="Segoe UI Light" panose="020B0502040204020203" pitchFamily="34" charset="0"/>
                </a:rPr>
                <a:t>New Customer Adds</a:t>
              </a:r>
            </a:p>
            <a:p>
              <a:pPr algn="ctr"/>
              <a:r>
                <a:rPr lang="en-US" sz="1200">
                  <a:solidFill>
                    <a:schemeClr val="tx1"/>
                  </a:solidFill>
                  <a:latin typeface="Segoe UI Light" panose="020B0502040204020203" pitchFamily="34" charset="0"/>
                  <a:ea typeface="Calibri" panose="020F0502020204030204" pitchFamily="34" charset="0"/>
                  <a:cs typeface="Segoe UI Light" panose="020B0502040204020203" pitchFamily="34" charset="0"/>
                </a:rPr>
                <a:t>Security &amp; Compliance</a:t>
              </a:r>
            </a:p>
            <a:p>
              <a:pPr algn="ctr"/>
              <a:r>
                <a:rPr lang="en-US" sz="1200">
                  <a:solidFill>
                    <a:schemeClr val="tx1"/>
                  </a:solidFill>
                  <a:latin typeface="Segoe UI Light" panose="020B0502040204020203" pitchFamily="34" charset="0"/>
                  <a:ea typeface="Calibri" panose="020F0502020204030204" pitchFamily="34" charset="0"/>
                  <a:cs typeface="Segoe UI Light" panose="020B0502040204020203" pitchFamily="34" charset="0"/>
                </a:rPr>
                <a:t>Teamwork &amp; Meetings</a:t>
              </a:r>
            </a:p>
            <a:p>
              <a:pPr algn="ctr"/>
              <a:r>
                <a:rPr lang="en-US" sz="1200">
                  <a:solidFill>
                    <a:schemeClr val="tx1"/>
                  </a:solidFill>
                  <a:latin typeface="Segoe UI Light" panose="020B0502040204020203" pitchFamily="34" charset="0"/>
                  <a:ea typeface="Calibri" panose="020F0502020204030204" pitchFamily="34" charset="0"/>
                  <a:cs typeface="Segoe UI Light" panose="020B0502040204020203" pitchFamily="34" charset="0"/>
                </a:rPr>
                <a:t>Modern Desktop </a:t>
              </a:r>
            </a:p>
            <a:p>
              <a:pPr algn="ctr"/>
              <a:r>
                <a:rPr lang="en-US" sz="1200">
                  <a:solidFill>
                    <a:schemeClr val="tx1"/>
                  </a:solidFill>
                  <a:latin typeface="Segoe UI Light" panose="020B0502040204020203" pitchFamily="34" charset="0"/>
                  <a:ea typeface="Calibri" panose="020F0502020204030204" pitchFamily="34" charset="0"/>
                  <a:cs typeface="Segoe UI Light" panose="020B0502040204020203" pitchFamily="34" charset="0"/>
                </a:rPr>
                <a:t>O365 Usage and Adoption </a:t>
              </a:r>
            </a:p>
            <a:p>
              <a:pPr lvl="0"/>
              <a:endParaRPr lang="en-US" sz="1100">
                <a:solidFill>
                  <a:schemeClr val="tx1"/>
                </a:solidFill>
                <a:latin typeface="Segoe UI Light"/>
                <a:ea typeface="Calibri" panose="020F0502020204030204" pitchFamily="34" charset="0"/>
              </a:endParaRPr>
            </a:p>
            <a:p>
              <a:pPr algn="ctr" defTabSz="932472" fontAlgn="base">
                <a:lnSpc>
                  <a:spcPct val="90000"/>
                </a:lnSpc>
                <a:spcBef>
                  <a:spcPct val="0"/>
                </a:spcBef>
                <a:spcAft>
                  <a:spcPct val="0"/>
                </a:spcAft>
              </a:pPr>
              <a:endParaRPr lang="en-US" sz="1600" b="1">
                <a:solidFill>
                  <a:schemeClr val="tx1"/>
                </a:solidFill>
                <a:latin typeface="Segoe UI" panose="020B0502040204020203" pitchFamily="34" charset="0"/>
                <a:cs typeface="Segoe UI" panose="020B0502040204020203" pitchFamily="34" charset="0"/>
              </a:endParaRPr>
            </a:p>
            <a:p>
              <a:pPr algn="ctr" defTabSz="932472" fontAlgn="base">
                <a:lnSpc>
                  <a:spcPct val="90000"/>
                </a:lnSpc>
                <a:spcBef>
                  <a:spcPct val="0"/>
                </a:spcBef>
                <a:spcAft>
                  <a:spcPct val="0"/>
                </a:spcAft>
              </a:pPr>
              <a:endParaRPr lang="en-US" sz="1600" b="1">
                <a:solidFill>
                  <a:schemeClr val="tx1"/>
                </a:solidFill>
                <a:latin typeface="Segoe UI" panose="020B0502040204020203" pitchFamily="34" charset="0"/>
                <a:cs typeface="Segoe UI" panose="020B0502040204020203" pitchFamily="34" charset="0"/>
              </a:endParaRPr>
            </a:p>
            <a:p>
              <a:pPr algn="ctr" defTabSz="932472" fontAlgn="base">
                <a:lnSpc>
                  <a:spcPct val="90000"/>
                </a:lnSpc>
                <a:spcBef>
                  <a:spcPct val="0"/>
                </a:spcBef>
                <a:spcAft>
                  <a:spcPct val="0"/>
                </a:spcAft>
              </a:pPr>
              <a:endParaRPr lang="en-US" sz="1600" b="1">
                <a:solidFill>
                  <a:schemeClr val="tx1"/>
                </a:solidFill>
                <a:latin typeface="Segoe UI" panose="020B0502040204020203" pitchFamily="34" charset="0"/>
                <a:cs typeface="Segoe UI" panose="020B0502040204020203" pitchFamily="34" charset="0"/>
              </a:endParaRPr>
            </a:p>
            <a:p>
              <a:pPr algn="ctr" defTabSz="932472" fontAlgn="base">
                <a:lnSpc>
                  <a:spcPct val="90000"/>
                </a:lnSpc>
                <a:spcBef>
                  <a:spcPct val="0"/>
                </a:spcBef>
                <a:spcAft>
                  <a:spcPct val="0"/>
                </a:spcAft>
              </a:pPr>
              <a:endPar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16725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63" presetClass="path" presetSubtype="0" decel="100000" fill="hold" nodeType="withEffect">
                                  <p:stCondLst>
                                    <p:cond delay="100"/>
                                  </p:stCondLst>
                                  <p:childTnLst>
                                    <p:animMotion origin="layout" path="M 2.98698E-7 3.61779E-6 L -0.02489 3.61779E-6 " pathEditMode="relative" rAng="0" ptsTypes="AA">
                                      <p:cBhvr>
                                        <p:cTn id="12" dur="500" spd="-100000" fill="hold"/>
                                        <p:tgtEl>
                                          <p:spTgt spid="14"/>
                                        </p:tgtEl>
                                        <p:attrNameLst>
                                          <p:attrName>ppt_x</p:attrName>
                                          <p:attrName>ppt_y</p:attrName>
                                        </p:attrNameLst>
                                      </p:cBhvr>
                                      <p:rCtr x="-1251" y="0"/>
                                    </p:animMotion>
                                  </p:childTnLst>
                                </p:cTn>
                              </p:par>
                              <p:par>
                                <p:cTn id="13" presetID="10" presetClass="entr" presetSubtype="0" fill="hold" nodeType="withEffect">
                                  <p:stCondLst>
                                    <p:cond delay="2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63" presetClass="path" presetSubtype="0" decel="100000" fill="hold" nodeType="withEffect">
                                  <p:stCondLst>
                                    <p:cond delay="200"/>
                                  </p:stCondLst>
                                  <p:childTnLst>
                                    <p:animMotion origin="layout" path="M -1.6288E-6 -3.74943E-6 L -0.02489 -3.74943E-6 " pathEditMode="relative" rAng="0" ptsTypes="AA">
                                      <p:cBhvr>
                                        <p:cTn id="17" dur="500" spd="-100000" fill="hold"/>
                                        <p:tgtEl>
                                          <p:spTgt spid="13"/>
                                        </p:tgtEl>
                                        <p:attrNameLst>
                                          <p:attrName>ppt_x</p:attrName>
                                          <p:attrName>ppt_y</p:attrName>
                                        </p:attrNameLst>
                                      </p:cBhvr>
                                      <p:rCtr x="-1251" y="0"/>
                                    </p:animMotion>
                                  </p:childTnLst>
                                </p:cTn>
                              </p:par>
                              <p:par>
                                <p:cTn id="18" presetID="10" presetClass="entr" presetSubtype="0" fill="hold" nodeType="withEffect">
                                  <p:stCondLst>
                                    <p:cond delay="3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63" presetClass="path" presetSubtype="0" decel="100000" fill="hold" nodeType="withEffect">
                                  <p:stCondLst>
                                    <p:cond delay="300"/>
                                  </p:stCondLst>
                                  <p:childTnLst>
                                    <p:animMotion origin="layout" path="M -2.82104E-6 4.19882E-6 L -0.02489 4.19882E-6 " pathEditMode="relative" rAng="0" ptsTypes="AA">
                                      <p:cBhvr>
                                        <p:cTn id="22" dur="500" spd="-100000" fill="hold"/>
                                        <p:tgtEl>
                                          <p:spTgt spid="1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2E6E970E-118D-4A0A-A572-80AB48D6645E}"/>
              </a:ext>
            </a:extLst>
          </p:cNvPr>
          <p:cNvSpPr/>
          <p:nvPr/>
        </p:nvSpPr>
        <p:spPr bwMode="auto">
          <a:xfrm>
            <a:off x="4161287" y="1610111"/>
            <a:ext cx="4113900" cy="4113900"/>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cxnSp>
        <p:nvCxnSpPr>
          <p:cNvPr id="130" name="Straight Connector 129">
            <a:extLst>
              <a:ext uri="{FF2B5EF4-FFF2-40B4-BE49-F238E27FC236}">
                <a16:creationId xmlns:a16="http://schemas.microsoft.com/office/drawing/2014/main" id="{ACEE11F9-FB24-4FF4-9FBE-F974CF9B2C26}"/>
              </a:ext>
            </a:extLst>
          </p:cNvPr>
          <p:cNvCxnSpPr>
            <a:cxnSpLocks/>
            <a:stCxn id="9" idx="7"/>
            <a:endCxn id="59" idx="1"/>
          </p:cNvCxnSpPr>
          <p:nvPr/>
        </p:nvCxnSpPr>
        <p:spPr>
          <a:xfrm flipV="1">
            <a:off x="7672720" y="1605344"/>
            <a:ext cx="1225622" cy="607234"/>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ransform">
            <a:extLst>
              <a:ext uri="{FF2B5EF4-FFF2-40B4-BE49-F238E27FC236}">
                <a16:creationId xmlns:a16="http://schemas.microsoft.com/office/drawing/2014/main" id="{E1E58117-1452-4BB7-87A1-C7BFEF35818B}"/>
              </a:ext>
            </a:extLst>
          </p:cNvPr>
          <p:cNvSpPr/>
          <p:nvPr/>
        </p:nvSpPr>
        <p:spPr bwMode="auto">
          <a:xfrm>
            <a:off x="3855965" y="3400224"/>
            <a:ext cx="1311271" cy="443198"/>
          </a:xfrm>
          <a:prstGeom prst="rect">
            <a:avLst/>
          </a:prstGeom>
        </p:spPr>
        <p:txBody>
          <a:bodyPr wrap="square" lIns="0" anchor="ctr">
            <a:spAutoFit/>
          </a:bodyPr>
          <a:lstStyle/>
          <a:p>
            <a:pPr marL="28568" lvl="2" algn="r" defTabSz="932264" fontAlgn="base">
              <a:lnSpc>
                <a:spcPct val="95000"/>
              </a:lnSpc>
              <a:spcBef>
                <a:spcPts val="600"/>
              </a:spcBef>
              <a:spcAft>
                <a:spcPct val="0"/>
              </a:spcAft>
              <a:defRPr/>
            </a:pPr>
            <a: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t>Transform </a:t>
            </a:r>
            <a:b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br>
            <a: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t>products</a:t>
            </a:r>
          </a:p>
        </p:txBody>
      </p:sp>
      <p:sp>
        <p:nvSpPr>
          <p:cNvPr id="98" name="optimize">
            <a:extLst>
              <a:ext uri="{FF2B5EF4-FFF2-40B4-BE49-F238E27FC236}">
                <a16:creationId xmlns:a16="http://schemas.microsoft.com/office/drawing/2014/main" id="{8067B3F6-FE92-4692-BA09-948E7FEC2324}"/>
              </a:ext>
            </a:extLst>
          </p:cNvPr>
          <p:cNvSpPr/>
          <p:nvPr/>
        </p:nvSpPr>
        <p:spPr bwMode="auto">
          <a:xfrm>
            <a:off x="5421373" y="4702632"/>
            <a:ext cx="1593728" cy="443198"/>
          </a:xfrm>
          <a:prstGeom prst="rect">
            <a:avLst/>
          </a:prstGeom>
        </p:spPr>
        <p:txBody>
          <a:bodyPr wrap="square" lIns="0" anchor="ctr">
            <a:spAutoFit/>
          </a:bodyPr>
          <a:lstStyle/>
          <a:p>
            <a:pPr marL="28568" lvl="2" algn="ctr" defTabSz="932264" fontAlgn="base">
              <a:lnSpc>
                <a:spcPct val="95000"/>
              </a:lnSpc>
              <a:spcBef>
                <a:spcPts val="600"/>
              </a:spcBef>
              <a:spcAft>
                <a:spcPct val="0"/>
              </a:spcAft>
              <a:defRPr/>
            </a:pPr>
            <a: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t>Optimize</a:t>
            </a:r>
            <a:b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br>
            <a: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t> operations</a:t>
            </a:r>
          </a:p>
        </p:txBody>
      </p:sp>
      <p:sp>
        <p:nvSpPr>
          <p:cNvPr id="99" name="empower">
            <a:extLst>
              <a:ext uri="{FF2B5EF4-FFF2-40B4-BE49-F238E27FC236}">
                <a16:creationId xmlns:a16="http://schemas.microsoft.com/office/drawing/2014/main" id="{F0482B01-EB16-4894-BC00-96B0573D3F16}"/>
              </a:ext>
            </a:extLst>
          </p:cNvPr>
          <p:cNvSpPr/>
          <p:nvPr/>
        </p:nvSpPr>
        <p:spPr bwMode="auto">
          <a:xfrm>
            <a:off x="7356922" y="3372608"/>
            <a:ext cx="1111894" cy="443198"/>
          </a:xfrm>
          <a:prstGeom prst="rect">
            <a:avLst/>
          </a:prstGeom>
        </p:spPr>
        <p:txBody>
          <a:bodyPr wrap="square" lIns="0" anchor="ctr">
            <a:spAutoFit/>
          </a:bodyPr>
          <a:lstStyle/>
          <a:p>
            <a:pPr marL="28568" lvl="2" defTabSz="932264" fontAlgn="base">
              <a:lnSpc>
                <a:spcPct val="95000"/>
              </a:lnSpc>
              <a:spcBef>
                <a:spcPts val="600"/>
              </a:spcBef>
              <a:spcAft>
                <a:spcPct val="0"/>
              </a:spcAft>
              <a:defRPr/>
            </a:pPr>
            <a: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t>Engage</a:t>
            </a:r>
            <a:b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br>
            <a: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t>customers</a:t>
            </a:r>
          </a:p>
        </p:txBody>
      </p:sp>
      <p:sp>
        <p:nvSpPr>
          <p:cNvPr id="106" name="engage">
            <a:extLst>
              <a:ext uri="{FF2B5EF4-FFF2-40B4-BE49-F238E27FC236}">
                <a16:creationId xmlns:a16="http://schemas.microsoft.com/office/drawing/2014/main" id="{765716C2-74D8-449F-91BB-AEFA296F9158}"/>
              </a:ext>
            </a:extLst>
          </p:cNvPr>
          <p:cNvSpPr/>
          <p:nvPr/>
        </p:nvSpPr>
        <p:spPr bwMode="auto">
          <a:xfrm>
            <a:off x="5723928" y="2078450"/>
            <a:ext cx="1136884" cy="443198"/>
          </a:xfrm>
          <a:prstGeom prst="rect">
            <a:avLst/>
          </a:prstGeom>
        </p:spPr>
        <p:txBody>
          <a:bodyPr wrap="square" lIns="0" anchor="ctr">
            <a:spAutoFit/>
          </a:bodyPr>
          <a:lstStyle/>
          <a:p>
            <a:pPr marL="28568" lvl="2" algn="ctr" defTabSz="932264" fontAlgn="base">
              <a:lnSpc>
                <a:spcPct val="95000"/>
              </a:lnSpc>
              <a:spcBef>
                <a:spcPts val="600"/>
              </a:spcBef>
              <a:spcAft>
                <a:spcPct val="0"/>
              </a:spcAft>
              <a:defRPr/>
            </a:pPr>
            <a: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t>Empower </a:t>
            </a:r>
            <a:b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br>
            <a:r>
              <a:rPr lang="en-US" sz="1200" b="1">
                <a:gradFill>
                  <a:gsLst>
                    <a:gs pos="0">
                      <a:schemeClr val="tx1">
                        <a:lumMod val="90000"/>
                        <a:lumOff val="10000"/>
                      </a:schemeClr>
                    </a:gs>
                    <a:gs pos="100000">
                      <a:schemeClr val="tx1">
                        <a:lumMod val="90000"/>
                        <a:lumOff val="10000"/>
                      </a:schemeClr>
                    </a:gs>
                  </a:gsLst>
                  <a:lin ang="5400000" scaled="0"/>
                </a:gradFill>
                <a:latin typeface="Segoe UI"/>
                <a:cs typeface="Segoe UI" pitchFamily="34" charset="0"/>
              </a:rPr>
              <a:t>employees</a:t>
            </a:r>
          </a:p>
        </p:txBody>
      </p:sp>
      <p:sp>
        <p:nvSpPr>
          <p:cNvPr id="6" name="Title 5">
            <a:extLst>
              <a:ext uri="{FF2B5EF4-FFF2-40B4-BE49-F238E27FC236}">
                <a16:creationId xmlns:a16="http://schemas.microsoft.com/office/drawing/2014/main" id="{B1504BA1-5D95-4847-AD49-C50D068FDC8E}"/>
              </a:ext>
            </a:extLst>
          </p:cNvPr>
          <p:cNvSpPr>
            <a:spLocks noGrp="1"/>
          </p:cNvSpPr>
          <p:nvPr>
            <p:ph type="title"/>
          </p:nvPr>
        </p:nvSpPr>
        <p:spPr>
          <a:xfrm>
            <a:off x="593148" y="477267"/>
            <a:ext cx="10460849" cy="397032"/>
          </a:xfrm>
        </p:spPr>
        <p:txBody>
          <a:bodyPr/>
          <a:lstStyle/>
          <a:p>
            <a:r>
              <a:rPr lang="en-US"/>
              <a:t>FY19 priority industries</a:t>
            </a:r>
          </a:p>
        </p:txBody>
      </p:sp>
      <p:grpSp>
        <p:nvGrpSpPr>
          <p:cNvPr id="49" name="Education">
            <a:extLst>
              <a:ext uri="{FF2B5EF4-FFF2-40B4-BE49-F238E27FC236}">
                <a16:creationId xmlns:a16="http://schemas.microsoft.com/office/drawing/2014/main" id="{5E039922-69B5-4848-B135-206F4F4D84C7}"/>
              </a:ext>
            </a:extLst>
          </p:cNvPr>
          <p:cNvGrpSpPr/>
          <p:nvPr/>
        </p:nvGrpSpPr>
        <p:grpSpPr>
          <a:xfrm>
            <a:off x="2707750" y="5078211"/>
            <a:ext cx="1148216" cy="320040"/>
            <a:chOff x="8056354" y="5996173"/>
            <a:chExt cx="1518606" cy="423278"/>
          </a:xfrm>
          <a:noFill/>
        </p:grpSpPr>
        <p:sp>
          <p:nvSpPr>
            <p:cNvPr id="50" name="Rectangle 49">
              <a:extLst>
                <a:ext uri="{FF2B5EF4-FFF2-40B4-BE49-F238E27FC236}">
                  <a16:creationId xmlns:a16="http://schemas.microsoft.com/office/drawing/2014/main" id="{EF458C3D-2C90-4CE3-8BE3-55B5A966EC2E}"/>
                </a:ext>
              </a:extLst>
            </p:cNvPr>
            <p:cNvSpPr/>
            <p:nvPr/>
          </p:nvSpPr>
          <p:spPr>
            <a:xfrm>
              <a:off x="8056354" y="5996173"/>
              <a:ext cx="1518606" cy="423278"/>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274320" tIns="182880" rIns="90368" bIns="182880" numCol="1" spcCol="1270" anchor="ctr" anchorCtr="0">
              <a:noAutofit/>
            </a:bodyPr>
            <a:lstStyle/>
            <a:p>
              <a:pPr algn="ctr" defTabSz="914367"/>
              <a:r>
                <a:rPr lang="en-US" sz="1050" b="1">
                  <a:gradFill>
                    <a:gsLst>
                      <a:gs pos="0">
                        <a:schemeClr val="bg1"/>
                      </a:gs>
                      <a:gs pos="100000">
                        <a:schemeClr val="bg1"/>
                      </a:gs>
                    </a:gsLst>
                    <a:lin ang="5400000" scaled="0"/>
                  </a:gradFill>
                  <a:cs typeface="Segoe UI" pitchFamily="34" charset="0"/>
                </a:rPr>
                <a:t>Education </a:t>
              </a:r>
            </a:p>
          </p:txBody>
        </p:sp>
        <p:sp>
          <p:nvSpPr>
            <p:cNvPr id="51" name="graduate icon">
              <a:extLst>
                <a:ext uri="{FF2B5EF4-FFF2-40B4-BE49-F238E27FC236}">
                  <a16:creationId xmlns:a16="http://schemas.microsoft.com/office/drawing/2014/main" id="{8CD315FB-C5C6-4618-91A0-1D2393FF6D7F}"/>
                </a:ext>
              </a:extLst>
            </p:cNvPr>
            <p:cNvSpPr>
              <a:spLocks noChangeAspect="1" noEditPoints="1"/>
            </p:cNvSpPr>
            <p:nvPr/>
          </p:nvSpPr>
          <p:spPr bwMode="auto">
            <a:xfrm>
              <a:off x="8147839" y="6061221"/>
              <a:ext cx="285402" cy="24482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050"/>
            </a:p>
          </p:txBody>
        </p:sp>
      </p:grpSp>
      <p:grpSp>
        <p:nvGrpSpPr>
          <p:cNvPr id="52" name="Manufacturing &amp; Resources">
            <a:extLst>
              <a:ext uri="{FF2B5EF4-FFF2-40B4-BE49-F238E27FC236}">
                <a16:creationId xmlns:a16="http://schemas.microsoft.com/office/drawing/2014/main" id="{5A611339-748B-4F74-A309-6830E75C4784}"/>
              </a:ext>
            </a:extLst>
          </p:cNvPr>
          <p:cNvGrpSpPr/>
          <p:nvPr/>
        </p:nvGrpSpPr>
        <p:grpSpPr>
          <a:xfrm>
            <a:off x="2276457" y="1445324"/>
            <a:ext cx="1504984" cy="320040"/>
            <a:chOff x="4640431" y="5596508"/>
            <a:chExt cx="1990461" cy="423279"/>
          </a:xfrm>
          <a:noFill/>
        </p:grpSpPr>
        <p:sp>
          <p:nvSpPr>
            <p:cNvPr id="53" name="Rectangle 52">
              <a:extLst>
                <a:ext uri="{FF2B5EF4-FFF2-40B4-BE49-F238E27FC236}">
                  <a16:creationId xmlns:a16="http://schemas.microsoft.com/office/drawing/2014/main" id="{3B0588AD-C1C8-491C-905C-EAF99AEC85FD}"/>
                </a:ext>
              </a:extLst>
            </p:cNvPr>
            <p:cNvSpPr/>
            <p:nvPr/>
          </p:nvSpPr>
          <p:spPr>
            <a:xfrm>
              <a:off x="4640431" y="5596508"/>
              <a:ext cx="1990461" cy="423279"/>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274320" tIns="182880" rIns="90368" bIns="182880" numCol="1" spcCol="1270" anchor="ctr" anchorCtr="0">
              <a:noAutofit/>
            </a:bodyPr>
            <a:lstStyle/>
            <a:p>
              <a:pPr algn="ctr" defTabSz="914367"/>
              <a:r>
                <a:rPr lang="en-US" sz="1050" b="1">
                  <a:gradFill>
                    <a:gsLst>
                      <a:gs pos="0">
                        <a:schemeClr val="bg1"/>
                      </a:gs>
                      <a:gs pos="100000">
                        <a:schemeClr val="bg1"/>
                      </a:gs>
                    </a:gsLst>
                    <a:lin ang="5400000" scaled="0"/>
                  </a:gradFill>
                  <a:cs typeface="Segoe UI" pitchFamily="34" charset="0"/>
                </a:rPr>
                <a:t>Manufacturing</a:t>
              </a:r>
            </a:p>
          </p:txBody>
        </p:sp>
        <p:sp>
          <p:nvSpPr>
            <p:cNvPr id="54" name="construction icon">
              <a:extLst>
                <a:ext uri="{FF2B5EF4-FFF2-40B4-BE49-F238E27FC236}">
                  <a16:creationId xmlns:a16="http://schemas.microsoft.com/office/drawing/2014/main" id="{0B91A5F7-DFD2-4B50-8396-602168ED588B}"/>
                </a:ext>
              </a:extLst>
            </p:cNvPr>
            <p:cNvSpPr>
              <a:spLocks noChangeAspect="1" noEditPoints="1"/>
            </p:cNvSpPr>
            <p:nvPr/>
          </p:nvSpPr>
          <p:spPr bwMode="auto">
            <a:xfrm>
              <a:off x="4764453" y="5704272"/>
              <a:ext cx="275179" cy="173391"/>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050">
                <a:gradFill>
                  <a:gsLst>
                    <a:gs pos="0">
                      <a:srgbClr val="505050"/>
                    </a:gs>
                    <a:gs pos="100000">
                      <a:srgbClr val="505050"/>
                    </a:gs>
                  </a:gsLst>
                </a:gradFill>
              </a:endParaRPr>
            </a:p>
          </p:txBody>
        </p:sp>
      </p:grpSp>
      <p:grpSp>
        <p:nvGrpSpPr>
          <p:cNvPr id="55" name="Government">
            <a:extLst>
              <a:ext uri="{FF2B5EF4-FFF2-40B4-BE49-F238E27FC236}">
                <a16:creationId xmlns:a16="http://schemas.microsoft.com/office/drawing/2014/main" id="{8E22972C-EFF9-48D0-8CDD-090F5C49E659}"/>
              </a:ext>
            </a:extLst>
          </p:cNvPr>
          <p:cNvGrpSpPr/>
          <p:nvPr/>
        </p:nvGrpSpPr>
        <p:grpSpPr>
          <a:xfrm>
            <a:off x="8448426" y="5078210"/>
            <a:ext cx="1263178" cy="320040"/>
            <a:chOff x="6334018" y="6023347"/>
            <a:chExt cx="1670653" cy="423278"/>
          </a:xfrm>
          <a:noFill/>
        </p:grpSpPr>
        <p:sp>
          <p:nvSpPr>
            <p:cNvPr id="56" name="Rectangle 55">
              <a:extLst>
                <a:ext uri="{FF2B5EF4-FFF2-40B4-BE49-F238E27FC236}">
                  <a16:creationId xmlns:a16="http://schemas.microsoft.com/office/drawing/2014/main" id="{06779F30-87E2-49D5-9A08-F95C7B465082}"/>
                </a:ext>
              </a:extLst>
            </p:cNvPr>
            <p:cNvSpPr/>
            <p:nvPr/>
          </p:nvSpPr>
          <p:spPr>
            <a:xfrm>
              <a:off x="6334018" y="6023347"/>
              <a:ext cx="1670653" cy="423278"/>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274320" tIns="182880" rIns="90368" bIns="182880" numCol="1" spcCol="1270" anchor="ctr" anchorCtr="0">
              <a:noAutofit/>
            </a:bodyPr>
            <a:lstStyle/>
            <a:p>
              <a:pPr algn="ctr" defTabSz="914367"/>
              <a:r>
                <a:rPr lang="en-US" sz="1050" b="1">
                  <a:gradFill>
                    <a:gsLst>
                      <a:gs pos="0">
                        <a:schemeClr val="bg1"/>
                      </a:gs>
                      <a:gs pos="100000">
                        <a:schemeClr val="bg1"/>
                      </a:gs>
                    </a:gsLst>
                    <a:lin ang="5400000" scaled="0"/>
                  </a:gradFill>
                  <a:cs typeface="Segoe UI" pitchFamily="34" charset="0"/>
                </a:rPr>
                <a:t>Government </a:t>
              </a:r>
            </a:p>
          </p:txBody>
        </p:sp>
        <p:sp>
          <p:nvSpPr>
            <p:cNvPr id="57" name="building icon">
              <a:extLst>
                <a:ext uri="{FF2B5EF4-FFF2-40B4-BE49-F238E27FC236}">
                  <a16:creationId xmlns:a16="http://schemas.microsoft.com/office/drawing/2014/main" id="{CE96073D-C3B4-420E-A188-137EE71F2DCF}"/>
                </a:ext>
              </a:extLst>
            </p:cNvPr>
            <p:cNvSpPr>
              <a:spLocks noChangeAspect="1" noEditPoints="1"/>
            </p:cNvSpPr>
            <p:nvPr/>
          </p:nvSpPr>
          <p:spPr bwMode="auto">
            <a:xfrm>
              <a:off x="6448635" y="6101285"/>
              <a:ext cx="228514" cy="232966"/>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050"/>
            </a:p>
          </p:txBody>
        </p:sp>
      </p:grpSp>
      <p:grpSp>
        <p:nvGrpSpPr>
          <p:cNvPr id="58" name="Healthcare">
            <a:extLst>
              <a:ext uri="{FF2B5EF4-FFF2-40B4-BE49-F238E27FC236}">
                <a16:creationId xmlns:a16="http://schemas.microsoft.com/office/drawing/2014/main" id="{9BD27D27-72DD-40FD-8CD7-071E564F68AB}"/>
              </a:ext>
            </a:extLst>
          </p:cNvPr>
          <p:cNvGrpSpPr/>
          <p:nvPr/>
        </p:nvGrpSpPr>
        <p:grpSpPr>
          <a:xfrm>
            <a:off x="8898342" y="1445324"/>
            <a:ext cx="896416" cy="320040"/>
            <a:chOff x="8056354" y="5578898"/>
            <a:chExt cx="1185581" cy="423278"/>
          </a:xfrm>
          <a:noFill/>
        </p:grpSpPr>
        <p:sp>
          <p:nvSpPr>
            <p:cNvPr id="59" name="Rectangle 58">
              <a:extLst>
                <a:ext uri="{FF2B5EF4-FFF2-40B4-BE49-F238E27FC236}">
                  <a16:creationId xmlns:a16="http://schemas.microsoft.com/office/drawing/2014/main" id="{285FC004-E3C6-441F-97EC-F4A14DC63AAD}"/>
                </a:ext>
              </a:extLst>
            </p:cNvPr>
            <p:cNvSpPr/>
            <p:nvPr/>
          </p:nvSpPr>
          <p:spPr>
            <a:xfrm>
              <a:off x="8056354" y="5578898"/>
              <a:ext cx="1185581" cy="423278"/>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274320" tIns="182880" rIns="90368" bIns="182880" numCol="1" spcCol="1270" anchor="ctr" anchorCtr="0">
              <a:noAutofit/>
            </a:bodyPr>
            <a:lstStyle/>
            <a:p>
              <a:pPr algn="ctr" defTabSz="914367"/>
              <a:r>
                <a:rPr lang="en-US" sz="1050" b="1">
                  <a:gradFill>
                    <a:gsLst>
                      <a:gs pos="0">
                        <a:schemeClr val="bg1"/>
                      </a:gs>
                      <a:gs pos="100000">
                        <a:schemeClr val="bg1"/>
                      </a:gs>
                    </a:gsLst>
                    <a:lin ang="5400000" scaled="0"/>
                  </a:gradFill>
                  <a:cs typeface="Segoe UI" pitchFamily="34" charset="0"/>
                </a:rPr>
                <a:t>Health </a:t>
              </a:r>
            </a:p>
          </p:txBody>
        </p:sp>
        <p:sp>
          <p:nvSpPr>
            <p:cNvPr id="60" name="health icon">
              <a:extLst>
                <a:ext uri="{FF2B5EF4-FFF2-40B4-BE49-F238E27FC236}">
                  <a16:creationId xmlns:a16="http://schemas.microsoft.com/office/drawing/2014/main" id="{F4B0B08E-D726-450E-9B84-4F02B57E6FAF}"/>
                </a:ext>
              </a:extLst>
            </p:cNvPr>
            <p:cNvSpPr>
              <a:spLocks noChangeAspect="1"/>
            </p:cNvSpPr>
            <p:nvPr/>
          </p:nvSpPr>
          <p:spPr bwMode="auto">
            <a:xfrm>
              <a:off x="8152777" y="5663921"/>
              <a:ext cx="274320" cy="232303"/>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050">
                <a:gradFill>
                  <a:gsLst>
                    <a:gs pos="0">
                      <a:srgbClr val="505050"/>
                    </a:gs>
                    <a:gs pos="100000">
                      <a:srgbClr val="505050"/>
                    </a:gs>
                  </a:gsLst>
                  <a:lin ang="5400000" scaled="1"/>
                </a:gradFill>
              </a:endParaRPr>
            </a:p>
          </p:txBody>
        </p:sp>
      </p:grpSp>
      <p:grpSp>
        <p:nvGrpSpPr>
          <p:cNvPr id="61" name="Retail &amp; Consumer Goods">
            <a:extLst>
              <a:ext uri="{FF2B5EF4-FFF2-40B4-BE49-F238E27FC236}">
                <a16:creationId xmlns:a16="http://schemas.microsoft.com/office/drawing/2014/main" id="{D6A8906B-0158-469B-B2C0-830B67F5196E}"/>
              </a:ext>
            </a:extLst>
          </p:cNvPr>
          <p:cNvGrpSpPr/>
          <p:nvPr/>
        </p:nvGrpSpPr>
        <p:grpSpPr>
          <a:xfrm>
            <a:off x="932973" y="2711615"/>
            <a:ext cx="952472" cy="320040"/>
            <a:chOff x="4634003" y="6013912"/>
            <a:chExt cx="1259720" cy="423278"/>
          </a:xfrm>
          <a:noFill/>
        </p:grpSpPr>
        <p:sp>
          <p:nvSpPr>
            <p:cNvPr id="62" name="Rectangle 61">
              <a:extLst>
                <a:ext uri="{FF2B5EF4-FFF2-40B4-BE49-F238E27FC236}">
                  <a16:creationId xmlns:a16="http://schemas.microsoft.com/office/drawing/2014/main" id="{6DD5ADBE-C599-4CAB-AA2F-BD564F3A09A8}"/>
                </a:ext>
              </a:extLst>
            </p:cNvPr>
            <p:cNvSpPr/>
            <p:nvPr/>
          </p:nvSpPr>
          <p:spPr>
            <a:xfrm>
              <a:off x="4634003" y="6013912"/>
              <a:ext cx="1259720" cy="423278"/>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274320" tIns="182880" rIns="90368" bIns="182880" numCol="1" spcCol="1270" anchor="ctr" anchorCtr="0">
              <a:noAutofit/>
            </a:bodyPr>
            <a:lstStyle/>
            <a:p>
              <a:pPr algn="ctr" defTabSz="914367"/>
              <a:r>
                <a:rPr lang="en-US" sz="1050" b="1">
                  <a:gradFill>
                    <a:gsLst>
                      <a:gs pos="0">
                        <a:schemeClr val="bg1"/>
                      </a:gs>
                      <a:gs pos="100000">
                        <a:schemeClr val="bg1"/>
                      </a:gs>
                    </a:gsLst>
                    <a:lin ang="5400000" scaled="0"/>
                  </a:gradFill>
                  <a:cs typeface="Segoe UI" pitchFamily="34" charset="0"/>
                </a:rPr>
                <a:t>Retail</a:t>
              </a:r>
            </a:p>
          </p:txBody>
        </p:sp>
        <p:sp>
          <p:nvSpPr>
            <p:cNvPr id="63" name="retail icon">
              <a:extLst>
                <a:ext uri="{FF2B5EF4-FFF2-40B4-BE49-F238E27FC236}">
                  <a16:creationId xmlns:a16="http://schemas.microsoft.com/office/drawing/2014/main" id="{0DA4023C-9F34-47C8-99B5-6BA9EBB27F00}"/>
                </a:ext>
              </a:extLst>
            </p:cNvPr>
            <p:cNvSpPr>
              <a:spLocks noChangeAspect="1" noEditPoints="1"/>
            </p:cNvSpPr>
            <p:nvPr/>
          </p:nvSpPr>
          <p:spPr bwMode="auto">
            <a:xfrm>
              <a:off x="4743068" y="6109831"/>
              <a:ext cx="187509" cy="232966"/>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050">
                <a:gradFill>
                  <a:gsLst>
                    <a:gs pos="0">
                      <a:srgbClr val="505050"/>
                    </a:gs>
                    <a:gs pos="100000">
                      <a:srgbClr val="505050"/>
                    </a:gs>
                  </a:gsLst>
                </a:gradFill>
              </a:endParaRPr>
            </a:p>
          </p:txBody>
        </p:sp>
      </p:grpSp>
      <p:grpSp>
        <p:nvGrpSpPr>
          <p:cNvPr id="64" name="Financial Services">
            <a:extLst>
              <a:ext uri="{FF2B5EF4-FFF2-40B4-BE49-F238E27FC236}">
                <a16:creationId xmlns:a16="http://schemas.microsoft.com/office/drawing/2014/main" id="{91180A23-BC22-49A3-8C1F-1E3535AEE305}"/>
              </a:ext>
            </a:extLst>
          </p:cNvPr>
          <p:cNvGrpSpPr/>
          <p:nvPr/>
        </p:nvGrpSpPr>
        <p:grpSpPr>
          <a:xfrm>
            <a:off x="9432345" y="2711615"/>
            <a:ext cx="1580561" cy="320040"/>
            <a:chOff x="6334018" y="5584572"/>
            <a:chExt cx="2090417" cy="423278"/>
          </a:xfrm>
          <a:noFill/>
        </p:grpSpPr>
        <p:sp>
          <p:nvSpPr>
            <p:cNvPr id="65" name="Rectangle 64">
              <a:extLst>
                <a:ext uri="{FF2B5EF4-FFF2-40B4-BE49-F238E27FC236}">
                  <a16:creationId xmlns:a16="http://schemas.microsoft.com/office/drawing/2014/main" id="{CDCDED91-F4FA-4F0C-8CB3-A1C5135C837E}"/>
                </a:ext>
              </a:extLst>
            </p:cNvPr>
            <p:cNvSpPr/>
            <p:nvPr/>
          </p:nvSpPr>
          <p:spPr>
            <a:xfrm>
              <a:off x="6334018" y="5584572"/>
              <a:ext cx="2090417" cy="423278"/>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274320" tIns="182880" rIns="90368" bIns="182880" numCol="1" spcCol="1270" anchor="ctr" anchorCtr="0">
              <a:noAutofit/>
            </a:bodyPr>
            <a:lstStyle/>
            <a:p>
              <a:pPr algn="ctr" defTabSz="914367"/>
              <a:r>
                <a:rPr lang="en-US" sz="1050" b="1">
                  <a:gradFill>
                    <a:gsLst>
                      <a:gs pos="0">
                        <a:schemeClr val="bg1"/>
                      </a:gs>
                      <a:gs pos="100000">
                        <a:schemeClr val="bg1"/>
                      </a:gs>
                    </a:gsLst>
                    <a:lin ang="5400000" scaled="0"/>
                  </a:gradFill>
                  <a:cs typeface="Segoe UI" pitchFamily="34" charset="0"/>
                </a:rPr>
                <a:t>Financial Services </a:t>
              </a:r>
            </a:p>
          </p:txBody>
        </p:sp>
        <p:sp>
          <p:nvSpPr>
            <p:cNvPr id="66" name="Money icon">
              <a:extLst>
                <a:ext uri="{FF2B5EF4-FFF2-40B4-BE49-F238E27FC236}">
                  <a16:creationId xmlns:a16="http://schemas.microsoft.com/office/drawing/2014/main" id="{2ABABB3B-8E59-46B9-BEED-BE0EF1012125}"/>
                </a:ext>
              </a:extLst>
            </p:cNvPr>
            <p:cNvSpPr>
              <a:spLocks noChangeAspect="1" noEditPoints="1"/>
            </p:cNvSpPr>
            <p:nvPr/>
          </p:nvSpPr>
          <p:spPr bwMode="auto">
            <a:xfrm>
              <a:off x="6520535" y="5690691"/>
              <a:ext cx="116762" cy="211364"/>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050">
                <a:gradFill>
                  <a:gsLst>
                    <a:gs pos="0">
                      <a:srgbClr val="505050"/>
                    </a:gs>
                    <a:gs pos="100000">
                      <a:srgbClr val="505050"/>
                    </a:gs>
                  </a:gsLst>
                </a:gradFill>
              </a:endParaRPr>
            </a:p>
          </p:txBody>
        </p:sp>
      </p:grpSp>
      <p:grpSp>
        <p:nvGrpSpPr>
          <p:cNvPr id="7" name="Group 6">
            <a:extLst>
              <a:ext uri="{FF2B5EF4-FFF2-40B4-BE49-F238E27FC236}">
                <a16:creationId xmlns:a16="http://schemas.microsoft.com/office/drawing/2014/main" id="{564A3E4A-FEF2-47BC-A083-9C5190E4EB55}"/>
              </a:ext>
            </a:extLst>
          </p:cNvPr>
          <p:cNvGrpSpPr/>
          <p:nvPr/>
        </p:nvGrpSpPr>
        <p:grpSpPr>
          <a:xfrm>
            <a:off x="9573972" y="4131778"/>
            <a:ext cx="1259960" cy="320040"/>
            <a:chOff x="1716619" y="1685190"/>
            <a:chExt cx="1565750" cy="423278"/>
          </a:xfrm>
        </p:grpSpPr>
        <p:sp>
          <p:nvSpPr>
            <p:cNvPr id="109" name="Rectangle 108">
              <a:extLst>
                <a:ext uri="{FF2B5EF4-FFF2-40B4-BE49-F238E27FC236}">
                  <a16:creationId xmlns:a16="http://schemas.microsoft.com/office/drawing/2014/main" id="{8EDEE49A-DF85-4621-80C5-E80417475BE0}"/>
                </a:ext>
              </a:extLst>
            </p:cNvPr>
            <p:cNvSpPr/>
            <p:nvPr/>
          </p:nvSpPr>
          <p:spPr>
            <a:xfrm>
              <a:off x="1716619" y="1685190"/>
              <a:ext cx="1565750" cy="423278"/>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274320" tIns="182880" rIns="90368" bIns="182880" numCol="1" spcCol="1270" anchor="ctr" anchorCtr="0">
              <a:noAutofit/>
            </a:bodyPr>
            <a:lstStyle/>
            <a:p>
              <a:pPr algn="ctr" defTabSz="914367"/>
              <a:r>
                <a:rPr lang="en-US" sz="1050" b="1">
                  <a:gradFill>
                    <a:gsLst>
                      <a:gs pos="0">
                        <a:schemeClr val="bg1"/>
                      </a:gs>
                      <a:gs pos="100000">
                        <a:schemeClr val="bg1"/>
                      </a:gs>
                    </a:gsLst>
                    <a:lin ang="5400000" scaled="0"/>
                  </a:gradFill>
                  <a:cs typeface="Segoe UI" pitchFamily="34" charset="0"/>
                </a:rPr>
                <a:t>Automotive</a:t>
              </a:r>
            </a:p>
          </p:txBody>
        </p:sp>
        <p:sp>
          <p:nvSpPr>
            <p:cNvPr id="111" name="car">
              <a:extLst>
                <a:ext uri="{FF2B5EF4-FFF2-40B4-BE49-F238E27FC236}">
                  <a16:creationId xmlns:a16="http://schemas.microsoft.com/office/drawing/2014/main" id="{91DE2297-C05D-43DB-AC03-087469B8E31E}"/>
                </a:ext>
              </a:extLst>
            </p:cNvPr>
            <p:cNvSpPr>
              <a:spLocks noChangeAspect="1" noEditPoints="1"/>
            </p:cNvSpPr>
            <p:nvPr/>
          </p:nvSpPr>
          <p:spPr bwMode="auto">
            <a:xfrm>
              <a:off x="1807005" y="1801577"/>
              <a:ext cx="255616" cy="195873"/>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50">
                <a:gradFill>
                  <a:gsLst>
                    <a:gs pos="0">
                      <a:srgbClr val="505050"/>
                    </a:gs>
                    <a:gs pos="100000">
                      <a:srgbClr val="505050"/>
                    </a:gs>
                  </a:gsLst>
                </a:gradFill>
              </a:endParaRPr>
            </a:p>
          </p:txBody>
        </p:sp>
      </p:grpSp>
      <p:grpSp>
        <p:nvGrpSpPr>
          <p:cNvPr id="8" name="Group 7">
            <a:extLst>
              <a:ext uri="{FF2B5EF4-FFF2-40B4-BE49-F238E27FC236}">
                <a16:creationId xmlns:a16="http://schemas.microsoft.com/office/drawing/2014/main" id="{0F9ED5D5-7584-456A-AADF-FB447F80E11B}"/>
              </a:ext>
            </a:extLst>
          </p:cNvPr>
          <p:cNvGrpSpPr/>
          <p:nvPr/>
        </p:nvGrpSpPr>
        <p:grpSpPr>
          <a:xfrm>
            <a:off x="1055142" y="4121503"/>
            <a:ext cx="2189763" cy="320040"/>
            <a:chOff x="5445475" y="5530014"/>
            <a:chExt cx="2896135" cy="423278"/>
          </a:xfrm>
        </p:grpSpPr>
        <p:sp>
          <p:nvSpPr>
            <p:cNvPr id="114" name="Rectangle 113">
              <a:extLst>
                <a:ext uri="{FF2B5EF4-FFF2-40B4-BE49-F238E27FC236}">
                  <a16:creationId xmlns:a16="http://schemas.microsoft.com/office/drawing/2014/main" id="{589865A5-CBB5-46F2-9C3B-0F7A6A76B6C9}"/>
                </a:ext>
              </a:extLst>
            </p:cNvPr>
            <p:cNvSpPr/>
            <p:nvPr/>
          </p:nvSpPr>
          <p:spPr>
            <a:xfrm>
              <a:off x="5445475" y="5530014"/>
              <a:ext cx="2896135" cy="423278"/>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274320" tIns="182880" rIns="90368" bIns="182880" numCol="1" spcCol="1270" anchor="ctr" anchorCtr="0">
              <a:noAutofit/>
            </a:bodyPr>
            <a:lstStyle/>
            <a:p>
              <a:pPr algn="ctr" defTabSz="914367"/>
              <a:r>
                <a:rPr lang="en-US" sz="1050" b="1">
                  <a:gradFill>
                    <a:gsLst>
                      <a:gs pos="0">
                        <a:schemeClr val="bg1"/>
                      </a:gs>
                      <a:gs pos="100000">
                        <a:schemeClr val="bg1"/>
                      </a:gs>
                    </a:gsLst>
                    <a:lin ang="5400000" scaled="0"/>
                  </a:gradFill>
                  <a:cs typeface="Segoe UI" pitchFamily="34" charset="0"/>
                </a:rPr>
                <a:t>Media + Communications</a:t>
              </a:r>
            </a:p>
          </p:txBody>
        </p:sp>
        <p:sp>
          <p:nvSpPr>
            <p:cNvPr id="112" name="monitor">
              <a:extLst>
                <a:ext uri="{FF2B5EF4-FFF2-40B4-BE49-F238E27FC236}">
                  <a16:creationId xmlns:a16="http://schemas.microsoft.com/office/drawing/2014/main" id="{E20C40A6-A4F5-4C6E-A373-A54964DB81A7}"/>
                </a:ext>
              </a:extLst>
            </p:cNvPr>
            <p:cNvSpPr>
              <a:spLocks noChangeAspect="1" noEditPoints="1"/>
            </p:cNvSpPr>
            <p:nvPr/>
          </p:nvSpPr>
          <p:spPr bwMode="auto">
            <a:xfrm>
              <a:off x="5576110" y="5654842"/>
              <a:ext cx="280270" cy="21479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50">
                <a:gradFill>
                  <a:gsLst>
                    <a:gs pos="0">
                      <a:srgbClr val="505050"/>
                    </a:gs>
                    <a:gs pos="100000">
                      <a:srgbClr val="505050"/>
                    </a:gs>
                  </a:gsLst>
                </a:gradFill>
              </a:endParaRPr>
            </a:p>
          </p:txBody>
        </p:sp>
      </p:grpSp>
      <p:sp>
        <p:nvSpPr>
          <p:cNvPr id="116" name="Rectangle 115">
            <a:extLst>
              <a:ext uri="{FF2B5EF4-FFF2-40B4-BE49-F238E27FC236}">
                <a16:creationId xmlns:a16="http://schemas.microsoft.com/office/drawing/2014/main" id="{B992747C-9A5B-4570-B373-0F14C430256B}"/>
              </a:ext>
            </a:extLst>
          </p:cNvPr>
          <p:cNvSpPr/>
          <p:nvPr/>
        </p:nvSpPr>
        <p:spPr>
          <a:xfrm>
            <a:off x="2707749" y="5402386"/>
            <a:ext cx="1761701" cy="651717"/>
          </a:xfrm>
          <a:prstGeom prst="rect">
            <a:avLst/>
          </a:prstGeom>
          <a:noFill/>
        </p:spPr>
        <p:txBody>
          <a:bodyPr wrap="none" lIns="0" tIns="91440" rIns="0" anchor="t" anchorCtr="0">
            <a:spAutoFit/>
          </a:bodyPr>
          <a:lstStyle/>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Higher Education</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Primary and secondary (K–12)</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Libraries and museums </a:t>
            </a:r>
          </a:p>
        </p:txBody>
      </p:sp>
      <p:sp>
        <p:nvSpPr>
          <p:cNvPr id="117" name="Rectangle 116">
            <a:extLst>
              <a:ext uri="{FF2B5EF4-FFF2-40B4-BE49-F238E27FC236}">
                <a16:creationId xmlns:a16="http://schemas.microsoft.com/office/drawing/2014/main" id="{1A974314-529C-4966-9D06-DEEF83EB2D80}"/>
              </a:ext>
            </a:extLst>
          </p:cNvPr>
          <p:cNvSpPr/>
          <p:nvPr/>
        </p:nvSpPr>
        <p:spPr>
          <a:xfrm>
            <a:off x="9432345" y="3025795"/>
            <a:ext cx="1697581" cy="467820"/>
          </a:xfrm>
          <a:prstGeom prst="rect">
            <a:avLst/>
          </a:prstGeom>
          <a:noFill/>
        </p:spPr>
        <p:txBody>
          <a:bodyPr wrap="none" lIns="0" tIns="91440" rIns="0" anchor="t" anchorCtr="0">
            <a:spAutoFit/>
          </a:bodyPr>
          <a:lstStyle/>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Banking and Capital Markets</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Insurance</a:t>
            </a:r>
          </a:p>
        </p:txBody>
      </p:sp>
      <p:sp>
        <p:nvSpPr>
          <p:cNvPr id="118" name="Rectangle 117">
            <a:extLst>
              <a:ext uri="{FF2B5EF4-FFF2-40B4-BE49-F238E27FC236}">
                <a16:creationId xmlns:a16="http://schemas.microsoft.com/office/drawing/2014/main" id="{E4A7ACB4-C1DC-4985-98D9-D36B07846EBF}"/>
              </a:ext>
            </a:extLst>
          </p:cNvPr>
          <p:cNvSpPr/>
          <p:nvPr/>
        </p:nvSpPr>
        <p:spPr>
          <a:xfrm>
            <a:off x="8448425" y="5402386"/>
            <a:ext cx="1635063" cy="835613"/>
          </a:xfrm>
          <a:prstGeom prst="rect">
            <a:avLst/>
          </a:prstGeom>
          <a:noFill/>
        </p:spPr>
        <p:txBody>
          <a:bodyPr wrap="none" lIns="0" tIns="91440" rIns="0" anchor="t" anchorCtr="0">
            <a:spAutoFit/>
          </a:bodyPr>
          <a:lstStyle/>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National Government</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Defense and Intelligence</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Local Regional Government</a:t>
            </a:r>
          </a:p>
          <a:p>
            <a:pPr defTabSz="654584">
              <a:lnSpc>
                <a:spcPct val="90000"/>
              </a:lnSpc>
              <a:spcAft>
                <a:spcPts val="300"/>
              </a:spcAft>
              <a:buClr>
                <a:srgbClr val="0078D7"/>
              </a:buClr>
              <a:defRPr/>
            </a:pPr>
            <a:endPar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endParaRPr>
          </a:p>
        </p:txBody>
      </p:sp>
      <p:sp>
        <p:nvSpPr>
          <p:cNvPr id="119" name="Rectangle 118">
            <a:extLst>
              <a:ext uri="{FF2B5EF4-FFF2-40B4-BE49-F238E27FC236}">
                <a16:creationId xmlns:a16="http://schemas.microsoft.com/office/drawing/2014/main" id="{D07D63F6-07B3-48B0-8CC5-67D8A633C5F5}"/>
              </a:ext>
            </a:extLst>
          </p:cNvPr>
          <p:cNvSpPr/>
          <p:nvPr/>
        </p:nvSpPr>
        <p:spPr>
          <a:xfrm>
            <a:off x="8898341" y="1747101"/>
            <a:ext cx="1052532" cy="651717"/>
          </a:xfrm>
          <a:prstGeom prst="rect">
            <a:avLst/>
          </a:prstGeom>
          <a:noFill/>
        </p:spPr>
        <p:txBody>
          <a:bodyPr wrap="none" lIns="0" tIns="91440" anchor="t" anchorCtr="0">
            <a:spAutoFit/>
          </a:bodyPr>
          <a:lstStyle/>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Health payor</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Health provider</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Pharmaceuticals</a:t>
            </a:r>
          </a:p>
        </p:txBody>
      </p:sp>
      <p:sp>
        <p:nvSpPr>
          <p:cNvPr id="120" name="Rectangle 119">
            <a:extLst>
              <a:ext uri="{FF2B5EF4-FFF2-40B4-BE49-F238E27FC236}">
                <a16:creationId xmlns:a16="http://schemas.microsoft.com/office/drawing/2014/main" id="{8FAEED7C-DD4D-415C-957D-CC52EA5EC56E}"/>
              </a:ext>
            </a:extLst>
          </p:cNvPr>
          <p:cNvSpPr/>
          <p:nvPr/>
        </p:nvSpPr>
        <p:spPr>
          <a:xfrm>
            <a:off x="2276458" y="1747101"/>
            <a:ext cx="1858842" cy="651717"/>
          </a:xfrm>
          <a:prstGeom prst="rect">
            <a:avLst/>
          </a:prstGeom>
          <a:noFill/>
        </p:spPr>
        <p:txBody>
          <a:bodyPr wrap="none" lIns="0" tIns="91440" anchor="t" anchorCtr="0">
            <a:spAutoFit/>
          </a:bodyPr>
          <a:lstStyle/>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Discrete Manufacturing</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Chemicals and Agrochemicals</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Energy</a:t>
            </a:r>
          </a:p>
        </p:txBody>
      </p:sp>
      <p:sp>
        <p:nvSpPr>
          <p:cNvPr id="121" name="Rectangle 120">
            <a:extLst>
              <a:ext uri="{FF2B5EF4-FFF2-40B4-BE49-F238E27FC236}">
                <a16:creationId xmlns:a16="http://schemas.microsoft.com/office/drawing/2014/main" id="{9F705869-DBC9-4B9D-AF57-5AA52F4F6547}"/>
              </a:ext>
            </a:extLst>
          </p:cNvPr>
          <p:cNvSpPr/>
          <p:nvPr/>
        </p:nvSpPr>
        <p:spPr>
          <a:xfrm>
            <a:off x="932972" y="3025795"/>
            <a:ext cx="1121461" cy="467820"/>
          </a:xfrm>
          <a:prstGeom prst="rect">
            <a:avLst/>
          </a:prstGeom>
          <a:noFill/>
        </p:spPr>
        <p:txBody>
          <a:bodyPr wrap="none" lIns="0" tIns="91440" anchor="t" anchorCtr="0">
            <a:spAutoFit/>
          </a:bodyPr>
          <a:lstStyle/>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Retail</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Consumer Goods</a:t>
            </a:r>
          </a:p>
        </p:txBody>
      </p:sp>
      <p:sp>
        <p:nvSpPr>
          <p:cNvPr id="122" name="Rectangle 121">
            <a:extLst>
              <a:ext uri="{FF2B5EF4-FFF2-40B4-BE49-F238E27FC236}">
                <a16:creationId xmlns:a16="http://schemas.microsoft.com/office/drawing/2014/main" id="{413D55A5-3BA9-40FE-A7FC-BD9E6348923E}"/>
              </a:ext>
            </a:extLst>
          </p:cNvPr>
          <p:cNvSpPr/>
          <p:nvPr/>
        </p:nvSpPr>
        <p:spPr>
          <a:xfrm>
            <a:off x="9573972" y="4455604"/>
            <a:ext cx="1259960" cy="467820"/>
          </a:xfrm>
          <a:prstGeom prst="rect">
            <a:avLst/>
          </a:prstGeom>
          <a:noFill/>
        </p:spPr>
        <p:txBody>
          <a:bodyPr wrap="none" lIns="0" tIns="91440" rIns="0" anchor="t" anchorCtr="0">
            <a:spAutoFit/>
          </a:bodyPr>
          <a:lstStyle/>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Automotive suppliers</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Automotive OEMs</a:t>
            </a:r>
          </a:p>
        </p:txBody>
      </p:sp>
      <p:sp>
        <p:nvSpPr>
          <p:cNvPr id="123" name="Rectangle 122">
            <a:extLst>
              <a:ext uri="{FF2B5EF4-FFF2-40B4-BE49-F238E27FC236}">
                <a16:creationId xmlns:a16="http://schemas.microsoft.com/office/drawing/2014/main" id="{0A0B1A21-7B54-4BC5-80EF-5475B1FD70B6}"/>
              </a:ext>
            </a:extLst>
          </p:cNvPr>
          <p:cNvSpPr/>
          <p:nvPr/>
        </p:nvSpPr>
        <p:spPr>
          <a:xfrm>
            <a:off x="1055142" y="4455604"/>
            <a:ext cx="1597553" cy="467820"/>
          </a:xfrm>
          <a:prstGeom prst="rect">
            <a:avLst/>
          </a:prstGeom>
          <a:noFill/>
        </p:spPr>
        <p:txBody>
          <a:bodyPr wrap="none" lIns="0" tIns="91440" anchor="t" anchorCtr="0">
            <a:spAutoFit/>
          </a:bodyPr>
          <a:lstStyle/>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Media and Entertainment</a:t>
            </a:r>
          </a:p>
          <a:p>
            <a:pPr defTabSz="654584">
              <a:lnSpc>
                <a:spcPct val="90000"/>
              </a:lnSpc>
              <a:spcAft>
                <a:spcPts val="300"/>
              </a:spcAft>
              <a:buClr>
                <a:srgbClr val="0078D7"/>
              </a:buClr>
              <a:defRPr/>
            </a:pPr>
            <a:r>
              <a:rPr lang="en-US"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rPr>
              <a:t>Telecommunications</a:t>
            </a:r>
          </a:p>
        </p:txBody>
      </p:sp>
      <p:sp>
        <p:nvSpPr>
          <p:cNvPr id="124" name="TextBox 123">
            <a:extLst>
              <a:ext uri="{FF2B5EF4-FFF2-40B4-BE49-F238E27FC236}">
                <a16:creationId xmlns:a16="http://schemas.microsoft.com/office/drawing/2014/main" id="{59656A69-B5C1-40BD-B538-8CA7CF9FAEAC}"/>
              </a:ext>
            </a:extLst>
          </p:cNvPr>
          <p:cNvSpPr txBox="1"/>
          <p:nvPr/>
        </p:nvSpPr>
        <p:spPr>
          <a:xfrm>
            <a:off x="3356459" y="5935906"/>
            <a:ext cx="5723556" cy="590290"/>
          </a:xfrm>
          <a:prstGeom prst="rect">
            <a:avLst/>
          </a:prstGeom>
          <a:noFill/>
        </p:spPr>
        <p:txBody>
          <a:bodyPr wrap="square" rtlCol="0">
            <a:spAutoFit/>
          </a:bodyPr>
          <a:lstStyle/>
          <a:p>
            <a:pPr algn="ctr" defTabSz="932597"/>
            <a:r>
              <a:rPr lang="en-US" sz="1836" b="1">
                <a:gradFill>
                  <a:gsLst>
                    <a:gs pos="0">
                      <a:schemeClr val="tx1">
                        <a:lumMod val="90000"/>
                        <a:lumOff val="10000"/>
                      </a:schemeClr>
                    </a:gs>
                    <a:gs pos="100000">
                      <a:schemeClr val="tx1">
                        <a:lumMod val="90000"/>
                        <a:lumOff val="10000"/>
                      </a:schemeClr>
                    </a:gs>
                  </a:gsLst>
                  <a:lin ang="5400000" scaled="0"/>
                </a:gradFill>
                <a:latin typeface="Calibri" panose="020F0502020204030204"/>
              </a:rPr>
              <a:t>FY19 Partner Industry Initiatives:</a:t>
            </a:r>
            <a:br>
              <a:rPr lang="en-US" sz="1836" b="1">
                <a:gradFill>
                  <a:gsLst>
                    <a:gs pos="0">
                      <a:schemeClr val="tx1">
                        <a:lumMod val="90000"/>
                        <a:lumOff val="10000"/>
                      </a:schemeClr>
                    </a:gs>
                    <a:gs pos="100000">
                      <a:schemeClr val="tx1">
                        <a:lumMod val="90000"/>
                        <a:lumOff val="10000"/>
                      </a:schemeClr>
                    </a:gs>
                  </a:gsLst>
                  <a:lin ang="5400000" scaled="0"/>
                </a:gradFill>
                <a:latin typeface="Calibri" panose="020F0502020204030204"/>
              </a:rPr>
            </a:br>
            <a:r>
              <a:rPr lang="en-US" sz="1400" b="1" i="1">
                <a:gradFill>
                  <a:gsLst>
                    <a:gs pos="0">
                      <a:schemeClr val="tx1">
                        <a:lumMod val="90000"/>
                        <a:lumOff val="10000"/>
                      </a:schemeClr>
                    </a:gs>
                    <a:gs pos="100000">
                      <a:schemeClr val="tx1">
                        <a:lumMod val="90000"/>
                        <a:lumOff val="10000"/>
                      </a:schemeClr>
                    </a:gs>
                  </a:gsLst>
                  <a:lin ang="5400000" scaled="0"/>
                </a:gradFill>
                <a:latin typeface="Calibri" panose="020F0502020204030204"/>
              </a:rPr>
              <a:t>R</a:t>
            </a:r>
            <a:r>
              <a:rPr lang="en-US" sz="1400" b="1" i="1">
                <a:gradFill>
                  <a:gsLst>
                    <a:gs pos="0">
                      <a:schemeClr val="tx1">
                        <a:lumMod val="90000"/>
                        <a:lumOff val="10000"/>
                      </a:schemeClr>
                    </a:gs>
                    <a:gs pos="100000">
                      <a:schemeClr val="tx1">
                        <a:lumMod val="90000"/>
                        <a:lumOff val="10000"/>
                      </a:schemeClr>
                    </a:gs>
                  </a:gsLst>
                  <a:lin ang="5400000" scaled="0"/>
                </a:gradFill>
                <a:latin typeface="Segoe UI"/>
              </a:rPr>
              <a:t>ecruit for AI solutions  </a:t>
            </a:r>
            <a:endParaRPr lang="en-US" sz="1836" b="1" i="1">
              <a:gradFill>
                <a:gsLst>
                  <a:gs pos="0">
                    <a:schemeClr val="tx1">
                      <a:lumMod val="90000"/>
                      <a:lumOff val="10000"/>
                    </a:schemeClr>
                  </a:gs>
                  <a:gs pos="100000">
                    <a:schemeClr val="tx1">
                      <a:lumMod val="90000"/>
                      <a:lumOff val="10000"/>
                    </a:schemeClr>
                  </a:gs>
                </a:gsLst>
                <a:lin ang="5400000" scaled="0"/>
              </a:gradFill>
              <a:latin typeface="Segoe UI"/>
            </a:endParaRPr>
          </a:p>
        </p:txBody>
      </p:sp>
      <p:grpSp>
        <p:nvGrpSpPr>
          <p:cNvPr id="86" name="Group 85">
            <a:extLst>
              <a:ext uri="{FF2B5EF4-FFF2-40B4-BE49-F238E27FC236}">
                <a16:creationId xmlns:a16="http://schemas.microsoft.com/office/drawing/2014/main" id="{6DC1B98D-E7C5-4583-AAD4-994348C69289}"/>
              </a:ext>
            </a:extLst>
          </p:cNvPr>
          <p:cNvGrpSpPr/>
          <p:nvPr/>
        </p:nvGrpSpPr>
        <p:grpSpPr>
          <a:xfrm>
            <a:off x="5175607" y="3256091"/>
            <a:ext cx="703009" cy="703009"/>
            <a:chOff x="10758476" y="2986636"/>
            <a:chExt cx="1005840" cy="1005840"/>
          </a:xfrm>
          <a:solidFill>
            <a:srgbClr val="0078D7"/>
          </a:solidFill>
        </p:grpSpPr>
        <p:sp>
          <p:nvSpPr>
            <p:cNvPr id="87" name="Oval 86">
              <a:extLst>
                <a:ext uri="{FF2B5EF4-FFF2-40B4-BE49-F238E27FC236}">
                  <a16:creationId xmlns:a16="http://schemas.microsoft.com/office/drawing/2014/main" id="{288F22D2-760E-4142-9F87-E6DD3E95835E}"/>
                </a:ext>
              </a:extLst>
            </p:cNvPr>
            <p:cNvSpPr/>
            <p:nvPr/>
          </p:nvSpPr>
          <p:spPr bwMode="auto">
            <a:xfrm>
              <a:off x="10758476" y="2986636"/>
              <a:ext cx="1005840" cy="1005840"/>
            </a:xfrm>
            <a:prstGeom prst="ellipse">
              <a:avLst/>
            </a:prstGeom>
            <a:grpFill/>
            <a:ln w="12700" cap="flat" cmpd="sng" algn="ctr">
              <a:noFill/>
              <a:prstDash val="solid"/>
              <a:miter lim="800000"/>
            </a:ln>
            <a:effectLst/>
          </p:spPr>
          <p:txBody>
            <a:bodyPr rot="0" spcFirstLastPara="0" vertOverflow="overflow" horzOverflow="overflow" vert="horz" wrap="square" lIns="134163" tIns="107331" rIns="134163" bIns="107331" numCol="1" spcCol="0" rtlCol="0" fromWordArt="0" anchor="t" anchorCtr="0" forceAA="0" compatLnSpc="1">
              <a:prstTxWarp prst="textNoShape">
                <a:avLst/>
              </a:prstTxWarp>
              <a:noAutofit/>
            </a:bodyPr>
            <a:lstStyle/>
            <a:p>
              <a:pPr algn="ctr" defTabSz="683927" fontAlgn="base">
                <a:lnSpc>
                  <a:spcPct val="90000"/>
                </a:lnSpc>
                <a:spcBef>
                  <a:spcPct val="0"/>
                </a:spcBef>
                <a:spcAft>
                  <a:spcPct val="0"/>
                </a:spcAft>
                <a:defRPr/>
              </a:pPr>
              <a:endParaRPr lang="en-US" sz="175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box">
              <a:extLst>
                <a:ext uri="{FF2B5EF4-FFF2-40B4-BE49-F238E27FC236}">
                  <a16:creationId xmlns:a16="http://schemas.microsoft.com/office/drawing/2014/main" id="{624F7ECB-671A-44A4-ABCF-0D2166100A61}"/>
                </a:ext>
              </a:extLst>
            </p:cNvPr>
            <p:cNvSpPr>
              <a:spLocks noChangeAspect="1" noEditPoints="1"/>
            </p:cNvSpPr>
            <p:nvPr/>
          </p:nvSpPr>
          <p:spPr bwMode="auto">
            <a:xfrm>
              <a:off x="11036544" y="3260956"/>
              <a:ext cx="449705" cy="457200"/>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cmpd="sng" algn="ctr">
              <a:solidFill>
                <a:srgbClr val="FFFFFF"/>
              </a:solidFill>
              <a:prstDash val="solid"/>
              <a:round/>
              <a:headEnd type="none" w="med" len="med"/>
              <a:tailEnd type="none" w="med" len="med"/>
            </a:ln>
            <a:effectLst/>
            <a:extLst/>
          </p:spPr>
          <p:txBody>
            <a:bodyPr vert="horz" wrap="square" lIns="55911" tIns="27956" rIns="55911" bIns="27956" numCol="1" anchor="t" anchorCtr="0" compatLnSpc="1">
              <a:prstTxWarp prst="textNoShape">
                <a:avLst/>
              </a:prstTxWarp>
            </a:bodyPr>
            <a:lstStyle/>
            <a:p>
              <a:pPr defTabSz="570179">
                <a:defRPr/>
              </a:pPr>
              <a:endParaRPr lang="en-US" sz="1123" kern="0">
                <a:gradFill>
                  <a:gsLst>
                    <a:gs pos="0">
                      <a:srgbClr val="505050"/>
                    </a:gs>
                    <a:gs pos="100000">
                      <a:srgbClr val="505050"/>
                    </a:gs>
                  </a:gsLst>
                  <a:lin ang="5400000" scaled="1"/>
                </a:gradFill>
                <a:latin typeface="Segoe UI Semilight"/>
              </a:endParaRPr>
            </a:p>
          </p:txBody>
        </p:sp>
      </p:grpSp>
      <p:grpSp>
        <p:nvGrpSpPr>
          <p:cNvPr id="89" name="Group 88">
            <a:extLst>
              <a:ext uri="{FF2B5EF4-FFF2-40B4-BE49-F238E27FC236}">
                <a16:creationId xmlns:a16="http://schemas.microsoft.com/office/drawing/2014/main" id="{22888694-373E-4B33-B9B1-A8670E34AB44}"/>
              </a:ext>
            </a:extLst>
          </p:cNvPr>
          <p:cNvGrpSpPr/>
          <p:nvPr/>
        </p:nvGrpSpPr>
        <p:grpSpPr>
          <a:xfrm>
            <a:off x="5898377" y="3940882"/>
            <a:ext cx="703009" cy="703009"/>
            <a:chOff x="9264445" y="2986636"/>
            <a:chExt cx="1005840" cy="1005840"/>
          </a:xfrm>
          <a:solidFill>
            <a:srgbClr val="0078D7"/>
          </a:solidFill>
        </p:grpSpPr>
        <p:sp>
          <p:nvSpPr>
            <p:cNvPr id="90" name="Oval 89">
              <a:extLst>
                <a:ext uri="{FF2B5EF4-FFF2-40B4-BE49-F238E27FC236}">
                  <a16:creationId xmlns:a16="http://schemas.microsoft.com/office/drawing/2014/main" id="{BA1C48B3-EA3A-4168-B616-9F214C5F8FE6}"/>
                </a:ext>
              </a:extLst>
            </p:cNvPr>
            <p:cNvSpPr/>
            <p:nvPr/>
          </p:nvSpPr>
          <p:spPr bwMode="auto">
            <a:xfrm>
              <a:off x="9264445" y="2986636"/>
              <a:ext cx="1005840" cy="1005840"/>
            </a:xfrm>
            <a:prstGeom prst="ellipse">
              <a:avLst/>
            </a:prstGeom>
            <a:grpFill/>
            <a:ln w="12700" cap="flat" cmpd="sng" algn="ctr">
              <a:noFill/>
              <a:prstDash val="solid"/>
              <a:miter lim="800000"/>
            </a:ln>
            <a:effectLst/>
          </p:spPr>
          <p:txBody>
            <a:bodyPr rot="0" spcFirstLastPara="0" vertOverflow="overflow" horzOverflow="overflow" vert="horz" wrap="square" lIns="134163" tIns="107331" rIns="134163" bIns="107331" numCol="1" spcCol="0" rtlCol="0" fromWordArt="0" anchor="t" anchorCtr="0" forceAA="0" compatLnSpc="1">
              <a:prstTxWarp prst="textNoShape">
                <a:avLst/>
              </a:prstTxWarp>
              <a:noAutofit/>
            </a:bodyPr>
            <a:lstStyle/>
            <a:p>
              <a:pPr algn="ctr" defTabSz="683927" fontAlgn="base">
                <a:lnSpc>
                  <a:spcPct val="90000"/>
                </a:lnSpc>
                <a:spcBef>
                  <a:spcPct val="0"/>
                </a:spcBef>
                <a:spcAft>
                  <a:spcPct val="0"/>
                </a:spcAft>
                <a:defRPr/>
              </a:pPr>
              <a:endParaRPr lang="en-US" sz="175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gear">
              <a:extLst>
                <a:ext uri="{FF2B5EF4-FFF2-40B4-BE49-F238E27FC236}">
                  <a16:creationId xmlns:a16="http://schemas.microsoft.com/office/drawing/2014/main" id="{D9D687C2-9640-44F0-84A7-17DDA7170F23}"/>
                </a:ext>
              </a:extLst>
            </p:cNvPr>
            <p:cNvSpPr>
              <a:spLocks noChangeAspect="1" noEditPoints="1"/>
            </p:cNvSpPr>
            <p:nvPr/>
          </p:nvSpPr>
          <p:spPr bwMode="auto">
            <a:xfrm>
              <a:off x="9538765" y="3261946"/>
              <a:ext cx="457200" cy="45522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cmpd="sng" algn="ctr">
              <a:solidFill>
                <a:srgbClr val="FFFFFF"/>
              </a:solidFill>
              <a:prstDash val="solid"/>
              <a:miter lim="800000"/>
              <a:headEnd type="none" w="med" len="med"/>
              <a:tailEnd type="none" w="med" len="med"/>
            </a:ln>
            <a:effectLst/>
            <a:extLst/>
          </p:spPr>
          <p:txBody>
            <a:bodyPr vert="horz" wrap="square" lIns="55911" tIns="27956" rIns="55911" bIns="27956" numCol="1" anchor="t" anchorCtr="0" compatLnSpc="1">
              <a:prstTxWarp prst="textNoShape">
                <a:avLst/>
              </a:prstTxWarp>
            </a:bodyPr>
            <a:lstStyle/>
            <a:p>
              <a:pPr defTabSz="570179">
                <a:defRPr/>
              </a:pPr>
              <a:endParaRPr lang="en-US" sz="1123" kern="0">
                <a:solidFill>
                  <a:srgbClr val="FFFFFF"/>
                </a:solidFill>
                <a:latin typeface="Segoe UI Semilight"/>
              </a:endParaRPr>
            </a:p>
          </p:txBody>
        </p:sp>
      </p:grpSp>
      <p:grpSp>
        <p:nvGrpSpPr>
          <p:cNvPr id="92" name="Group 91">
            <a:extLst>
              <a:ext uri="{FF2B5EF4-FFF2-40B4-BE49-F238E27FC236}">
                <a16:creationId xmlns:a16="http://schemas.microsoft.com/office/drawing/2014/main" id="{ADE416A5-33C0-47D6-BE4A-D1CF97B3A076}"/>
              </a:ext>
            </a:extLst>
          </p:cNvPr>
          <p:cNvGrpSpPr/>
          <p:nvPr/>
        </p:nvGrpSpPr>
        <p:grpSpPr>
          <a:xfrm>
            <a:off x="5898377" y="2612657"/>
            <a:ext cx="703009" cy="703009"/>
            <a:chOff x="6276385" y="2986636"/>
            <a:chExt cx="1005840" cy="1005840"/>
          </a:xfrm>
          <a:solidFill>
            <a:srgbClr val="0078D7"/>
          </a:solidFill>
        </p:grpSpPr>
        <p:sp>
          <p:nvSpPr>
            <p:cNvPr id="93" name="circle1">
              <a:extLst>
                <a:ext uri="{FF2B5EF4-FFF2-40B4-BE49-F238E27FC236}">
                  <a16:creationId xmlns:a16="http://schemas.microsoft.com/office/drawing/2014/main" id="{EE59F9AB-09F9-425F-A336-31CF09A56C41}"/>
                </a:ext>
              </a:extLst>
            </p:cNvPr>
            <p:cNvSpPr/>
            <p:nvPr/>
          </p:nvSpPr>
          <p:spPr bwMode="auto">
            <a:xfrm>
              <a:off x="6276385" y="2986636"/>
              <a:ext cx="1005840" cy="1005840"/>
            </a:xfrm>
            <a:prstGeom prst="ellipse">
              <a:avLst/>
            </a:prstGeom>
            <a:grpFill/>
            <a:ln w="12700" cap="flat" cmpd="sng" algn="ctr">
              <a:noFill/>
              <a:prstDash val="solid"/>
              <a:miter lim="800000"/>
            </a:ln>
            <a:effectLst/>
          </p:spPr>
          <p:txBody>
            <a:bodyPr rot="0" spcFirstLastPara="0" vertOverflow="overflow" horzOverflow="overflow" vert="horz" wrap="square" lIns="134163" tIns="107331" rIns="134163" bIns="107331" numCol="1" spcCol="0" rtlCol="0" fromWordArt="0" anchor="t" anchorCtr="0" forceAA="0" compatLnSpc="1">
              <a:prstTxWarp prst="textNoShape">
                <a:avLst/>
              </a:prstTxWarp>
              <a:noAutofit/>
            </a:bodyPr>
            <a:lstStyle/>
            <a:p>
              <a:pPr algn="ctr" defTabSz="683927" fontAlgn="base">
                <a:lnSpc>
                  <a:spcPct val="90000"/>
                </a:lnSpc>
                <a:spcBef>
                  <a:spcPct val="0"/>
                </a:spcBef>
                <a:spcAft>
                  <a:spcPct val="0"/>
                </a:spcAft>
                <a:defRPr/>
              </a:pPr>
              <a:endParaRPr lang="en-US" sz="175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tool">
              <a:extLst>
                <a:ext uri="{FF2B5EF4-FFF2-40B4-BE49-F238E27FC236}">
                  <a16:creationId xmlns:a16="http://schemas.microsoft.com/office/drawing/2014/main" id="{063FD2FB-FBAE-421D-B27C-BFE41945C3BD}"/>
                </a:ext>
              </a:extLst>
            </p:cNvPr>
            <p:cNvSpPr>
              <a:spLocks noChangeAspect="1" noEditPoints="1"/>
            </p:cNvSpPr>
            <p:nvPr/>
          </p:nvSpPr>
          <p:spPr bwMode="auto">
            <a:xfrm>
              <a:off x="6626532" y="3274359"/>
              <a:ext cx="305547" cy="43039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flat" cmpd="sng" algn="ctr">
              <a:solidFill>
                <a:srgbClr val="FFFFFF"/>
              </a:solidFill>
              <a:prstDash val="solid"/>
              <a:miter lim="800000"/>
              <a:headEnd type="none" w="med" len="med"/>
              <a:tailEnd type="none" w="med" len="med"/>
            </a:ln>
            <a:effectLst/>
            <a:extLst/>
          </p:spPr>
          <p:txBody>
            <a:bodyPr vert="horz" wrap="square" lIns="55911" tIns="27956" rIns="55911" bIns="27956" numCol="1" anchor="t" anchorCtr="0" compatLnSpc="1">
              <a:prstTxWarp prst="textNoShape">
                <a:avLst/>
              </a:prstTxWarp>
            </a:bodyPr>
            <a:lstStyle/>
            <a:p>
              <a:pPr defTabSz="570179">
                <a:defRPr/>
              </a:pPr>
              <a:endParaRPr lang="en-US" sz="1123" kern="0">
                <a:solidFill>
                  <a:srgbClr val="FFFFFF"/>
                </a:solidFill>
                <a:latin typeface="Segoe UI Semilight"/>
              </a:endParaRPr>
            </a:p>
          </p:txBody>
        </p:sp>
      </p:grpSp>
      <p:grpSp>
        <p:nvGrpSpPr>
          <p:cNvPr id="95" name="Group 94">
            <a:extLst>
              <a:ext uri="{FF2B5EF4-FFF2-40B4-BE49-F238E27FC236}">
                <a16:creationId xmlns:a16="http://schemas.microsoft.com/office/drawing/2014/main" id="{FE2C5546-9DF7-4615-BCB9-A9AEA2CEE59D}"/>
              </a:ext>
            </a:extLst>
          </p:cNvPr>
          <p:cNvGrpSpPr/>
          <p:nvPr/>
        </p:nvGrpSpPr>
        <p:grpSpPr>
          <a:xfrm>
            <a:off x="6573022" y="3256091"/>
            <a:ext cx="703009" cy="703009"/>
            <a:chOff x="7770415" y="2986636"/>
            <a:chExt cx="1005840" cy="1005840"/>
          </a:xfrm>
          <a:solidFill>
            <a:srgbClr val="0078D7"/>
          </a:solidFill>
        </p:grpSpPr>
        <p:sp>
          <p:nvSpPr>
            <p:cNvPr id="96" name="Oval 95">
              <a:extLst>
                <a:ext uri="{FF2B5EF4-FFF2-40B4-BE49-F238E27FC236}">
                  <a16:creationId xmlns:a16="http://schemas.microsoft.com/office/drawing/2014/main" id="{4ED58601-22E6-41AA-A23A-53E96333FB4E}"/>
                </a:ext>
              </a:extLst>
            </p:cNvPr>
            <p:cNvSpPr>
              <a:spLocks noChangeAspect="1"/>
            </p:cNvSpPr>
            <p:nvPr/>
          </p:nvSpPr>
          <p:spPr bwMode="auto">
            <a:xfrm>
              <a:off x="7770415" y="2986636"/>
              <a:ext cx="1005840" cy="1005840"/>
            </a:xfrm>
            <a:prstGeom prst="ellipse">
              <a:avLst/>
            </a:prstGeom>
            <a:grpFill/>
            <a:ln w="10795" cap="flat" cmpd="sng" algn="ctr">
              <a:noFill/>
              <a:prstDash val="solid"/>
              <a:headEnd type="none" w="med" len="med"/>
              <a:tailEnd type="none" w="med" len="med"/>
            </a:ln>
            <a:effectLst/>
          </p:spPr>
          <p:txBody>
            <a:bodyPr vert="horz" wrap="square" lIns="0" tIns="28517" rIns="0" bIns="28517" numCol="1" rtlCol="0" anchor="ctr" anchorCtr="0" compatLnSpc="1">
              <a:prstTxWarp prst="textNoShape">
                <a:avLst/>
              </a:prstTxWarp>
            </a:bodyPr>
            <a:lstStyle/>
            <a:p>
              <a:pPr algn="ctr" defTabSz="570050" fontAlgn="base">
                <a:spcBef>
                  <a:spcPct val="0"/>
                </a:spcBef>
                <a:spcAft>
                  <a:spcPct val="0"/>
                </a:spcAft>
                <a:defRPr/>
              </a:pPr>
              <a:endParaRPr lang="en-US" sz="1709" kern="0">
                <a:gradFill>
                  <a:gsLst>
                    <a:gs pos="5439">
                      <a:srgbClr val="F8F8F8"/>
                    </a:gs>
                    <a:gs pos="10000">
                      <a:srgbClr val="F8F8F8"/>
                    </a:gs>
                  </a:gsLst>
                  <a:lin ang="5400000" scaled="0"/>
                </a:gradFill>
                <a:latin typeface="Segoe UI Semilight"/>
              </a:endParaRPr>
            </a:p>
          </p:txBody>
        </p:sp>
        <p:sp>
          <p:nvSpPr>
            <p:cNvPr id="97" name="people_11">
              <a:extLst>
                <a:ext uri="{FF2B5EF4-FFF2-40B4-BE49-F238E27FC236}">
                  <a16:creationId xmlns:a16="http://schemas.microsoft.com/office/drawing/2014/main" id="{5AA06A06-AE57-4BD9-BD45-E83A632E6A2D}"/>
                </a:ext>
              </a:extLst>
            </p:cNvPr>
            <p:cNvSpPr>
              <a:spLocks noChangeAspect="1" noEditPoints="1"/>
            </p:cNvSpPr>
            <p:nvPr/>
          </p:nvSpPr>
          <p:spPr bwMode="auto">
            <a:xfrm>
              <a:off x="8044735" y="3270027"/>
              <a:ext cx="457200" cy="43905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cmpd="sng" algn="ctr">
              <a:solidFill>
                <a:srgbClr val="FFFFFF"/>
              </a:solidFill>
              <a:prstDash val="solid"/>
              <a:miter lim="800000"/>
              <a:headEnd type="none" w="med" len="med"/>
              <a:tailEnd type="none" w="med" len="med"/>
            </a:ln>
            <a:effectLst/>
            <a:extLst/>
          </p:spPr>
          <p:txBody>
            <a:bodyPr vert="horz" wrap="square" lIns="55911" tIns="27956" rIns="55911" bIns="27956" numCol="1" anchor="t" anchorCtr="0" compatLnSpc="1">
              <a:prstTxWarp prst="textNoShape">
                <a:avLst/>
              </a:prstTxWarp>
            </a:bodyPr>
            <a:lstStyle/>
            <a:p>
              <a:pPr defTabSz="570179">
                <a:defRPr/>
              </a:pPr>
              <a:endParaRPr lang="en-US" sz="1123" kern="0">
                <a:solidFill>
                  <a:srgbClr val="FFFFFF"/>
                </a:solidFill>
                <a:latin typeface="Segoe UI Semilight"/>
              </a:endParaRPr>
            </a:p>
          </p:txBody>
        </p:sp>
      </p:grpSp>
      <p:cxnSp>
        <p:nvCxnSpPr>
          <p:cNvPr id="11" name="Straight Connector 10">
            <a:extLst>
              <a:ext uri="{FF2B5EF4-FFF2-40B4-BE49-F238E27FC236}">
                <a16:creationId xmlns:a16="http://schemas.microsoft.com/office/drawing/2014/main" id="{806F7559-53D5-406C-A070-AAF01CD55C64}"/>
              </a:ext>
            </a:extLst>
          </p:cNvPr>
          <p:cNvCxnSpPr>
            <a:cxnSpLocks/>
            <a:stCxn id="53" idx="3"/>
            <a:endCxn id="9" idx="1"/>
          </p:cNvCxnSpPr>
          <p:nvPr/>
        </p:nvCxnSpPr>
        <p:spPr>
          <a:xfrm>
            <a:off x="3781441" y="1605344"/>
            <a:ext cx="982313" cy="607234"/>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BACEAA-6F96-4D2C-9352-EC363A6CD9D0}"/>
              </a:ext>
            </a:extLst>
          </p:cNvPr>
          <p:cNvCxnSpPr>
            <a:cxnSpLocks/>
            <a:endCxn id="62" idx="3"/>
          </p:cNvCxnSpPr>
          <p:nvPr/>
        </p:nvCxnSpPr>
        <p:spPr>
          <a:xfrm flipH="1" flipV="1">
            <a:off x="1885445" y="2871635"/>
            <a:ext cx="2274862" cy="467820"/>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19FC647-745C-426B-87B6-2AC21F5DDCB2}"/>
              </a:ext>
            </a:extLst>
          </p:cNvPr>
          <p:cNvCxnSpPr>
            <a:cxnSpLocks/>
            <a:endCxn id="114" idx="3"/>
          </p:cNvCxnSpPr>
          <p:nvPr/>
        </p:nvCxnSpPr>
        <p:spPr>
          <a:xfrm flipH="1">
            <a:off x="3244905" y="4080601"/>
            <a:ext cx="939101" cy="200922"/>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6C65CCC-CC3E-4731-ADD2-09027BA0662E}"/>
              </a:ext>
            </a:extLst>
          </p:cNvPr>
          <p:cNvCxnSpPr>
            <a:cxnSpLocks/>
            <a:endCxn id="50" idx="3"/>
          </p:cNvCxnSpPr>
          <p:nvPr/>
        </p:nvCxnSpPr>
        <p:spPr>
          <a:xfrm flipH="1">
            <a:off x="3855966" y="4923424"/>
            <a:ext cx="726308" cy="314806"/>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FAA22FB-1B21-4EBA-A4C5-74DF3314DA89}"/>
              </a:ext>
            </a:extLst>
          </p:cNvPr>
          <p:cNvCxnSpPr>
            <a:cxnSpLocks/>
            <a:endCxn id="56" idx="1"/>
          </p:cNvCxnSpPr>
          <p:nvPr/>
        </p:nvCxnSpPr>
        <p:spPr>
          <a:xfrm>
            <a:off x="7854200" y="4944236"/>
            <a:ext cx="594226" cy="293994"/>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3EEB21C-9E7B-47E8-93D2-55501BD720CB}"/>
              </a:ext>
            </a:extLst>
          </p:cNvPr>
          <p:cNvCxnSpPr>
            <a:cxnSpLocks/>
            <a:stCxn id="109" idx="1"/>
          </p:cNvCxnSpPr>
          <p:nvPr/>
        </p:nvCxnSpPr>
        <p:spPr>
          <a:xfrm flipH="1" flipV="1">
            <a:off x="8274206" y="4024384"/>
            <a:ext cx="1299766" cy="267414"/>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7B315EE-2F67-4EDA-8F27-F44590E362B9}"/>
              </a:ext>
            </a:extLst>
          </p:cNvPr>
          <p:cNvCxnSpPr>
            <a:cxnSpLocks/>
            <a:endCxn id="65" idx="1"/>
          </p:cNvCxnSpPr>
          <p:nvPr/>
        </p:nvCxnSpPr>
        <p:spPr>
          <a:xfrm flipV="1">
            <a:off x="8226015" y="2871635"/>
            <a:ext cx="1206330" cy="346164"/>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3" name="Star: 5 Points 42">
            <a:extLst>
              <a:ext uri="{FF2B5EF4-FFF2-40B4-BE49-F238E27FC236}">
                <a16:creationId xmlns:a16="http://schemas.microsoft.com/office/drawing/2014/main" id="{7F26DE4C-C1C5-44E4-89D5-0DBEABEB181E}"/>
              </a:ext>
            </a:extLst>
          </p:cNvPr>
          <p:cNvSpPr/>
          <p:nvPr/>
        </p:nvSpPr>
        <p:spPr bwMode="auto">
          <a:xfrm>
            <a:off x="10921630" y="4160821"/>
            <a:ext cx="237118" cy="237118"/>
          </a:xfrm>
          <a:prstGeom prst="star5">
            <a:avLst>
              <a:gd name="adj" fmla="val 16603"/>
              <a:gd name="hf" fmla="val 105146"/>
              <a:gd name="vf" fmla="val 11055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Star: 5 Points 130">
            <a:extLst>
              <a:ext uri="{FF2B5EF4-FFF2-40B4-BE49-F238E27FC236}">
                <a16:creationId xmlns:a16="http://schemas.microsoft.com/office/drawing/2014/main" id="{084AED3A-8321-4BFA-8317-0DB79F6179D4}"/>
              </a:ext>
            </a:extLst>
          </p:cNvPr>
          <p:cNvSpPr/>
          <p:nvPr/>
        </p:nvSpPr>
        <p:spPr bwMode="auto">
          <a:xfrm>
            <a:off x="721283" y="4149099"/>
            <a:ext cx="237118" cy="237118"/>
          </a:xfrm>
          <a:prstGeom prst="star5">
            <a:avLst>
              <a:gd name="adj" fmla="val 16603"/>
              <a:gd name="hf" fmla="val 105146"/>
              <a:gd name="vf" fmla="val 11055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5A9E41FA-4E88-4869-9F01-CC5D7927392C}"/>
              </a:ext>
            </a:extLst>
          </p:cNvPr>
          <p:cNvGrpSpPr/>
          <p:nvPr/>
        </p:nvGrpSpPr>
        <p:grpSpPr>
          <a:xfrm>
            <a:off x="10083488" y="382826"/>
            <a:ext cx="1866217" cy="660181"/>
            <a:chOff x="10083488" y="382826"/>
            <a:chExt cx="1866217" cy="660181"/>
          </a:xfrm>
        </p:grpSpPr>
        <p:sp>
          <p:nvSpPr>
            <p:cNvPr id="45" name="TextBox 44">
              <a:extLst>
                <a:ext uri="{FF2B5EF4-FFF2-40B4-BE49-F238E27FC236}">
                  <a16:creationId xmlns:a16="http://schemas.microsoft.com/office/drawing/2014/main" id="{32B9EDA4-2C43-4BEB-BFE3-DFF1A204B896}"/>
                </a:ext>
              </a:extLst>
            </p:cNvPr>
            <p:cNvSpPr txBox="1"/>
            <p:nvPr/>
          </p:nvSpPr>
          <p:spPr>
            <a:xfrm>
              <a:off x="10083488" y="382826"/>
              <a:ext cx="1866217" cy="660181"/>
            </a:xfrm>
            <a:prstGeom prst="rect">
              <a:avLst/>
            </a:prstGeom>
            <a:noFill/>
            <a:ln>
              <a:solidFill>
                <a:schemeClr val="accent2"/>
              </a:solidFill>
              <a:prstDash val="dash"/>
            </a:ln>
          </p:spPr>
          <p:txBody>
            <a:bodyPr wrap="none" lIns="457200" tIns="182880" rIns="182880" bIns="182880" anchor="t" anchorCtr="0">
              <a:spAutoFit/>
            </a:bodyPr>
            <a:lstStyle>
              <a:defPPr>
                <a:defRPr lang="en-US"/>
              </a:defPPr>
              <a:lvl1pPr defTabSz="654584">
                <a:lnSpc>
                  <a:spcPct val="90000"/>
                </a:lnSpc>
                <a:spcAft>
                  <a:spcPts val="300"/>
                </a:spcAft>
                <a:buClr>
                  <a:srgbClr val="0078D7"/>
                </a:buClr>
                <a:defRPr sz="1050" kern="0">
                  <a:gradFill>
                    <a:gsLst>
                      <a:gs pos="0">
                        <a:schemeClr val="bg1"/>
                      </a:gs>
                      <a:gs pos="100000">
                        <a:schemeClr val="bg1"/>
                      </a:gs>
                    </a:gsLst>
                    <a:lin ang="5400000" scaled="0"/>
                  </a:gradFill>
                  <a:latin typeface="Segoe UI"/>
                  <a:cs typeface="Segoe UI" panose="020B0502040204020203" pitchFamily="34" charset="0"/>
                </a:defRPr>
              </a:lvl1pPr>
            </a:lstStyle>
            <a:p>
              <a:r>
                <a:rPr lang="en-US">
                  <a:gradFill>
                    <a:gsLst>
                      <a:gs pos="0">
                        <a:schemeClr val="tx1">
                          <a:lumMod val="90000"/>
                          <a:lumOff val="10000"/>
                        </a:schemeClr>
                      </a:gs>
                      <a:gs pos="100000">
                        <a:schemeClr val="tx1">
                          <a:lumMod val="90000"/>
                          <a:lumOff val="10000"/>
                        </a:schemeClr>
                      </a:gs>
                    </a:gsLst>
                    <a:lin ang="5400000" scaled="0"/>
                  </a:gradFill>
                </a:rPr>
                <a:t>New industries that </a:t>
              </a:r>
              <a:br>
                <a:rPr lang="en-US">
                  <a:gradFill>
                    <a:gsLst>
                      <a:gs pos="0">
                        <a:schemeClr val="tx1">
                          <a:lumMod val="90000"/>
                          <a:lumOff val="10000"/>
                        </a:schemeClr>
                      </a:gs>
                      <a:gs pos="100000">
                        <a:schemeClr val="tx1">
                          <a:lumMod val="90000"/>
                          <a:lumOff val="10000"/>
                        </a:schemeClr>
                      </a:gs>
                    </a:gsLst>
                    <a:lin ang="5400000" scaled="0"/>
                  </a:gradFill>
                </a:rPr>
              </a:br>
              <a:r>
                <a:rPr lang="en-US">
                  <a:gradFill>
                    <a:gsLst>
                      <a:gs pos="0">
                        <a:schemeClr val="tx1">
                          <a:lumMod val="90000"/>
                          <a:lumOff val="10000"/>
                        </a:schemeClr>
                      </a:gs>
                      <a:gs pos="100000">
                        <a:schemeClr val="tx1">
                          <a:lumMod val="90000"/>
                          <a:lumOff val="10000"/>
                        </a:schemeClr>
                      </a:gs>
                    </a:gsLst>
                    <a:lin ang="5400000" scaled="0"/>
                  </a:gradFill>
                </a:rPr>
                <a:t>are a priority in FY19</a:t>
              </a:r>
            </a:p>
          </p:txBody>
        </p:sp>
        <p:sp>
          <p:nvSpPr>
            <p:cNvPr id="132" name="Star: 5 Points 131">
              <a:extLst>
                <a:ext uri="{FF2B5EF4-FFF2-40B4-BE49-F238E27FC236}">
                  <a16:creationId xmlns:a16="http://schemas.microsoft.com/office/drawing/2014/main" id="{996F581D-5D4D-4DF7-82C9-934343B1B51D}"/>
                </a:ext>
              </a:extLst>
            </p:cNvPr>
            <p:cNvSpPr/>
            <p:nvPr/>
          </p:nvSpPr>
          <p:spPr bwMode="auto">
            <a:xfrm>
              <a:off x="10217073" y="573384"/>
              <a:ext cx="237118" cy="237118"/>
            </a:xfrm>
            <a:prstGeom prst="star5">
              <a:avLst>
                <a:gd name="adj" fmla="val 16603"/>
                <a:gd name="hf" fmla="val 105146"/>
                <a:gd name="vf" fmla="val 11055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2845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nodeType="withEffect">
                                  <p:stCondLst>
                                    <p:cond delay="10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par>
                                <p:cTn id="17" presetID="10" presetClass="entr" presetSubtype="0" fill="hold" nodeType="withEffect">
                                  <p:stCondLst>
                                    <p:cond delay="20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nodeType="withEffect">
                                  <p:stCondLst>
                                    <p:cond delay="30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500"/>
                                        <p:tgtEl>
                                          <p:spTgt spid="8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63" presetClass="path" presetSubtype="0" decel="100000" fill="hold" nodeType="withEffect">
                                  <p:stCondLst>
                                    <p:cond delay="0"/>
                                  </p:stCondLst>
                                  <p:childTnLst>
                                    <p:animMotion origin="layout" path="M -3.74011E-6 1.72492E-7 L -0.02489 1.72492E-7 " pathEditMode="relative" rAng="0" ptsTypes="AA">
                                      <p:cBhvr>
                                        <p:cTn id="35" dur="500" spd="-100000" fill="hold"/>
                                        <p:tgtEl>
                                          <p:spTgt spid="52"/>
                                        </p:tgtEl>
                                        <p:attrNameLst>
                                          <p:attrName>ppt_x</p:attrName>
                                          <p:attrName>ppt_y</p:attrName>
                                        </p:attrNameLst>
                                      </p:cBhvr>
                                      <p:rCtr x="-1251" y="0"/>
                                    </p:animMotion>
                                  </p:childTnLst>
                                </p:cTn>
                              </p:par>
                              <p:par>
                                <p:cTn id="36" presetID="22" presetClass="entr" presetSubtype="8"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10" presetClass="entr" presetSubtype="0" fill="hold" nodeType="withEffect">
                                  <p:stCondLst>
                                    <p:cond delay="10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par>
                                <p:cTn id="42" presetID="22" presetClass="entr" presetSubtype="8" fill="hold" nodeType="withEffect">
                                  <p:stCondLst>
                                    <p:cond delay="10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63" presetClass="path" presetSubtype="0" decel="100000" fill="hold" nodeType="withEffect">
                                  <p:stCondLst>
                                    <p:cond delay="100"/>
                                  </p:stCondLst>
                                  <p:childTnLst>
                                    <p:animMotion origin="layout" path="M -2.05514E-6 3.51339E-6 L -0.02489 3.51339E-6 " pathEditMode="relative" rAng="0" ptsTypes="AA">
                                      <p:cBhvr>
                                        <p:cTn id="46" dur="500" spd="-100000" fill="hold"/>
                                        <p:tgtEl>
                                          <p:spTgt spid="61"/>
                                        </p:tgtEl>
                                        <p:attrNameLst>
                                          <p:attrName>ppt_x</p:attrName>
                                          <p:attrName>ppt_y</p:attrName>
                                        </p:attrNameLst>
                                      </p:cBhvr>
                                      <p:rCtr x="-1251" y="0"/>
                                    </p:animMotion>
                                  </p:childTnLst>
                                </p:cTn>
                              </p:par>
                              <p:par>
                                <p:cTn id="47" presetID="10" presetClass="entr" presetSubtype="0" fill="hold" nodeType="withEffect">
                                  <p:stCondLst>
                                    <p:cond delay="20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63" presetClass="path" presetSubtype="0" decel="100000" fill="hold" nodeType="withEffect">
                                  <p:stCondLst>
                                    <p:cond delay="200"/>
                                  </p:stCondLst>
                                  <p:childTnLst>
                                    <p:animMotion origin="layout" path="M -4.85065E-8 3.51339E-6 L 0.02642 3.51339E-6 " pathEditMode="relative" rAng="0" ptsTypes="AA">
                                      <p:cBhvr>
                                        <p:cTn id="51" dur="500" spd="-100000" fill="hold"/>
                                        <p:tgtEl>
                                          <p:spTgt spid="64"/>
                                        </p:tgtEl>
                                        <p:attrNameLst>
                                          <p:attrName>ppt_x</p:attrName>
                                          <p:attrName>ppt_y</p:attrName>
                                        </p:attrNameLst>
                                      </p:cBhvr>
                                      <p:rCtr x="1315" y="0"/>
                                    </p:animMotion>
                                  </p:childTnLst>
                                </p:cTn>
                              </p:par>
                              <p:par>
                                <p:cTn id="52" presetID="22" presetClass="entr" presetSubtype="2" fill="hold" nodeType="withEffect">
                                  <p:stCondLst>
                                    <p:cond delay="200"/>
                                  </p:stCondLst>
                                  <p:childTnLst>
                                    <p:set>
                                      <p:cBhvr>
                                        <p:cTn id="53" dur="1" fill="hold">
                                          <p:stCondLst>
                                            <p:cond delay="0"/>
                                          </p:stCondLst>
                                        </p:cTn>
                                        <p:tgtEl>
                                          <p:spTgt spid="129"/>
                                        </p:tgtEl>
                                        <p:attrNameLst>
                                          <p:attrName>style.visibility</p:attrName>
                                        </p:attrNameLst>
                                      </p:cBhvr>
                                      <p:to>
                                        <p:strVal val="visible"/>
                                      </p:to>
                                    </p:set>
                                    <p:animEffect transition="in" filter="wipe(right)">
                                      <p:cBhvr>
                                        <p:cTn id="54" dur="500"/>
                                        <p:tgtEl>
                                          <p:spTgt spid="129"/>
                                        </p:tgtEl>
                                      </p:cBhvr>
                                    </p:animEffect>
                                  </p:childTnLst>
                                </p:cTn>
                              </p:par>
                              <p:par>
                                <p:cTn id="55" presetID="10" presetClass="entr" presetSubtype="0" fill="hold" nodeType="withEffect">
                                  <p:stCondLst>
                                    <p:cond delay="3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63" presetClass="path" presetSubtype="0" decel="100000" fill="hold" nodeType="withEffect">
                                  <p:stCondLst>
                                    <p:cond delay="300"/>
                                  </p:stCondLst>
                                  <p:childTnLst>
                                    <p:animMotion origin="layout" path="M 4.08731E-6 -1.61598E-6 L 0.0231 -1.61598E-6 " pathEditMode="relative" rAng="0" ptsTypes="AA">
                                      <p:cBhvr>
                                        <p:cTn id="59" dur="500" spd="-100000" fill="hold"/>
                                        <p:tgtEl>
                                          <p:spTgt spid="7"/>
                                        </p:tgtEl>
                                        <p:attrNameLst>
                                          <p:attrName>ppt_x</p:attrName>
                                          <p:attrName>ppt_y</p:attrName>
                                        </p:attrNameLst>
                                      </p:cBhvr>
                                      <p:rCtr x="1149" y="0"/>
                                    </p:animMotion>
                                  </p:childTnLst>
                                </p:cTn>
                              </p:par>
                              <p:par>
                                <p:cTn id="60" presetID="22" presetClass="entr" presetSubtype="8" fill="hold" nodeType="withEffect">
                                  <p:stCondLst>
                                    <p:cond delay="30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par>
                                <p:cTn id="63" presetID="10" presetClass="entr" presetSubtype="0" fill="hold" nodeType="withEffect">
                                  <p:stCondLst>
                                    <p:cond delay="40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63" presetClass="path" presetSubtype="0" decel="100000" fill="hold" nodeType="withEffect">
                                  <p:stCondLst>
                                    <p:cond delay="400"/>
                                  </p:stCondLst>
                                  <p:childTnLst>
                                    <p:animMotion origin="layout" path="M -6.25479E-7 -1.70222E-6 L 0.02132 -1.70222E-6 " pathEditMode="relative" rAng="0" ptsTypes="AA">
                                      <p:cBhvr>
                                        <p:cTn id="67" dur="500" spd="-100000" fill="hold"/>
                                        <p:tgtEl>
                                          <p:spTgt spid="55"/>
                                        </p:tgtEl>
                                        <p:attrNameLst>
                                          <p:attrName>ppt_x</p:attrName>
                                          <p:attrName>ppt_y</p:attrName>
                                        </p:attrNameLst>
                                      </p:cBhvr>
                                      <p:rCtr x="1059" y="0"/>
                                    </p:animMotion>
                                  </p:childTnLst>
                                </p:cTn>
                              </p:par>
                              <p:par>
                                <p:cTn id="68" presetID="22" presetClass="entr" presetSubtype="2" fill="hold" nodeType="withEffect">
                                  <p:stCondLst>
                                    <p:cond delay="400"/>
                                  </p:stCondLst>
                                  <p:childTnLst>
                                    <p:set>
                                      <p:cBhvr>
                                        <p:cTn id="69" dur="1" fill="hold">
                                          <p:stCondLst>
                                            <p:cond delay="0"/>
                                          </p:stCondLst>
                                        </p:cTn>
                                        <p:tgtEl>
                                          <p:spTgt spid="127"/>
                                        </p:tgtEl>
                                        <p:attrNameLst>
                                          <p:attrName>style.visibility</p:attrName>
                                        </p:attrNameLst>
                                      </p:cBhvr>
                                      <p:to>
                                        <p:strVal val="visible"/>
                                      </p:to>
                                    </p:set>
                                    <p:animEffect transition="in" filter="wipe(right)">
                                      <p:cBhvr>
                                        <p:cTn id="70" dur="500"/>
                                        <p:tgtEl>
                                          <p:spTgt spid="127"/>
                                        </p:tgtEl>
                                      </p:cBhvr>
                                    </p:animEffect>
                                  </p:childTnLst>
                                </p:cTn>
                              </p:par>
                              <p:par>
                                <p:cTn id="71" presetID="10" presetClass="entr" presetSubtype="0" fill="hold" nodeType="withEffect">
                                  <p:stCondLst>
                                    <p:cond delay="30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63" presetClass="path" presetSubtype="0" decel="100000" fill="hold" nodeType="withEffect">
                                  <p:stCondLst>
                                    <p:cond delay="300"/>
                                  </p:stCondLst>
                                  <p:childTnLst>
                                    <p:animMotion origin="layout" path="M 2.03983E-6 1.72492E-7 L 0.01825 1.72492E-7 " pathEditMode="relative" rAng="0" ptsTypes="AA">
                                      <p:cBhvr>
                                        <p:cTn id="75" dur="500" spd="-100000" fill="hold"/>
                                        <p:tgtEl>
                                          <p:spTgt spid="58"/>
                                        </p:tgtEl>
                                        <p:attrNameLst>
                                          <p:attrName>ppt_x</p:attrName>
                                          <p:attrName>ppt_y</p:attrName>
                                        </p:attrNameLst>
                                      </p:cBhvr>
                                      <p:rCtr x="906" y="0"/>
                                    </p:animMotion>
                                  </p:childTnLst>
                                </p:cTn>
                              </p:par>
                              <p:par>
                                <p:cTn id="76" presetID="22" presetClass="entr" presetSubtype="2" fill="hold" nodeType="withEffect">
                                  <p:stCondLst>
                                    <p:cond delay="300"/>
                                  </p:stCondLst>
                                  <p:childTnLst>
                                    <p:set>
                                      <p:cBhvr>
                                        <p:cTn id="77" dur="1" fill="hold">
                                          <p:stCondLst>
                                            <p:cond delay="0"/>
                                          </p:stCondLst>
                                        </p:cTn>
                                        <p:tgtEl>
                                          <p:spTgt spid="130"/>
                                        </p:tgtEl>
                                        <p:attrNameLst>
                                          <p:attrName>style.visibility</p:attrName>
                                        </p:attrNameLst>
                                      </p:cBhvr>
                                      <p:to>
                                        <p:strVal val="visible"/>
                                      </p:to>
                                    </p:set>
                                    <p:animEffect transition="in" filter="wipe(right)">
                                      <p:cBhvr>
                                        <p:cTn id="78" dur="500"/>
                                        <p:tgtEl>
                                          <p:spTgt spid="130"/>
                                        </p:tgtEl>
                                      </p:cBhvr>
                                    </p:animEffect>
                                  </p:childTnLst>
                                </p:cTn>
                              </p:par>
                              <p:par>
                                <p:cTn id="79" presetID="10" presetClass="entr" presetSubtype="0" fill="hold" nodeType="withEffect">
                                  <p:stCondLst>
                                    <p:cond delay="60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63" presetClass="path" presetSubtype="0" decel="100000" fill="hold" nodeType="withEffect">
                                  <p:stCondLst>
                                    <p:cond delay="600"/>
                                  </p:stCondLst>
                                  <p:childTnLst>
                                    <p:animMotion origin="layout" path="M -2.05514E-6 3.51339E-6 L -0.02489 3.51339E-6 " pathEditMode="relative" rAng="0" ptsTypes="AA">
                                      <p:cBhvr>
                                        <p:cTn id="83" dur="500" spd="-100000" fill="hold"/>
                                        <p:tgtEl>
                                          <p:spTgt spid="8"/>
                                        </p:tgtEl>
                                        <p:attrNameLst>
                                          <p:attrName>ppt_x</p:attrName>
                                          <p:attrName>ppt_y</p:attrName>
                                        </p:attrNameLst>
                                      </p:cBhvr>
                                      <p:rCtr x="-1251" y="0"/>
                                    </p:animMotion>
                                  </p:childTnLst>
                                </p:cTn>
                              </p:par>
                              <p:par>
                                <p:cTn id="84" presetID="22" presetClass="entr" presetSubtype="2" fill="hold" nodeType="withEffect">
                                  <p:stCondLst>
                                    <p:cond delay="600"/>
                                  </p:stCondLst>
                                  <p:childTnLst>
                                    <p:set>
                                      <p:cBhvr>
                                        <p:cTn id="85" dur="1" fill="hold">
                                          <p:stCondLst>
                                            <p:cond delay="0"/>
                                          </p:stCondLst>
                                        </p:cTn>
                                        <p:tgtEl>
                                          <p:spTgt spid="128"/>
                                        </p:tgtEl>
                                        <p:attrNameLst>
                                          <p:attrName>style.visibility</p:attrName>
                                        </p:attrNameLst>
                                      </p:cBhvr>
                                      <p:to>
                                        <p:strVal val="visible"/>
                                      </p:to>
                                    </p:set>
                                    <p:animEffect transition="in" filter="wipe(right)">
                                      <p:cBhvr>
                                        <p:cTn id="86" dur="500"/>
                                        <p:tgtEl>
                                          <p:spTgt spid="128"/>
                                        </p:tgtEl>
                                      </p:cBhvr>
                                    </p:animEffect>
                                  </p:childTnLst>
                                </p:cTn>
                              </p:par>
                              <p:par>
                                <p:cTn id="87" presetID="10" presetClass="entr" presetSubtype="0" fill="hold" nodeType="withEffect">
                                  <p:stCondLst>
                                    <p:cond delay="500"/>
                                  </p:stCondLst>
                                  <p:childTnLst>
                                    <p:set>
                                      <p:cBhvr>
                                        <p:cTn id="88" dur="1" fill="hold">
                                          <p:stCondLst>
                                            <p:cond delay="0"/>
                                          </p:stCondLst>
                                        </p:cTn>
                                        <p:tgtEl>
                                          <p:spTgt spid="49"/>
                                        </p:tgtEl>
                                        <p:attrNameLst>
                                          <p:attrName>style.visibility</p:attrName>
                                        </p:attrNameLst>
                                      </p:cBhvr>
                                      <p:to>
                                        <p:strVal val="visible"/>
                                      </p:to>
                                    </p:set>
                                    <p:animEffect transition="in" filter="fade">
                                      <p:cBhvr>
                                        <p:cTn id="89" dur="500"/>
                                        <p:tgtEl>
                                          <p:spTgt spid="49"/>
                                        </p:tgtEl>
                                      </p:cBhvr>
                                    </p:animEffect>
                                  </p:childTnLst>
                                </p:cTn>
                              </p:par>
                              <p:par>
                                <p:cTn id="90" presetID="63" presetClass="path" presetSubtype="0" decel="100000" fill="hold" nodeType="withEffect">
                                  <p:stCondLst>
                                    <p:cond delay="500"/>
                                  </p:stCondLst>
                                  <p:childTnLst>
                                    <p:animMotion origin="layout" path="M 1.14884E-7 -1.70222E-6 L -0.02489 -1.70222E-6 " pathEditMode="relative" rAng="0" ptsTypes="AA">
                                      <p:cBhvr>
                                        <p:cTn id="91" dur="500" spd="-100000" fill="hold"/>
                                        <p:tgtEl>
                                          <p:spTgt spid="49"/>
                                        </p:tgtEl>
                                        <p:attrNameLst>
                                          <p:attrName>ppt_x</p:attrName>
                                          <p:attrName>ppt_y</p:attrName>
                                        </p:attrNameLst>
                                      </p:cBhvr>
                                      <p:rCtr x="-1251" y="0"/>
                                    </p:animMotion>
                                  </p:childTnLst>
                                </p:cTn>
                              </p:par>
                              <p:par>
                                <p:cTn id="92" presetID="22" presetClass="entr" presetSubtype="8" fill="hold" nodeType="withEffect">
                                  <p:stCondLst>
                                    <p:cond delay="500"/>
                                  </p:stCondLst>
                                  <p:childTnLst>
                                    <p:set>
                                      <p:cBhvr>
                                        <p:cTn id="93" dur="1" fill="hold">
                                          <p:stCondLst>
                                            <p:cond delay="0"/>
                                          </p:stCondLst>
                                        </p:cTn>
                                        <p:tgtEl>
                                          <p:spTgt spid="126"/>
                                        </p:tgtEl>
                                        <p:attrNameLst>
                                          <p:attrName>style.visibility</p:attrName>
                                        </p:attrNameLst>
                                      </p:cBhvr>
                                      <p:to>
                                        <p:strVal val="visible"/>
                                      </p:to>
                                    </p:set>
                                    <p:animEffect transition="in" filter="wipe(left)">
                                      <p:cBhvr>
                                        <p:cTn id="94" dur="500"/>
                                        <p:tgtEl>
                                          <p:spTgt spid="12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43"/>
                                        </p:tgtEl>
                                        <p:attrNameLst>
                                          <p:attrName>style.visibility</p:attrName>
                                        </p:attrNameLst>
                                      </p:cBhvr>
                                      <p:to>
                                        <p:strVal val="visible"/>
                                      </p:to>
                                    </p:set>
                                    <p:animEffect transition="in" filter="fade">
                                      <p:cBhvr>
                                        <p:cTn id="102" dur="500"/>
                                        <p:tgtEl>
                                          <p:spTgt spid="43"/>
                                        </p:tgtEl>
                                      </p:cBhvr>
                                    </p:animEffect>
                                  </p:childTnLst>
                                </p:cTn>
                              </p:par>
                              <p:par>
                                <p:cTn id="103" presetID="63" presetClass="path" presetSubtype="0" decel="100000" fill="hold" grpId="1" nodeType="withEffect">
                                  <p:stCondLst>
                                    <p:cond delay="100"/>
                                  </p:stCondLst>
                                  <p:childTnLst>
                                    <p:animMotion origin="layout" path="M 8.65458E-7 4.08988E-6 L 0.02642 4.08988E-6 " pathEditMode="relative" rAng="0" ptsTypes="AA">
                                      <p:cBhvr>
                                        <p:cTn id="104" dur="500" spd="-100000" fill="hold"/>
                                        <p:tgtEl>
                                          <p:spTgt spid="43"/>
                                        </p:tgtEl>
                                        <p:attrNameLst>
                                          <p:attrName>ppt_x</p:attrName>
                                          <p:attrName>ppt_y</p:attrName>
                                        </p:attrNameLst>
                                      </p:cBhvr>
                                      <p:rCtr x="1315" y="0"/>
                                    </p:animMotion>
                                  </p:childTnLst>
                                </p:cTn>
                              </p:par>
                              <p:par>
                                <p:cTn id="105" presetID="10" presetClass="entr" presetSubtype="0" fill="hold" grpId="0" nodeType="withEffect">
                                  <p:stCondLst>
                                    <p:cond delay="200"/>
                                  </p:stCondLst>
                                  <p:childTnLst>
                                    <p:set>
                                      <p:cBhvr>
                                        <p:cTn id="106" dur="1" fill="hold">
                                          <p:stCondLst>
                                            <p:cond delay="0"/>
                                          </p:stCondLst>
                                        </p:cTn>
                                        <p:tgtEl>
                                          <p:spTgt spid="131"/>
                                        </p:tgtEl>
                                        <p:attrNameLst>
                                          <p:attrName>style.visibility</p:attrName>
                                        </p:attrNameLst>
                                      </p:cBhvr>
                                      <p:to>
                                        <p:strVal val="visible"/>
                                      </p:to>
                                    </p:set>
                                    <p:animEffect transition="in" filter="fade">
                                      <p:cBhvr>
                                        <p:cTn id="107" dur="500"/>
                                        <p:tgtEl>
                                          <p:spTgt spid="131"/>
                                        </p:tgtEl>
                                      </p:cBhvr>
                                    </p:animEffect>
                                  </p:childTnLst>
                                </p:cTn>
                              </p:par>
                              <p:par>
                                <p:cTn id="108" presetID="63" presetClass="path" presetSubtype="0" decel="100000" fill="hold" grpId="1" nodeType="withEffect">
                                  <p:stCondLst>
                                    <p:cond delay="200"/>
                                  </p:stCondLst>
                                  <p:childTnLst>
                                    <p:animMotion origin="layout" path="M 3.83201E-6 2.8325E-6 L -0.0249 2.8325E-6 " pathEditMode="relative" rAng="0" ptsTypes="AA">
                                      <p:cBhvr>
                                        <p:cTn id="109" dur="500" spd="-100000" fill="hold"/>
                                        <p:tgtEl>
                                          <p:spTgt spid="131"/>
                                        </p:tgtEl>
                                        <p:attrNameLst>
                                          <p:attrName>ppt_x</p:attrName>
                                          <p:attrName>ppt_y</p:attrName>
                                        </p:attrNameLst>
                                      </p:cBhvr>
                                      <p:rCtr x="-1251" y="0"/>
                                    </p:animMotion>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250"/>
                                  </p:stCondLst>
                                  <p:childTnLst>
                                    <p:set>
                                      <p:cBhvr>
                                        <p:cTn id="113" dur="1" fill="hold">
                                          <p:stCondLst>
                                            <p:cond delay="0"/>
                                          </p:stCondLst>
                                        </p:cTn>
                                        <p:tgtEl>
                                          <p:spTgt spid="122"/>
                                        </p:tgtEl>
                                        <p:attrNameLst>
                                          <p:attrName>style.visibility</p:attrName>
                                        </p:attrNameLst>
                                      </p:cBhvr>
                                      <p:to>
                                        <p:strVal val="visible"/>
                                      </p:to>
                                    </p:set>
                                  </p:childTnLst>
                                </p:cTn>
                              </p:par>
                              <p:par>
                                <p:cTn id="114" presetID="6" presetClass="emph" presetSubtype="0" accel="100000" autoRev="1" fill="hold" grpId="1" nodeType="withEffect">
                                  <p:stCondLst>
                                    <p:cond delay="0"/>
                                  </p:stCondLst>
                                  <p:childTnLst>
                                    <p:animScale>
                                      <p:cBhvr>
                                        <p:cTn id="115" dur="250" fill="hold"/>
                                        <p:tgtEl>
                                          <p:spTgt spid="122"/>
                                        </p:tgtEl>
                                      </p:cBhvr>
                                      <p:by x="1000" y="100000"/>
                                    </p:animScale>
                                  </p:childTnLst>
                                </p:cTn>
                              </p:par>
                              <p:par>
                                <p:cTn id="116" presetID="1" presetClass="entr" presetSubtype="0" fill="hold" grpId="0" nodeType="withEffect">
                                  <p:stCondLst>
                                    <p:cond delay="250"/>
                                  </p:stCondLst>
                                  <p:childTnLst>
                                    <p:set>
                                      <p:cBhvr>
                                        <p:cTn id="117" dur="1" fill="hold">
                                          <p:stCondLst>
                                            <p:cond delay="0"/>
                                          </p:stCondLst>
                                        </p:cTn>
                                        <p:tgtEl>
                                          <p:spTgt spid="116"/>
                                        </p:tgtEl>
                                        <p:attrNameLst>
                                          <p:attrName>style.visibility</p:attrName>
                                        </p:attrNameLst>
                                      </p:cBhvr>
                                      <p:to>
                                        <p:strVal val="visible"/>
                                      </p:to>
                                    </p:set>
                                  </p:childTnLst>
                                </p:cTn>
                              </p:par>
                              <p:par>
                                <p:cTn id="118" presetID="6" presetClass="emph" presetSubtype="0" accel="100000" autoRev="1" fill="hold" grpId="1" nodeType="withEffect">
                                  <p:stCondLst>
                                    <p:cond delay="0"/>
                                  </p:stCondLst>
                                  <p:childTnLst>
                                    <p:animScale>
                                      <p:cBhvr>
                                        <p:cTn id="119" dur="250" fill="hold"/>
                                        <p:tgtEl>
                                          <p:spTgt spid="116"/>
                                        </p:tgtEl>
                                      </p:cBhvr>
                                      <p:by x="1000" y="100000"/>
                                    </p:animScale>
                                  </p:childTnLst>
                                </p:cTn>
                              </p:par>
                              <p:par>
                                <p:cTn id="120" presetID="1" presetClass="entr" presetSubtype="0" fill="hold" grpId="0" nodeType="withEffect">
                                  <p:stCondLst>
                                    <p:cond delay="250"/>
                                  </p:stCondLst>
                                  <p:childTnLst>
                                    <p:set>
                                      <p:cBhvr>
                                        <p:cTn id="121" dur="1" fill="hold">
                                          <p:stCondLst>
                                            <p:cond delay="0"/>
                                          </p:stCondLst>
                                        </p:cTn>
                                        <p:tgtEl>
                                          <p:spTgt spid="117"/>
                                        </p:tgtEl>
                                        <p:attrNameLst>
                                          <p:attrName>style.visibility</p:attrName>
                                        </p:attrNameLst>
                                      </p:cBhvr>
                                      <p:to>
                                        <p:strVal val="visible"/>
                                      </p:to>
                                    </p:set>
                                  </p:childTnLst>
                                </p:cTn>
                              </p:par>
                              <p:par>
                                <p:cTn id="122" presetID="6" presetClass="emph" presetSubtype="0" accel="100000" autoRev="1" fill="hold" grpId="1" nodeType="withEffect">
                                  <p:stCondLst>
                                    <p:cond delay="0"/>
                                  </p:stCondLst>
                                  <p:childTnLst>
                                    <p:animScale>
                                      <p:cBhvr>
                                        <p:cTn id="123" dur="250" fill="hold"/>
                                        <p:tgtEl>
                                          <p:spTgt spid="117"/>
                                        </p:tgtEl>
                                      </p:cBhvr>
                                      <p:by x="1000" y="100000"/>
                                    </p:animScale>
                                  </p:childTnLst>
                                </p:cTn>
                              </p:par>
                              <p:par>
                                <p:cTn id="124" presetID="1" presetClass="entr" presetSubtype="0" fill="hold" grpId="0" nodeType="withEffect">
                                  <p:stCondLst>
                                    <p:cond delay="250"/>
                                  </p:stCondLst>
                                  <p:childTnLst>
                                    <p:set>
                                      <p:cBhvr>
                                        <p:cTn id="125" dur="1" fill="hold">
                                          <p:stCondLst>
                                            <p:cond delay="0"/>
                                          </p:stCondLst>
                                        </p:cTn>
                                        <p:tgtEl>
                                          <p:spTgt spid="118"/>
                                        </p:tgtEl>
                                        <p:attrNameLst>
                                          <p:attrName>style.visibility</p:attrName>
                                        </p:attrNameLst>
                                      </p:cBhvr>
                                      <p:to>
                                        <p:strVal val="visible"/>
                                      </p:to>
                                    </p:set>
                                  </p:childTnLst>
                                </p:cTn>
                              </p:par>
                              <p:par>
                                <p:cTn id="126" presetID="6" presetClass="emph" presetSubtype="0" accel="100000" autoRev="1" fill="hold" grpId="1" nodeType="withEffect">
                                  <p:stCondLst>
                                    <p:cond delay="0"/>
                                  </p:stCondLst>
                                  <p:childTnLst>
                                    <p:animScale>
                                      <p:cBhvr>
                                        <p:cTn id="127" dur="250" fill="hold"/>
                                        <p:tgtEl>
                                          <p:spTgt spid="118"/>
                                        </p:tgtEl>
                                      </p:cBhvr>
                                      <p:by x="1000" y="100000"/>
                                    </p:animScale>
                                  </p:childTnLst>
                                </p:cTn>
                              </p:par>
                              <p:par>
                                <p:cTn id="128" presetID="1" presetClass="entr" presetSubtype="0" fill="hold" grpId="0" nodeType="withEffect">
                                  <p:stCondLst>
                                    <p:cond delay="250"/>
                                  </p:stCondLst>
                                  <p:childTnLst>
                                    <p:set>
                                      <p:cBhvr>
                                        <p:cTn id="129" dur="1" fill="hold">
                                          <p:stCondLst>
                                            <p:cond delay="0"/>
                                          </p:stCondLst>
                                        </p:cTn>
                                        <p:tgtEl>
                                          <p:spTgt spid="119"/>
                                        </p:tgtEl>
                                        <p:attrNameLst>
                                          <p:attrName>style.visibility</p:attrName>
                                        </p:attrNameLst>
                                      </p:cBhvr>
                                      <p:to>
                                        <p:strVal val="visible"/>
                                      </p:to>
                                    </p:set>
                                  </p:childTnLst>
                                </p:cTn>
                              </p:par>
                              <p:par>
                                <p:cTn id="130" presetID="6" presetClass="emph" presetSubtype="0" accel="100000" autoRev="1" fill="hold" grpId="1" nodeType="withEffect">
                                  <p:stCondLst>
                                    <p:cond delay="0"/>
                                  </p:stCondLst>
                                  <p:childTnLst>
                                    <p:animScale>
                                      <p:cBhvr>
                                        <p:cTn id="131" dur="250" fill="hold"/>
                                        <p:tgtEl>
                                          <p:spTgt spid="119"/>
                                        </p:tgtEl>
                                      </p:cBhvr>
                                      <p:by x="1000" y="100000"/>
                                    </p:animScale>
                                  </p:childTnLst>
                                </p:cTn>
                              </p:par>
                              <p:par>
                                <p:cTn id="132" presetID="1" presetClass="entr" presetSubtype="0" fill="hold" grpId="0" nodeType="withEffect">
                                  <p:stCondLst>
                                    <p:cond delay="250"/>
                                  </p:stCondLst>
                                  <p:childTnLst>
                                    <p:set>
                                      <p:cBhvr>
                                        <p:cTn id="133" dur="1" fill="hold">
                                          <p:stCondLst>
                                            <p:cond delay="0"/>
                                          </p:stCondLst>
                                        </p:cTn>
                                        <p:tgtEl>
                                          <p:spTgt spid="120"/>
                                        </p:tgtEl>
                                        <p:attrNameLst>
                                          <p:attrName>style.visibility</p:attrName>
                                        </p:attrNameLst>
                                      </p:cBhvr>
                                      <p:to>
                                        <p:strVal val="visible"/>
                                      </p:to>
                                    </p:set>
                                  </p:childTnLst>
                                </p:cTn>
                              </p:par>
                              <p:par>
                                <p:cTn id="134" presetID="6" presetClass="emph" presetSubtype="0" accel="100000" autoRev="1" fill="hold" grpId="1" nodeType="withEffect">
                                  <p:stCondLst>
                                    <p:cond delay="0"/>
                                  </p:stCondLst>
                                  <p:childTnLst>
                                    <p:animScale>
                                      <p:cBhvr>
                                        <p:cTn id="135" dur="250" fill="hold"/>
                                        <p:tgtEl>
                                          <p:spTgt spid="120"/>
                                        </p:tgtEl>
                                      </p:cBhvr>
                                      <p:by x="1000" y="100000"/>
                                    </p:animScale>
                                  </p:childTnLst>
                                </p:cTn>
                              </p:par>
                              <p:par>
                                <p:cTn id="136" presetID="1" presetClass="entr" presetSubtype="0" fill="hold" grpId="0" nodeType="withEffect">
                                  <p:stCondLst>
                                    <p:cond delay="250"/>
                                  </p:stCondLst>
                                  <p:childTnLst>
                                    <p:set>
                                      <p:cBhvr>
                                        <p:cTn id="137" dur="1" fill="hold">
                                          <p:stCondLst>
                                            <p:cond delay="0"/>
                                          </p:stCondLst>
                                        </p:cTn>
                                        <p:tgtEl>
                                          <p:spTgt spid="123"/>
                                        </p:tgtEl>
                                        <p:attrNameLst>
                                          <p:attrName>style.visibility</p:attrName>
                                        </p:attrNameLst>
                                      </p:cBhvr>
                                      <p:to>
                                        <p:strVal val="visible"/>
                                      </p:to>
                                    </p:set>
                                  </p:childTnLst>
                                </p:cTn>
                              </p:par>
                              <p:par>
                                <p:cTn id="138" presetID="6" presetClass="emph" presetSubtype="0" accel="100000" autoRev="1" fill="hold" grpId="1" nodeType="withEffect">
                                  <p:stCondLst>
                                    <p:cond delay="0"/>
                                  </p:stCondLst>
                                  <p:childTnLst>
                                    <p:animScale>
                                      <p:cBhvr>
                                        <p:cTn id="139" dur="250" fill="hold"/>
                                        <p:tgtEl>
                                          <p:spTgt spid="123"/>
                                        </p:tgtEl>
                                      </p:cBhvr>
                                      <p:by x="1000" y="100000"/>
                                    </p:animScale>
                                  </p:childTnLst>
                                </p:cTn>
                              </p:par>
                              <p:par>
                                <p:cTn id="140" presetID="1" presetClass="entr" presetSubtype="0" fill="hold" grpId="0" nodeType="withEffect">
                                  <p:stCondLst>
                                    <p:cond delay="250"/>
                                  </p:stCondLst>
                                  <p:childTnLst>
                                    <p:set>
                                      <p:cBhvr>
                                        <p:cTn id="141" dur="1" fill="hold">
                                          <p:stCondLst>
                                            <p:cond delay="0"/>
                                          </p:stCondLst>
                                        </p:cTn>
                                        <p:tgtEl>
                                          <p:spTgt spid="121"/>
                                        </p:tgtEl>
                                        <p:attrNameLst>
                                          <p:attrName>style.visibility</p:attrName>
                                        </p:attrNameLst>
                                      </p:cBhvr>
                                      <p:to>
                                        <p:strVal val="visible"/>
                                      </p:to>
                                    </p:set>
                                  </p:childTnLst>
                                </p:cTn>
                              </p:par>
                              <p:par>
                                <p:cTn id="142" presetID="6" presetClass="emph" presetSubtype="0" accel="100000" autoRev="1" fill="hold" grpId="1" nodeType="withEffect">
                                  <p:stCondLst>
                                    <p:cond delay="0"/>
                                  </p:stCondLst>
                                  <p:childTnLst>
                                    <p:animScale>
                                      <p:cBhvr>
                                        <p:cTn id="143" dur="250" fill="hold"/>
                                        <p:tgtEl>
                                          <p:spTgt spid="121"/>
                                        </p:tgtEl>
                                      </p:cBhvr>
                                      <p:by x="1000" y="100000"/>
                                    </p:animScale>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124"/>
                                        </p:tgtEl>
                                        <p:attrNameLst>
                                          <p:attrName>style.visibility</p:attrName>
                                        </p:attrNameLst>
                                      </p:cBhvr>
                                      <p:to>
                                        <p:strVal val="visible"/>
                                      </p:to>
                                    </p:set>
                                    <p:animEffect transition="in" filter="fade">
                                      <p:cBhvr>
                                        <p:cTn id="14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98" grpId="0"/>
      <p:bldP spid="99" grpId="0"/>
      <p:bldP spid="106" grpId="0"/>
      <p:bldP spid="116" grpId="0"/>
      <p:bldP spid="116" grpId="1"/>
      <p:bldP spid="117" grpId="0"/>
      <p:bldP spid="117" grpId="1"/>
      <p:bldP spid="118" grpId="0"/>
      <p:bldP spid="118" grpId="1"/>
      <p:bldP spid="119" grpId="0"/>
      <p:bldP spid="119" grpId="1"/>
      <p:bldP spid="120" grpId="0"/>
      <p:bldP spid="120" grpId="1"/>
      <p:bldP spid="121" grpId="0"/>
      <p:bldP spid="121" grpId="1"/>
      <p:bldP spid="122" grpId="0"/>
      <p:bldP spid="122" grpId="1"/>
      <p:bldP spid="123" grpId="0"/>
      <p:bldP spid="123" grpId="1"/>
      <p:bldP spid="124" grpId="0"/>
      <p:bldP spid="43" grpId="0" animBg="1"/>
      <p:bldP spid="43" grpId="1" animBg="1"/>
      <p:bldP spid="131" grpId="0" animBg="1"/>
      <p:bldP spid="13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04A0-BCFF-407E-829D-2775F9063371}"/>
              </a:ext>
            </a:extLst>
          </p:cNvPr>
          <p:cNvSpPr>
            <a:spLocks noGrp="1"/>
          </p:cNvSpPr>
          <p:nvPr>
            <p:ph type="title"/>
          </p:nvPr>
        </p:nvSpPr>
        <p:spPr>
          <a:xfrm>
            <a:off x="2298303" y="2541870"/>
            <a:ext cx="10460849" cy="609398"/>
          </a:xfrm>
          <a:noFill/>
        </p:spPr>
        <p:txBody>
          <a:bodyPr vert="horz" wrap="square" lIns="0" tIns="0" rIns="0" bIns="0" rtlCol="0" anchor="b" anchorCtr="0">
            <a:spAutoFit/>
          </a:bodyPr>
          <a:lstStyle/>
          <a:p>
            <a:pPr defTabSz="932563"/>
            <a:r>
              <a:rPr lang="en-US" sz="4400" spc="-50">
                <a:gradFill>
                  <a:gsLst>
                    <a:gs pos="100000">
                      <a:schemeClr val="tx1"/>
                    </a:gs>
                    <a:gs pos="12500">
                      <a:schemeClr val="tx1"/>
                    </a:gs>
                  </a:gsLst>
                  <a:lin ang="5400000" scaled="0"/>
                </a:gradFill>
                <a:latin typeface="+mj-lt"/>
                <a:cs typeface="Segoe UI" panose="020B0502040204020203" pitchFamily="34" charset="0"/>
              </a:rPr>
              <a:t>Path to becoming Co-Sell Ready</a:t>
            </a:r>
            <a:endParaRPr lang="en-ZA" sz="4400" spc="-50">
              <a:gradFill>
                <a:gsLst>
                  <a:gs pos="100000">
                    <a:schemeClr val="tx1"/>
                  </a:gs>
                  <a:gs pos="12500">
                    <a:schemeClr val="tx1"/>
                  </a:gs>
                </a:gsLst>
                <a:lin ang="5400000" scaled="0"/>
              </a:gradFill>
              <a:latin typeface="+mj-lt"/>
              <a:cs typeface="Segoe UI" panose="020B0502040204020203" pitchFamily="34" charset="0"/>
            </a:endParaRPr>
          </a:p>
        </p:txBody>
      </p:sp>
      <p:sp>
        <p:nvSpPr>
          <p:cNvPr id="5" name="TextBox 4">
            <a:extLst>
              <a:ext uri="{FF2B5EF4-FFF2-40B4-BE49-F238E27FC236}">
                <a16:creationId xmlns:a16="http://schemas.microsoft.com/office/drawing/2014/main" id="{23A8ACCB-8020-4BE6-AF51-37883B7F31EE}"/>
              </a:ext>
            </a:extLst>
          </p:cNvPr>
          <p:cNvSpPr txBox="1"/>
          <p:nvPr/>
        </p:nvSpPr>
        <p:spPr>
          <a:xfrm>
            <a:off x="2128567" y="3207490"/>
            <a:ext cx="7268673" cy="653705"/>
          </a:xfrm>
          <a:prstGeom prst="rect">
            <a:avLst/>
          </a:prstGeom>
          <a:noFill/>
        </p:spPr>
        <p:txBody>
          <a:bodyPr wrap="square" lIns="182880" tIns="146304" rIns="182880" bIns="146304" rtlCol="0">
            <a:spAutoFit/>
          </a:bodyPr>
          <a:lstStyle>
            <a:defPPr>
              <a:defRPr lang="en-US"/>
            </a:defPPr>
            <a:lvl1pPr>
              <a:lnSpc>
                <a:spcPct val="97000"/>
              </a:lnSpc>
              <a:defRPr sz="24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It’s a journey… </a:t>
            </a:r>
          </a:p>
        </p:txBody>
      </p:sp>
      <p:sp>
        <p:nvSpPr>
          <p:cNvPr id="3" name="Rectangle 2">
            <a:extLst>
              <a:ext uri="{FF2B5EF4-FFF2-40B4-BE49-F238E27FC236}">
                <a16:creationId xmlns:a16="http://schemas.microsoft.com/office/drawing/2014/main" id="{FF419383-C461-4427-B686-1C4D569C6679}"/>
              </a:ext>
            </a:extLst>
          </p:cNvPr>
          <p:cNvSpPr/>
          <p:nvPr/>
        </p:nvSpPr>
        <p:spPr bwMode="auto">
          <a:xfrm>
            <a:off x="1519311" y="1475936"/>
            <a:ext cx="8624433" cy="1053124"/>
          </a:xfrm>
          <a:custGeom>
            <a:avLst/>
            <a:gdLst>
              <a:gd name="connsiteX0" fmla="*/ 0 w 11180699"/>
              <a:gd name="connsiteY0" fmla="*/ 0 h 911125"/>
              <a:gd name="connsiteX1" fmla="*/ 11180699 w 11180699"/>
              <a:gd name="connsiteY1" fmla="*/ 0 h 911125"/>
              <a:gd name="connsiteX2" fmla="*/ 11180699 w 11180699"/>
              <a:gd name="connsiteY2" fmla="*/ 911125 h 911125"/>
              <a:gd name="connsiteX3" fmla="*/ 0 w 11180699"/>
              <a:gd name="connsiteY3" fmla="*/ 911125 h 911125"/>
              <a:gd name="connsiteX4" fmla="*/ 0 w 11180699"/>
              <a:gd name="connsiteY4" fmla="*/ 0 h 911125"/>
              <a:gd name="connsiteX0" fmla="*/ 0 w 11180699"/>
              <a:gd name="connsiteY0" fmla="*/ 0 h 911125"/>
              <a:gd name="connsiteX1" fmla="*/ 11180699 w 11180699"/>
              <a:gd name="connsiteY1" fmla="*/ 0 h 911125"/>
              <a:gd name="connsiteX2" fmla="*/ 11180699 w 11180699"/>
              <a:gd name="connsiteY2" fmla="*/ 911125 h 911125"/>
              <a:gd name="connsiteX3" fmla="*/ 0 w 11180699"/>
              <a:gd name="connsiteY3" fmla="*/ 911125 h 911125"/>
              <a:gd name="connsiteX4" fmla="*/ 91440 w 11180699"/>
              <a:gd name="connsiteY4" fmla="*/ 91440 h 911125"/>
              <a:gd name="connsiteX0" fmla="*/ 0 w 11180699"/>
              <a:gd name="connsiteY0" fmla="*/ 0 h 911125"/>
              <a:gd name="connsiteX1" fmla="*/ 11180699 w 11180699"/>
              <a:gd name="connsiteY1" fmla="*/ 0 h 911125"/>
              <a:gd name="connsiteX2" fmla="*/ 11180699 w 11180699"/>
              <a:gd name="connsiteY2" fmla="*/ 911125 h 911125"/>
              <a:gd name="connsiteX3" fmla="*/ 0 w 11180699"/>
              <a:gd name="connsiteY3" fmla="*/ 911125 h 911125"/>
              <a:gd name="connsiteX4" fmla="*/ 42672 w 11180699"/>
              <a:gd name="connsiteY4" fmla="*/ 140208 h 911125"/>
              <a:gd name="connsiteX0" fmla="*/ 0 w 11180699"/>
              <a:gd name="connsiteY0" fmla="*/ 0 h 911125"/>
              <a:gd name="connsiteX1" fmla="*/ 11180699 w 11180699"/>
              <a:gd name="connsiteY1" fmla="*/ 0 h 911125"/>
              <a:gd name="connsiteX2" fmla="*/ 11180699 w 11180699"/>
              <a:gd name="connsiteY2" fmla="*/ 911125 h 911125"/>
              <a:gd name="connsiteX3" fmla="*/ 0 w 11180699"/>
              <a:gd name="connsiteY3" fmla="*/ 911125 h 911125"/>
              <a:gd name="connsiteX0" fmla="*/ 0 w 11180699"/>
              <a:gd name="connsiteY0" fmla="*/ 0 h 923317"/>
              <a:gd name="connsiteX1" fmla="*/ 11180699 w 11180699"/>
              <a:gd name="connsiteY1" fmla="*/ 0 h 923317"/>
              <a:gd name="connsiteX2" fmla="*/ 11180699 w 11180699"/>
              <a:gd name="connsiteY2" fmla="*/ 911125 h 923317"/>
              <a:gd name="connsiteX3" fmla="*/ 4498848 w 11180699"/>
              <a:gd name="connsiteY3" fmla="*/ 923317 h 923317"/>
              <a:gd name="connsiteX4" fmla="*/ 0 w 11180699"/>
              <a:gd name="connsiteY4" fmla="*/ 911125 h 923317"/>
              <a:gd name="connsiteX0" fmla="*/ 0 w 11180699"/>
              <a:gd name="connsiteY0" fmla="*/ 0 h 923317"/>
              <a:gd name="connsiteX1" fmla="*/ 11180699 w 11180699"/>
              <a:gd name="connsiteY1" fmla="*/ 0 h 923317"/>
              <a:gd name="connsiteX2" fmla="*/ 11180699 w 11180699"/>
              <a:gd name="connsiteY2" fmla="*/ 911125 h 923317"/>
              <a:gd name="connsiteX3" fmla="*/ 4498848 w 11180699"/>
              <a:gd name="connsiteY3" fmla="*/ 923317 h 923317"/>
              <a:gd name="connsiteX4" fmla="*/ 0 w 11180699"/>
              <a:gd name="connsiteY4" fmla="*/ 911125 h 923317"/>
              <a:gd name="connsiteX0" fmla="*/ 0 w 11180699"/>
              <a:gd name="connsiteY0" fmla="*/ 0 h 923317"/>
              <a:gd name="connsiteX1" fmla="*/ 11180699 w 11180699"/>
              <a:gd name="connsiteY1" fmla="*/ 0 h 923317"/>
              <a:gd name="connsiteX2" fmla="*/ 11180699 w 11180699"/>
              <a:gd name="connsiteY2" fmla="*/ 911125 h 923317"/>
              <a:gd name="connsiteX3" fmla="*/ 4498848 w 11180699"/>
              <a:gd name="connsiteY3" fmla="*/ 923317 h 923317"/>
              <a:gd name="connsiteX4" fmla="*/ 0 w 11180699"/>
              <a:gd name="connsiteY4" fmla="*/ 911125 h 923317"/>
              <a:gd name="connsiteX0" fmla="*/ 11180699 w 11180699"/>
              <a:gd name="connsiteY0" fmla="*/ 0 h 923317"/>
              <a:gd name="connsiteX1" fmla="*/ 11180699 w 11180699"/>
              <a:gd name="connsiteY1" fmla="*/ 911125 h 923317"/>
              <a:gd name="connsiteX2" fmla="*/ 4498848 w 11180699"/>
              <a:gd name="connsiteY2" fmla="*/ 923317 h 923317"/>
              <a:gd name="connsiteX3" fmla="*/ 0 w 11180699"/>
              <a:gd name="connsiteY3" fmla="*/ 911125 h 923317"/>
              <a:gd name="connsiteX0" fmla="*/ 11180699 w 11180699"/>
              <a:gd name="connsiteY0" fmla="*/ 0 h 12192"/>
              <a:gd name="connsiteX1" fmla="*/ 4498848 w 11180699"/>
              <a:gd name="connsiteY1" fmla="*/ 12192 h 12192"/>
              <a:gd name="connsiteX2" fmla="*/ 0 w 11180699"/>
              <a:gd name="connsiteY2" fmla="*/ 0 h 12192"/>
              <a:gd name="connsiteX0" fmla="*/ 11180699 w 11180699"/>
              <a:gd name="connsiteY0" fmla="*/ 451104 h 451104"/>
              <a:gd name="connsiteX1" fmla="*/ 8449056 w 11180699"/>
              <a:gd name="connsiteY1" fmla="*/ 0 h 451104"/>
              <a:gd name="connsiteX2" fmla="*/ 0 w 11180699"/>
              <a:gd name="connsiteY2" fmla="*/ 451104 h 451104"/>
              <a:gd name="connsiteX0" fmla="*/ 11180699 w 11180699"/>
              <a:gd name="connsiteY0" fmla="*/ 451104 h 451104"/>
              <a:gd name="connsiteX1" fmla="*/ 8449056 w 11180699"/>
              <a:gd name="connsiteY1" fmla="*/ 0 h 451104"/>
              <a:gd name="connsiteX2" fmla="*/ 0 w 11180699"/>
              <a:gd name="connsiteY2" fmla="*/ 451104 h 451104"/>
              <a:gd name="connsiteX0" fmla="*/ 11180699 w 11180699"/>
              <a:gd name="connsiteY0" fmla="*/ 481367 h 481367"/>
              <a:gd name="connsiteX1" fmla="*/ 8449056 w 11180699"/>
              <a:gd name="connsiteY1" fmla="*/ 30263 h 481367"/>
              <a:gd name="connsiteX2" fmla="*/ 0 w 11180699"/>
              <a:gd name="connsiteY2" fmla="*/ 481367 h 481367"/>
              <a:gd name="connsiteX0" fmla="*/ 11180699 w 11180699"/>
              <a:gd name="connsiteY0" fmla="*/ 455064 h 455064"/>
              <a:gd name="connsiteX1" fmla="*/ 8449056 w 11180699"/>
              <a:gd name="connsiteY1" fmla="*/ 3960 h 455064"/>
              <a:gd name="connsiteX2" fmla="*/ 0 w 11180699"/>
              <a:gd name="connsiteY2" fmla="*/ 455064 h 455064"/>
              <a:gd name="connsiteX0" fmla="*/ 11180699 w 11180699"/>
              <a:gd name="connsiteY0" fmla="*/ 451104 h 451104"/>
              <a:gd name="connsiteX1" fmla="*/ 8449056 w 11180699"/>
              <a:gd name="connsiteY1" fmla="*/ 0 h 451104"/>
              <a:gd name="connsiteX2" fmla="*/ 3998976 w 11180699"/>
              <a:gd name="connsiteY2" fmla="*/ 158495 h 451104"/>
              <a:gd name="connsiteX3" fmla="*/ 0 w 11180699"/>
              <a:gd name="connsiteY3" fmla="*/ 451104 h 451104"/>
              <a:gd name="connsiteX0" fmla="*/ 11180699 w 11180699"/>
              <a:gd name="connsiteY0" fmla="*/ 453857 h 684120"/>
              <a:gd name="connsiteX1" fmla="*/ 8449056 w 11180699"/>
              <a:gd name="connsiteY1" fmla="*/ 2753 h 684120"/>
              <a:gd name="connsiteX2" fmla="*/ 5352288 w 11180699"/>
              <a:gd name="connsiteY2" fmla="*/ 673312 h 684120"/>
              <a:gd name="connsiteX3" fmla="*/ 0 w 11180699"/>
              <a:gd name="connsiteY3" fmla="*/ 453857 h 684120"/>
              <a:gd name="connsiteX0" fmla="*/ 11180699 w 11180699"/>
              <a:gd name="connsiteY0" fmla="*/ 453857 h 684120"/>
              <a:gd name="connsiteX1" fmla="*/ 8449056 w 11180699"/>
              <a:gd name="connsiteY1" fmla="*/ 2753 h 684120"/>
              <a:gd name="connsiteX2" fmla="*/ 5352288 w 11180699"/>
              <a:gd name="connsiteY2" fmla="*/ 673312 h 684120"/>
              <a:gd name="connsiteX3" fmla="*/ 0 w 11180699"/>
              <a:gd name="connsiteY3" fmla="*/ 453857 h 684120"/>
              <a:gd name="connsiteX0" fmla="*/ 11180699 w 11180699"/>
              <a:gd name="connsiteY0" fmla="*/ 453857 h 684120"/>
              <a:gd name="connsiteX1" fmla="*/ 8449056 w 11180699"/>
              <a:gd name="connsiteY1" fmla="*/ 2753 h 684120"/>
              <a:gd name="connsiteX2" fmla="*/ 5352288 w 11180699"/>
              <a:gd name="connsiteY2" fmla="*/ 673312 h 684120"/>
              <a:gd name="connsiteX3" fmla="*/ 0 w 11180699"/>
              <a:gd name="connsiteY3" fmla="*/ 453857 h 684120"/>
              <a:gd name="connsiteX0" fmla="*/ 11180699 w 11180699"/>
              <a:gd name="connsiteY0" fmla="*/ 453857 h 705417"/>
              <a:gd name="connsiteX1" fmla="*/ 8449056 w 11180699"/>
              <a:gd name="connsiteY1" fmla="*/ 2753 h 705417"/>
              <a:gd name="connsiteX2" fmla="*/ 5352288 w 11180699"/>
              <a:gd name="connsiteY2" fmla="*/ 673312 h 705417"/>
              <a:gd name="connsiteX3" fmla="*/ 0 w 11180699"/>
              <a:gd name="connsiteY3" fmla="*/ 453857 h 705417"/>
              <a:gd name="connsiteX0" fmla="*/ 11083163 w 11083163"/>
              <a:gd name="connsiteY0" fmla="*/ 453857 h 880577"/>
              <a:gd name="connsiteX1" fmla="*/ 8351520 w 11083163"/>
              <a:gd name="connsiteY1" fmla="*/ 2753 h 880577"/>
              <a:gd name="connsiteX2" fmla="*/ 5254752 w 11083163"/>
              <a:gd name="connsiteY2" fmla="*/ 673312 h 880577"/>
              <a:gd name="connsiteX3" fmla="*/ 0 w 11083163"/>
              <a:gd name="connsiteY3" fmla="*/ 880577 h 880577"/>
              <a:gd name="connsiteX0" fmla="*/ 11083163 w 11083163"/>
              <a:gd name="connsiteY0" fmla="*/ 453857 h 880577"/>
              <a:gd name="connsiteX1" fmla="*/ 8351520 w 11083163"/>
              <a:gd name="connsiteY1" fmla="*/ 2753 h 880577"/>
              <a:gd name="connsiteX2" fmla="*/ 5254752 w 11083163"/>
              <a:gd name="connsiteY2" fmla="*/ 673312 h 880577"/>
              <a:gd name="connsiteX3" fmla="*/ 0 w 11083163"/>
              <a:gd name="connsiteY3" fmla="*/ 880577 h 880577"/>
              <a:gd name="connsiteX0" fmla="*/ 11046587 w 11046587"/>
              <a:gd name="connsiteY0" fmla="*/ 793034 h 878378"/>
              <a:gd name="connsiteX1" fmla="*/ 8351520 w 11046587"/>
              <a:gd name="connsiteY1" fmla="*/ 554 h 878378"/>
              <a:gd name="connsiteX2" fmla="*/ 5254752 w 11046587"/>
              <a:gd name="connsiteY2" fmla="*/ 671113 h 878378"/>
              <a:gd name="connsiteX3" fmla="*/ 0 w 11046587"/>
              <a:gd name="connsiteY3" fmla="*/ 878378 h 878378"/>
              <a:gd name="connsiteX0" fmla="*/ 11046587 w 11046587"/>
              <a:gd name="connsiteY0" fmla="*/ 793034 h 878378"/>
              <a:gd name="connsiteX1" fmla="*/ 8351520 w 11046587"/>
              <a:gd name="connsiteY1" fmla="*/ 554 h 878378"/>
              <a:gd name="connsiteX2" fmla="*/ 5254752 w 11046587"/>
              <a:gd name="connsiteY2" fmla="*/ 671113 h 878378"/>
              <a:gd name="connsiteX3" fmla="*/ 0 w 11046587"/>
              <a:gd name="connsiteY3" fmla="*/ 878378 h 878378"/>
              <a:gd name="connsiteX0" fmla="*/ 11034395 w 11034395"/>
              <a:gd name="connsiteY0" fmla="*/ 1040754 h 1040754"/>
              <a:gd name="connsiteX1" fmla="*/ 8351520 w 11034395"/>
              <a:gd name="connsiteY1" fmla="*/ 4434 h 1040754"/>
              <a:gd name="connsiteX2" fmla="*/ 5254752 w 11034395"/>
              <a:gd name="connsiteY2" fmla="*/ 674993 h 1040754"/>
              <a:gd name="connsiteX3" fmla="*/ 0 w 11034395"/>
              <a:gd name="connsiteY3" fmla="*/ 882258 h 1040754"/>
              <a:gd name="connsiteX0" fmla="*/ 11034395 w 11034395"/>
              <a:gd name="connsiteY0" fmla="*/ 1040754 h 1040754"/>
              <a:gd name="connsiteX1" fmla="*/ 8351520 w 11034395"/>
              <a:gd name="connsiteY1" fmla="*/ 4434 h 1040754"/>
              <a:gd name="connsiteX2" fmla="*/ 5254752 w 11034395"/>
              <a:gd name="connsiteY2" fmla="*/ 674993 h 1040754"/>
              <a:gd name="connsiteX3" fmla="*/ 0 w 11034395"/>
              <a:gd name="connsiteY3" fmla="*/ 882258 h 1040754"/>
              <a:gd name="connsiteX0" fmla="*/ 11034395 w 11034395"/>
              <a:gd name="connsiteY0" fmla="*/ 859292 h 859292"/>
              <a:gd name="connsiteX1" fmla="*/ 8790432 w 11034395"/>
              <a:gd name="connsiteY1" fmla="*/ 5852 h 859292"/>
              <a:gd name="connsiteX2" fmla="*/ 5254752 w 11034395"/>
              <a:gd name="connsiteY2" fmla="*/ 493531 h 859292"/>
              <a:gd name="connsiteX3" fmla="*/ 0 w 11034395"/>
              <a:gd name="connsiteY3" fmla="*/ 700796 h 859292"/>
              <a:gd name="connsiteX0" fmla="*/ 10802747 w 10802747"/>
              <a:gd name="connsiteY0" fmla="*/ 859389 h 859389"/>
              <a:gd name="connsiteX1" fmla="*/ 8558784 w 10802747"/>
              <a:gd name="connsiteY1" fmla="*/ 5949 h 859389"/>
              <a:gd name="connsiteX2" fmla="*/ 5023104 w 10802747"/>
              <a:gd name="connsiteY2" fmla="*/ 493628 h 859389"/>
              <a:gd name="connsiteX3" fmla="*/ 0 w 10802747"/>
              <a:gd name="connsiteY3" fmla="*/ 749661 h 859389"/>
              <a:gd name="connsiteX0" fmla="*/ 8558784 w 8558784"/>
              <a:gd name="connsiteY0" fmla="*/ 5949 h 749661"/>
              <a:gd name="connsiteX1" fmla="*/ 5023104 w 8558784"/>
              <a:gd name="connsiteY1" fmla="*/ 493628 h 749661"/>
              <a:gd name="connsiteX2" fmla="*/ 0 w 8558784"/>
              <a:gd name="connsiteY2" fmla="*/ 749661 h 749661"/>
              <a:gd name="connsiteX0" fmla="*/ 8684045 w 8684045"/>
              <a:gd name="connsiteY0" fmla="*/ 5949 h 749661"/>
              <a:gd name="connsiteX1" fmla="*/ 5148365 w 8684045"/>
              <a:gd name="connsiteY1" fmla="*/ 493628 h 749661"/>
              <a:gd name="connsiteX2" fmla="*/ 0 w 8684045"/>
              <a:gd name="connsiteY2" fmla="*/ 749661 h 749661"/>
              <a:gd name="connsiteX0" fmla="*/ 8684045 w 8684045"/>
              <a:gd name="connsiteY0" fmla="*/ 5949 h 749661"/>
              <a:gd name="connsiteX1" fmla="*/ 5148365 w 8684045"/>
              <a:gd name="connsiteY1" fmla="*/ 493628 h 749661"/>
              <a:gd name="connsiteX2" fmla="*/ 0 w 8684045"/>
              <a:gd name="connsiteY2" fmla="*/ 749661 h 749661"/>
              <a:gd name="connsiteX0" fmla="*/ 8684045 w 8684045"/>
              <a:gd name="connsiteY0" fmla="*/ 5252 h 748964"/>
              <a:gd name="connsiteX1" fmla="*/ 4735007 w 8684045"/>
              <a:gd name="connsiteY1" fmla="*/ 555561 h 748964"/>
              <a:gd name="connsiteX2" fmla="*/ 0 w 8684045"/>
              <a:gd name="connsiteY2" fmla="*/ 748964 h 748964"/>
              <a:gd name="connsiteX0" fmla="*/ 8684045 w 8684045"/>
              <a:gd name="connsiteY0" fmla="*/ 4111 h 747823"/>
              <a:gd name="connsiteX1" fmla="*/ 4735007 w 8684045"/>
              <a:gd name="connsiteY1" fmla="*/ 554420 h 747823"/>
              <a:gd name="connsiteX2" fmla="*/ 0 w 8684045"/>
              <a:gd name="connsiteY2" fmla="*/ 747823 h 747823"/>
              <a:gd name="connsiteX0" fmla="*/ 8684045 w 8684045"/>
              <a:gd name="connsiteY0" fmla="*/ 7708 h 751420"/>
              <a:gd name="connsiteX1" fmla="*/ 4735007 w 8684045"/>
              <a:gd name="connsiteY1" fmla="*/ 558017 h 751420"/>
              <a:gd name="connsiteX2" fmla="*/ 0 w 8684045"/>
              <a:gd name="connsiteY2" fmla="*/ 751420 h 751420"/>
              <a:gd name="connsiteX0" fmla="*/ 8684045 w 8684045"/>
              <a:gd name="connsiteY0" fmla="*/ 9675 h 753387"/>
              <a:gd name="connsiteX1" fmla="*/ 4735007 w 8684045"/>
              <a:gd name="connsiteY1" fmla="*/ 559984 h 753387"/>
              <a:gd name="connsiteX2" fmla="*/ 0 w 8684045"/>
              <a:gd name="connsiteY2" fmla="*/ 753387 h 753387"/>
              <a:gd name="connsiteX0" fmla="*/ 8684045 w 8684045"/>
              <a:gd name="connsiteY0" fmla="*/ 9675 h 753387"/>
              <a:gd name="connsiteX1" fmla="*/ 4735007 w 8684045"/>
              <a:gd name="connsiteY1" fmla="*/ 559984 h 753387"/>
              <a:gd name="connsiteX2" fmla="*/ 0 w 8684045"/>
              <a:gd name="connsiteY2" fmla="*/ 753387 h 753387"/>
              <a:gd name="connsiteX0" fmla="*/ 8684045 w 8684045"/>
              <a:gd name="connsiteY0" fmla="*/ 9675 h 753387"/>
              <a:gd name="connsiteX1" fmla="*/ 4735007 w 8684045"/>
              <a:gd name="connsiteY1" fmla="*/ 559984 h 753387"/>
              <a:gd name="connsiteX2" fmla="*/ 0 w 8684045"/>
              <a:gd name="connsiteY2" fmla="*/ 753387 h 753387"/>
              <a:gd name="connsiteX0" fmla="*/ 8684045 w 8684045"/>
              <a:gd name="connsiteY0" fmla="*/ 9675 h 753387"/>
              <a:gd name="connsiteX1" fmla="*/ 4735007 w 8684045"/>
              <a:gd name="connsiteY1" fmla="*/ 559984 h 753387"/>
              <a:gd name="connsiteX2" fmla="*/ 1333606 w 8684045"/>
              <a:gd name="connsiteY2" fmla="*/ 178024 h 753387"/>
              <a:gd name="connsiteX3" fmla="*/ 0 w 8684045"/>
              <a:gd name="connsiteY3" fmla="*/ 753387 h 753387"/>
              <a:gd name="connsiteX0" fmla="*/ 8684045 w 8684045"/>
              <a:gd name="connsiteY0" fmla="*/ 220947 h 964659"/>
              <a:gd name="connsiteX1" fmla="*/ 4735007 w 8684045"/>
              <a:gd name="connsiteY1" fmla="*/ 771256 h 964659"/>
              <a:gd name="connsiteX2" fmla="*/ 1383710 w 8684045"/>
              <a:gd name="connsiteY2" fmla="*/ 989 h 964659"/>
              <a:gd name="connsiteX3" fmla="*/ 0 w 8684045"/>
              <a:gd name="connsiteY3" fmla="*/ 964659 h 964659"/>
              <a:gd name="connsiteX0" fmla="*/ 8684045 w 8684045"/>
              <a:gd name="connsiteY0" fmla="*/ 220947 h 964659"/>
              <a:gd name="connsiteX1" fmla="*/ 4735007 w 8684045"/>
              <a:gd name="connsiteY1" fmla="*/ 771256 h 964659"/>
              <a:gd name="connsiteX2" fmla="*/ 1383710 w 8684045"/>
              <a:gd name="connsiteY2" fmla="*/ 989 h 964659"/>
              <a:gd name="connsiteX3" fmla="*/ 0 w 8684045"/>
              <a:gd name="connsiteY3" fmla="*/ 964659 h 964659"/>
              <a:gd name="connsiteX0" fmla="*/ 8684045 w 8684045"/>
              <a:gd name="connsiteY0" fmla="*/ 221816 h 965528"/>
              <a:gd name="connsiteX1" fmla="*/ 4735007 w 8684045"/>
              <a:gd name="connsiteY1" fmla="*/ 772125 h 965528"/>
              <a:gd name="connsiteX2" fmla="*/ 1383710 w 8684045"/>
              <a:gd name="connsiteY2" fmla="*/ 1858 h 965528"/>
              <a:gd name="connsiteX3" fmla="*/ 0 w 8684045"/>
              <a:gd name="connsiteY3" fmla="*/ 965528 h 965528"/>
              <a:gd name="connsiteX0" fmla="*/ 8496154 w 8496154"/>
              <a:gd name="connsiteY0" fmla="*/ 221816 h 1053210"/>
              <a:gd name="connsiteX1" fmla="*/ 4547116 w 8496154"/>
              <a:gd name="connsiteY1" fmla="*/ 772125 h 1053210"/>
              <a:gd name="connsiteX2" fmla="*/ 1195819 w 8496154"/>
              <a:gd name="connsiteY2" fmla="*/ 1858 h 1053210"/>
              <a:gd name="connsiteX3" fmla="*/ 0 w 8496154"/>
              <a:gd name="connsiteY3" fmla="*/ 1053210 h 1053210"/>
              <a:gd name="connsiteX0" fmla="*/ 8496154 w 8496154"/>
              <a:gd name="connsiteY0" fmla="*/ 221816 h 1053210"/>
              <a:gd name="connsiteX1" fmla="*/ 4547116 w 8496154"/>
              <a:gd name="connsiteY1" fmla="*/ 772125 h 1053210"/>
              <a:gd name="connsiteX2" fmla="*/ 1195819 w 8496154"/>
              <a:gd name="connsiteY2" fmla="*/ 1858 h 1053210"/>
              <a:gd name="connsiteX3" fmla="*/ 0 w 8496154"/>
              <a:gd name="connsiteY3" fmla="*/ 1053210 h 1053210"/>
              <a:gd name="connsiteX0" fmla="*/ 8496154 w 8496154"/>
              <a:gd name="connsiteY0" fmla="*/ 96833 h 928227"/>
              <a:gd name="connsiteX1" fmla="*/ 4547116 w 8496154"/>
              <a:gd name="connsiteY1" fmla="*/ 647142 h 928227"/>
              <a:gd name="connsiteX2" fmla="*/ 1408762 w 8496154"/>
              <a:gd name="connsiteY2" fmla="*/ 2135 h 928227"/>
              <a:gd name="connsiteX3" fmla="*/ 0 w 8496154"/>
              <a:gd name="connsiteY3" fmla="*/ 928227 h 928227"/>
            </a:gdLst>
            <a:ahLst/>
            <a:cxnLst>
              <a:cxn ang="0">
                <a:pos x="connsiteX0" y="connsiteY0"/>
              </a:cxn>
              <a:cxn ang="0">
                <a:pos x="connsiteX1" y="connsiteY1"/>
              </a:cxn>
              <a:cxn ang="0">
                <a:pos x="connsiteX2" y="connsiteY2"/>
              </a:cxn>
              <a:cxn ang="0">
                <a:pos x="connsiteX3" y="connsiteY3"/>
              </a:cxn>
            </a:cxnLst>
            <a:rect l="l" t="t" r="r" b="b"/>
            <a:pathLst>
              <a:path w="8496154" h="928227">
                <a:moveTo>
                  <a:pt x="8496154" y="96833"/>
                </a:moveTo>
                <a:cubicBezTo>
                  <a:pt x="6255225" y="10821"/>
                  <a:pt x="5728348" y="662925"/>
                  <a:pt x="4547116" y="647142"/>
                </a:cubicBezTo>
                <a:cubicBezTo>
                  <a:pt x="3365884" y="631359"/>
                  <a:pt x="3099804" y="-42625"/>
                  <a:pt x="1408762" y="2135"/>
                </a:cubicBezTo>
                <a:cubicBezTo>
                  <a:pt x="206236" y="122051"/>
                  <a:pt x="21852" y="719599"/>
                  <a:pt x="0" y="928227"/>
                </a:cubicBezTo>
              </a:path>
            </a:pathLst>
          </a:custGeom>
          <a:noFill/>
          <a:ln w="254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3B38B5A4-F65F-41E7-BB47-3A0304961D0C}"/>
              </a:ext>
            </a:extLst>
          </p:cNvPr>
          <p:cNvGrpSpPr/>
          <p:nvPr/>
        </p:nvGrpSpPr>
        <p:grpSpPr>
          <a:xfrm rot="2700000">
            <a:off x="9896065" y="1195931"/>
            <a:ext cx="731520" cy="734325"/>
            <a:chOff x="9338872" y="1766170"/>
            <a:chExt cx="731520" cy="734325"/>
          </a:xfrm>
        </p:grpSpPr>
        <p:cxnSp>
          <p:nvCxnSpPr>
            <p:cNvPr id="7" name="Straight Connector 6">
              <a:extLst>
                <a:ext uri="{FF2B5EF4-FFF2-40B4-BE49-F238E27FC236}">
                  <a16:creationId xmlns:a16="http://schemas.microsoft.com/office/drawing/2014/main" id="{3A9C348B-B3A7-4CBD-9E6D-BA9F18CAAD56}"/>
                </a:ext>
              </a:extLst>
            </p:cNvPr>
            <p:cNvCxnSpPr>
              <a:cxnSpLocks/>
            </p:cNvCxnSpPr>
            <p:nvPr/>
          </p:nvCxnSpPr>
          <p:spPr>
            <a:xfrm>
              <a:off x="9724539" y="1766170"/>
              <a:ext cx="0" cy="734325"/>
            </a:xfrm>
            <a:prstGeom prst="line">
              <a:avLst/>
            </a:prstGeom>
            <a:ln w="698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2D6407B-22E2-4DFE-AD10-930CCD3B25FB}"/>
                </a:ext>
              </a:extLst>
            </p:cNvPr>
            <p:cNvCxnSpPr>
              <a:cxnSpLocks/>
            </p:cNvCxnSpPr>
            <p:nvPr/>
          </p:nvCxnSpPr>
          <p:spPr>
            <a:xfrm flipH="1">
              <a:off x="9338872" y="2133332"/>
              <a:ext cx="731520" cy="0"/>
            </a:xfrm>
            <a:prstGeom prst="line">
              <a:avLst/>
            </a:prstGeom>
            <a:ln w="698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1003FC5C-98A5-40F9-B54F-9F7AB8C8A50E}"/>
              </a:ext>
            </a:extLst>
          </p:cNvPr>
          <p:cNvSpPr/>
          <p:nvPr/>
        </p:nvSpPr>
        <p:spPr bwMode="auto">
          <a:xfrm>
            <a:off x="1008087" y="2529060"/>
            <a:ext cx="872005" cy="872005"/>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66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B3646FA6-7DF4-4C3E-B0E1-17A9FB87E2BB}"/>
              </a:ext>
            </a:extLst>
          </p:cNvPr>
          <p:cNvSpPr/>
          <p:nvPr/>
        </p:nvSpPr>
        <p:spPr bwMode="auto">
          <a:xfrm>
            <a:off x="9474812" y="-1"/>
            <a:ext cx="2960781" cy="6994525"/>
          </a:xfrm>
          <a:prstGeom prst="rect">
            <a:avLst/>
          </a:prstGeom>
          <a:solidFill>
            <a:srgbClr val="EEF0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A447E65E-ADA9-4F45-A8D1-0ED5BD0937E1}"/>
              </a:ext>
            </a:extLst>
          </p:cNvPr>
          <p:cNvSpPr>
            <a:spLocks noGrp="1"/>
          </p:cNvSpPr>
          <p:nvPr>
            <p:ph type="title"/>
          </p:nvPr>
        </p:nvSpPr>
        <p:spPr>
          <a:xfrm>
            <a:off x="593148" y="477267"/>
            <a:ext cx="10460849" cy="397032"/>
          </a:xfrm>
        </p:spPr>
        <p:txBody>
          <a:bodyPr/>
          <a:lstStyle/>
          <a:p>
            <a:r>
              <a:rPr lang="en-US"/>
              <a:t>Co-Sell partner solutions</a:t>
            </a:r>
          </a:p>
        </p:txBody>
      </p:sp>
      <p:sp>
        <p:nvSpPr>
          <p:cNvPr id="6" name="TextBox 5">
            <a:extLst>
              <a:ext uri="{FF2B5EF4-FFF2-40B4-BE49-F238E27FC236}">
                <a16:creationId xmlns:a16="http://schemas.microsoft.com/office/drawing/2014/main" id="{09BCF96B-64E2-45EF-971D-AD7536D2662D}"/>
              </a:ext>
            </a:extLst>
          </p:cNvPr>
          <p:cNvSpPr txBox="1"/>
          <p:nvPr/>
        </p:nvSpPr>
        <p:spPr>
          <a:xfrm>
            <a:off x="7053278" y="2915383"/>
            <a:ext cx="2040491" cy="1556109"/>
          </a:xfrm>
          <a:prstGeom prst="rect">
            <a:avLst/>
          </a:prstGeom>
          <a:noFill/>
        </p:spPr>
        <p:txBody>
          <a:bodyPr wrap="square" lIns="93260" tIns="46630" rIns="93260" bIns="46630" rtlCol="0">
            <a:spAutoFit/>
          </a:bodyPr>
          <a:lstStyle/>
          <a:p>
            <a:pPr algn="ctr" defTabSz="914225">
              <a:spcAft>
                <a:spcPts val="600"/>
              </a:spcAft>
              <a:defRPr/>
            </a:pPr>
            <a:r>
              <a:rPr lang="en-US" b="1">
                <a:gradFill>
                  <a:gsLst>
                    <a:gs pos="0">
                      <a:srgbClr val="00BCF2"/>
                    </a:gs>
                    <a:gs pos="100000">
                      <a:srgbClr val="00BCF2"/>
                    </a:gs>
                  </a:gsLst>
                  <a:lin ang="5400000" scaled="0"/>
                </a:gradFill>
                <a:latin typeface="Segoe UI" panose="020B0502040204020203" pitchFamily="34" charset="0"/>
                <a:cs typeface="Segoe UI" panose="020B0502040204020203" pitchFamily="34" charset="0"/>
              </a:rPr>
              <a:t>Locally prioritized for proactive Co-Sell engagement</a:t>
            </a:r>
          </a:p>
          <a:p>
            <a:pPr algn="ctr" defTabSz="914225">
              <a:spcAft>
                <a:spcPts val="600"/>
              </a:spcAft>
              <a:defRPr/>
            </a:pPr>
            <a:r>
              <a:rPr lang="en-US" b="1">
                <a:gradFill>
                  <a:gsLst>
                    <a:gs pos="0">
                      <a:srgbClr val="00BCF2"/>
                    </a:gs>
                    <a:gs pos="100000">
                      <a:srgbClr val="00BCF2"/>
                    </a:gs>
                  </a:gsLst>
                  <a:lin ang="5400000" scaled="0"/>
                </a:gradFill>
                <a:latin typeface="Segoe UI" panose="020B0502040204020203" pitchFamily="34" charset="0"/>
                <a:cs typeface="Segoe UI" panose="020B0502040204020203" pitchFamily="34" charset="0"/>
              </a:rPr>
              <a:t>*Solution Maps*</a:t>
            </a:r>
          </a:p>
        </p:txBody>
      </p:sp>
      <p:cxnSp>
        <p:nvCxnSpPr>
          <p:cNvPr id="280" name="Straight Arrow Connector 279">
            <a:extLst>
              <a:ext uri="{FF2B5EF4-FFF2-40B4-BE49-F238E27FC236}">
                <a16:creationId xmlns:a16="http://schemas.microsoft.com/office/drawing/2014/main" id="{0D186E8D-DE8E-4521-902D-9739EF4666FC}"/>
              </a:ext>
            </a:extLst>
          </p:cNvPr>
          <p:cNvCxnSpPr>
            <a:cxnSpLocks/>
          </p:cNvCxnSpPr>
          <p:nvPr/>
        </p:nvCxnSpPr>
        <p:spPr>
          <a:xfrm>
            <a:off x="8993615" y="3887339"/>
            <a:ext cx="466302" cy="0"/>
          </a:xfrm>
          <a:prstGeom prst="straightConnector1">
            <a:avLst/>
          </a:prstGeom>
          <a:ln w="127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1" name="Straight Arrow Connector 420">
            <a:extLst>
              <a:ext uri="{FF2B5EF4-FFF2-40B4-BE49-F238E27FC236}">
                <a16:creationId xmlns:a16="http://schemas.microsoft.com/office/drawing/2014/main" id="{0D186E8D-DE8E-4521-902D-9739EF4666FC}"/>
              </a:ext>
            </a:extLst>
          </p:cNvPr>
          <p:cNvCxnSpPr>
            <a:cxnSpLocks/>
          </p:cNvCxnSpPr>
          <p:nvPr/>
        </p:nvCxnSpPr>
        <p:spPr>
          <a:xfrm>
            <a:off x="6586976" y="3887339"/>
            <a:ext cx="466302" cy="0"/>
          </a:xfrm>
          <a:prstGeom prst="straightConnector1">
            <a:avLst/>
          </a:prstGeom>
          <a:ln w="127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323A90E-AF31-4D6E-B7ED-99EB1BA9138F}"/>
              </a:ext>
            </a:extLst>
          </p:cNvPr>
          <p:cNvGrpSpPr/>
          <p:nvPr/>
        </p:nvGrpSpPr>
        <p:grpSpPr>
          <a:xfrm>
            <a:off x="593148" y="1628377"/>
            <a:ext cx="6082012" cy="3865637"/>
            <a:chOff x="593148" y="1628377"/>
            <a:chExt cx="6082012" cy="3865637"/>
          </a:xfrm>
        </p:grpSpPr>
        <p:sp>
          <p:nvSpPr>
            <p:cNvPr id="4" name="TextBox 3">
              <a:extLst>
                <a:ext uri="{FF2B5EF4-FFF2-40B4-BE49-F238E27FC236}">
                  <a16:creationId xmlns:a16="http://schemas.microsoft.com/office/drawing/2014/main" id="{A8CE7EBC-6D49-4E0C-A109-F639A4F009BC}"/>
                </a:ext>
              </a:extLst>
            </p:cNvPr>
            <p:cNvSpPr txBox="1"/>
            <p:nvPr/>
          </p:nvSpPr>
          <p:spPr>
            <a:xfrm>
              <a:off x="615006" y="1628377"/>
              <a:ext cx="6060154" cy="350330"/>
            </a:xfrm>
            <a:prstGeom prst="rect">
              <a:avLst/>
            </a:prstGeom>
            <a:noFill/>
          </p:spPr>
          <p:txBody>
            <a:bodyPr wrap="square" lIns="0" tIns="46630" rIns="93260" bIns="46630" rtlCol="0">
              <a:spAutoFit/>
            </a:bodyPr>
            <a:lstStyle/>
            <a:p>
              <a:pPr defTabSz="932597">
                <a:spcAft>
                  <a:spcPts val="612"/>
                </a:spcAft>
                <a:defRPr/>
              </a:pPr>
              <a:r>
                <a:rPr lang="en-US" sz="1632" b="1">
                  <a:gradFill>
                    <a:gsLst>
                      <a:gs pos="0">
                        <a:schemeClr val="accent1"/>
                      </a:gs>
                      <a:gs pos="100000">
                        <a:schemeClr val="accent1"/>
                      </a:gs>
                    </a:gsLst>
                    <a:lin ang="5400000" scaled="1"/>
                  </a:gradFill>
                  <a:latin typeface="Segoe UI" panose="020B0502040204020203" pitchFamily="34" charset="0"/>
                  <a:cs typeface="Segoe UI" panose="020B0502040204020203" pitchFamily="34" charset="0"/>
                </a:rPr>
                <a:t>Co-Sell Ready</a:t>
              </a:r>
            </a:p>
          </p:txBody>
        </p:sp>
        <p:sp>
          <p:nvSpPr>
            <p:cNvPr id="5" name="TextBox 4">
              <a:extLst>
                <a:ext uri="{FF2B5EF4-FFF2-40B4-BE49-F238E27FC236}">
                  <a16:creationId xmlns:a16="http://schemas.microsoft.com/office/drawing/2014/main" id="{AB517B00-14D2-4E83-A25E-949694031DF2}"/>
                </a:ext>
              </a:extLst>
            </p:cNvPr>
            <p:cNvSpPr txBox="1"/>
            <p:nvPr/>
          </p:nvSpPr>
          <p:spPr>
            <a:xfrm>
              <a:off x="1925643" y="2068468"/>
              <a:ext cx="1694523" cy="286306"/>
            </a:xfrm>
            <a:prstGeom prst="rect">
              <a:avLst/>
            </a:prstGeom>
            <a:noFill/>
          </p:spPr>
          <p:txBody>
            <a:bodyPr wrap="square" lIns="93260" tIns="46630" rIns="93260" bIns="46630" rtlCol="0">
              <a:spAutoFit/>
            </a:bodyPr>
            <a:lstStyle/>
            <a:p>
              <a:pPr defTabSz="932597">
                <a:spcAft>
                  <a:spcPts val="612"/>
                </a:spcAft>
                <a:defRPr/>
              </a:pPr>
              <a:r>
                <a:rPr lang="en-US" sz="1224" b="1">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rPr>
                <a:t>IP Co-Sell Ready</a:t>
              </a:r>
            </a:p>
          </p:txBody>
        </p:sp>
        <p:sp>
          <p:nvSpPr>
            <p:cNvPr id="14" name="Rectangle 13"/>
            <p:cNvSpPr/>
            <p:nvPr/>
          </p:nvSpPr>
          <p:spPr bwMode="auto">
            <a:xfrm>
              <a:off x="593148" y="2059682"/>
              <a:ext cx="5659725" cy="3434332"/>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1" name="Group 180">
              <a:extLst>
                <a:ext uri="{FF2B5EF4-FFF2-40B4-BE49-F238E27FC236}">
                  <a16:creationId xmlns:a16="http://schemas.microsoft.com/office/drawing/2014/main" id="{2D87191A-5BA0-4751-B74B-A02F99AC2999}"/>
                </a:ext>
              </a:extLst>
            </p:cNvPr>
            <p:cNvGrpSpPr/>
            <p:nvPr/>
          </p:nvGrpSpPr>
          <p:grpSpPr>
            <a:xfrm>
              <a:off x="879643" y="2472522"/>
              <a:ext cx="360797" cy="306922"/>
              <a:chOff x="2107244" y="1575258"/>
              <a:chExt cx="310993" cy="264555"/>
            </a:xfrm>
            <a:noFill/>
          </p:grpSpPr>
          <p:grpSp>
            <p:nvGrpSpPr>
              <p:cNvPr id="270" name="Group 269">
                <a:extLst>
                  <a:ext uri="{FF2B5EF4-FFF2-40B4-BE49-F238E27FC236}">
                    <a16:creationId xmlns:a16="http://schemas.microsoft.com/office/drawing/2014/main" id="{509A2C07-5E51-49C3-B018-2514B274F6B2}"/>
                  </a:ext>
                </a:extLst>
              </p:cNvPr>
              <p:cNvGrpSpPr/>
              <p:nvPr/>
            </p:nvGrpSpPr>
            <p:grpSpPr>
              <a:xfrm>
                <a:off x="2107244" y="1575258"/>
                <a:ext cx="310993" cy="264555"/>
                <a:chOff x="2107244" y="1575258"/>
                <a:chExt cx="310993" cy="264555"/>
              </a:xfrm>
              <a:grpFill/>
            </p:grpSpPr>
            <p:sp>
              <p:nvSpPr>
                <p:cNvPr id="283" name="Rectangle 9">
                  <a:extLst>
                    <a:ext uri="{FF2B5EF4-FFF2-40B4-BE49-F238E27FC236}">
                      <a16:creationId xmlns:a16="http://schemas.microsoft.com/office/drawing/2014/main" id="{56EA33F7-973D-4B5A-AEF6-375EF967495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84" name="Line 10">
                  <a:extLst>
                    <a:ext uri="{FF2B5EF4-FFF2-40B4-BE49-F238E27FC236}">
                      <a16:creationId xmlns:a16="http://schemas.microsoft.com/office/drawing/2014/main" id="{BECF8079-C439-4727-945B-BC42FE1134C9}"/>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71" name="Group 270">
                <a:extLst>
                  <a:ext uri="{FF2B5EF4-FFF2-40B4-BE49-F238E27FC236}">
                    <a16:creationId xmlns:a16="http://schemas.microsoft.com/office/drawing/2014/main" id="{CBBD22DD-4965-4E51-9CDF-7496EC6A89A2}"/>
                  </a:ext>
                </a:extLst>
              </p:cNvPr>
              <p:cNvGrpSpPr/>
              <p:nvPr/>
            </p:nvGrpSpPr>
            <p:grpSpPr>
              <a:xfrm>
                <a:off x="2287367" y="1599181"/>
                <a:ext cx="95690" cy="23923"/>
                <a:chOff x="2287367" y="1599181"/>
                <a:chExt cx="95690" cy="23923"/>
              </a:xfrm>
              <a:grpFill/>
            </p:grpSpPr>
            <p:sp>
              <p:nvSpPr>
                <p:cNvPr id="279" name="Oval 11">
                  <a:extLst>
                    <a:ext uri="{FF2B5EF4-FFF2-40B4-BE49-F238E27FC236}">
                      <a16:creationId xmlns:a16="http://schemas.microsoft.com/office/drawing/2014/main" id="{02AACB8C-9B0F-4677-B567-78B05B1F7E94}"/>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81" name="Oval 12">
                  <a:extLst>
                    <a:ext uri="{FF2B5EF4-FFF2-40B4-BE49-F238E27FC236}">
                      <a16:creationId xmlns:a16="http://schemas.microsoft.com/office/drawing/2014/main" id="{C2996CAE-7155-4BC0-8344-01FA2B8B1FBF}"/>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82" name="Oval 13">
                  <a:extLst>
                    <a:ext uri="{FF2B5EF4-FFF2-40B4-BE49-F238E27FC236}">
                      <a16:creationId xmlns:a16="http://schemas.microsoft.com/office/drawing/2014/main" id="{86E6D8DA-2D5F-4FBD-9054-C93169257FB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72" name="Group 271">
                <a:extLst>
                  <a:ext uri="{FF2B5EF4-FFF2-40B4-BE49-F238E27FC236}">
                    <a16:creationId xmlns:a16="http://schemas.microsoft.com/office/drawing/2014/main" id="{193C77E2-C89E-4B5E-8382-D80F9E3FAC74}"/>
                  </a:ext>
                </a:extLst>
              </p:cNvPr>
              <p:cNvGrpSpPr/>
              <p:nvPr/>
            </p:nvGrpSpPr>
            <p:grpSpPr>
              <a:xfrm>
                <a:off x="2202934" y="1701907"/>
                <a:ext cx="95690" cy="90061"/>
                <a:chOff x="2202934" y="1701907"/>
                <a:chExt cx="95690" cy="90061"/>
              </a:xfrm>
              <a:grpFill/>
            </p:grpSpPr>
            <p:sp>
              <p:nvSpPr>
                <p:cNvPr id="273" name="Freeform 14">
                  <a:extLst>
                    <a:ext uri="{FF2B5EF4-FFF2-40B4-BE49-F238E27FC236}">
                      <a16:creationId xmlns:a16="http://schemas.microsoft.com/office/drawing/2014/main" id="{C4C52534-92B3-4204-B82A-643FE4BB6F6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74" name="Line 15">
                  <a:extLst>
                    <a:ext uri="{FF2B5EF4-FFF2-40B4-BE49-F238E27FC236}">
                      <a16:creationId xmlns:a16="http://schemas.microsoft.com/office/drawing/2014/main" id="{B7A05878-8700-4F68-A819-0050914DB067}"/>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182" name="Group 181">
              <a:extLst>
                <a:ext uri="{FF2B5EF4-FFF2-40B4-BE49-F238E27FC236}">
                  <a16:creationId xmlns:a16="http://schemas.microsoft.com/office/drawing/2014/main" id="{B8796FBC-C671-4330-8FDE-EACEF42B9053}"/>
                </a:ext>
              </a:extLst>
            </p:cNvPr>
            <p:cNvGrpSpPr/>
            <p:nvPr/>
          </p:nvGrpSpPr>
          <p:grpSpPr>
            <a:xfrm>
              <a:off x="1455999" y="2472522"/>
              <a:ext cx="360797" cy="306922"/>
              <a:chOff x="2107244" y="1575258"/>
              <a:chExt cx="310993" cy="264555"/>
            </a:xfrm>
            <a:noFill/>
          </p:grpSpPr>
          <p:grpSp>
            <p:nvGrpSpPr>
              <p:cNvPr id="260" name="Group 259">
                <a:extLst>
                  <a:ext uri="{FF2B5EF4-FFF2-40B4-BE49-F238E27FC236}">
                    <a16:creationId xmlns:a16="http://schemas.microsoft.com/office/drawing/2014/main" id="{DA4EAA3B-1AB2-44C3-B51A-AF7E899654C1}"/>
                  </a:ext>
                </a:extLst>
              </p:cNvPr>
              <p:cNvGrpSpPr/>
              <p:nvPr/>
            </p:nvGrpSpPr>
            <p:grpSpPr>
              <a:xfrm>
                <a:off x="2107244" y="1575258"/>
                <a:ext cx="310993" cy="264555"/>
                <a:chOff x="2107244" y="1575258"/>
                <a:chExt cx="310993" cy="264555"/>
              </a:xfrm>
              <a:grpFill/>
            </p:grpSpPr>
            <p:sp>
              <p:nvSpPr>
                <p:cNvPr id="268" name="Rectangle 9">
                  <a:extLst>
                    <a:ext uri="{FF2B5EF4-FFF2-40B4-BE49-F238E27FC236}">
                      <a16:creationId xmlns:a16="http://schemas.microsoft.com/office/drawing/2014/main" id="{9B8AE59F-9E5D-4FE1-9912-81BE9E147413}"/>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69" name="Line 10">
                  <a:extLst>
                    <a:ext uri="{FF2B5EF4-FFF2-40B4-BE49-F238E27FC236}">
                      <a16:creationId xmlns:a16="http://schemas.microsoft.com/office/drawing/2014/main" id="{7311F0F0-3996-4E65-AA2A-2A3E843938F3}"/>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61" name="Group 260">
                <a:extLst>
                  <a:ext uri="{FF2B5EF4-FFF2-40B4-BE49-F238E27FC236}">
                    <a16:creationId xmlns:a16="http://schemas.microsoft.com/office/drawing/2014/main" id="{BC280B52-E8D3-49CF-87D5-6FFC109AF483}"/>
                  </a:ext>
                </a:extLst>
              </p:cNvPr>
              <p:cNvGrpSpPr/>
              <p:nvPr/>
            </p:nvGrpSpPr>
            <p:grpSpPr>
              <a:xfrm>
                <a:off x="2287367" y="1599181"/>
                <a:ext cx="95690" cy="23923"/>
                <a:chOff x="2287367" y="1599181"/>
                <a:chExt cx="95690" cy="23923"/>
              </a:xfrm>
              <a:grpFill/>
            </p:grpSpPr>
            <p:sp>
              <p:nvSpPr>
                <p:cNvPr id="265" name="Oval 11">
                  <a:extLst>
                    <a:ext uri="{FF2B5EF4-FFF2-40B4-BE49-F238E27FC236}">
                      <a16:creationId xmlns:a16="http://schemas.microsoft.com/office/drawing/2014/main" id="{C31B247E-1C62-433F-9EF7-9852F9D8E12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66" name="Oval 12">
                  <a:extLst>
                    <a:ext uri="{FF2B5EF4-FFF2-40B4-BE49-F238E27FC236}">
                      <a16:creationId xmlns:a16="http://schemas.microsoft.com/office/drawing/2014/main" id="{622DEF15-37E6-493B-B71E-86FD24597979}"/>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67" name="Oval 13">
                  <a:extLst>
                    <a:ext uri="{FF2B5EF4-FFF2-40B4-BE49-F238E27FC236}">
                      <a16:creationId xmlns:a16="http://schemas.microsoft.com/office/drawing/2014/main" id="{6F6FBFFE-2DA8-4522-BD19-9769F6664C3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62" name="Group 261">
                <a:extLst>
                  <a:ext uri="{FF2B5EF4-FFF2-40B4-BE49-F238E27FC236}">
                    <a16:creationId xmlns:a16="http://schemas.microsoft.com/office/drawing/2014/main" id="{72E55387-FC02-444B-88A7-C8A8C8837D2A}"/>
                  </a:ext>
                </a:extLst>
              </p:cNvPr>
              <p:cNvGrpSpPr/>
              <p:nvPr/>
            </p:nvGrpSpPr>
            <p:grpSpPr>
              <a:xfrm>
                <a:off x="2202934" y="1701907"/>
                <a:ext cx="95690" cy="90061"/>
                <a:chOff x="2202934" y="1701907"/>
                <a:chExt cx="95690" cy="90061"/>
              </a:xfrm>
              <a:grpFill/>
            </p:grpSpPr>
            <p:sp>
              <p:nvSpPr>
                <p:cNvPr id="263" name="Freeform 14">
                  <a:extLst>
                    <a:ext uri="{FF2B5EF4-FFF2-40B4-BE49-F238E27FC236}">
                      <a16:creationId xmlns:a16="http://schemas.microsoft.com/office/drawing/2014/main" id="{D542866D-C5ED-4776-8AB8-0D59BD526786}"/>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64" name="Line 15">
                  <a:extLst>
                    <a:ext uri="{FF2B5EF4-FFF2-40B4-BE49-F238E27FC236}">
                      <a16:creationId xmlns:a16="http://schemas.microsoft.com/office/drawing/2014/main" id="{98DE8EF2-D347-4F05-BF12-C45E85B91BFF}"/>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183" name="Group 182">
              <a:extLst>
                <a:ext uri="{FF2B5EF4-FFF2-40B4-BE49-F238E27FC236}">
                  <a16:creationId xmlns:a16="http://schemas.microsoft.com/office/drawing/2014/main" id="{E6DC1F7A-DA74-4EBD-BB7A-7FBEC7CF9C85}"/>
                </a:ext>
              </a:extLst>
            </p:cNvPr>
            <p:cNvGrpSpPr/>
            <p:nvPr/>
          </p:nvGrpSpPr>
          <p:grpSpPr>
            <a:xfrm>
              <a:off x="2032354" y="2472522"/>
              <a:ext cx="360797" cy="306922"/>
              <a:chOff x="2107244" y="1575258"/>
              <a:chExt cx="310993" cy="264555"/>
            </a:xfrm>
            <a:noFill/>
          </p:grpSpPr>
          <p:grpSp>
            <p:nvGrpSpPr>
              <p:cNvPr id="250" name="Group 249">
                <a:extLst>
                  <a:ext uri="{FF2B5EF4-FFF2-40B4-BE49-F238E27FC236}">
                    <a16:creationId xmlns:a16="http://schemas.microsoft.com/office/drawing/2014/main" id="{25B0B9FC-1B84-4F30-8D97-363B2FA5AD07}"/>
                  </a:ext>
                </a:extLst>
              </p:cNvPr>
              <p:cNvGrpSpPr/>
              <p:nvPr/>
            </p:nvGrpSpPr>
            <p:grpSpPr>
              <a:xfrm>
                <a:off x="2107244" y="1575258"/>
                <a:ext cx="310993" cy="264555"/>
                <a:chOff x="2107244" y="1575258"/>
                <a:chExt cx="310993" cy="264555"/>
              </a:xfrm>
              <a:grpFill/>
            </p:grpSpPr>
            <p:sp>
              <p:nvSpPr>
                <p:cNvPr id="258" name="Rectangle 9">
                  <a:extLst>
                    <a:ext uri="{FF2B5EF4-FFF2-40B4-BE49-F238E27FC236}">
                      <a16:creationId xmlns:a16="http://schemas.microsoft.com/office/drawing/2014/main" id="{C2B25C2E-BD33-4464-B6E3-4805C6C885F5}"/>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59" name="Line 10">
                  <a:extLst>
                    <a:ext uri="{FF2B5EF4-FFF2-40B4-BE49-F238E27FC236}">
                      <a16:creationId xmlns:a16="http://schemas.microsoft.com/office/drawing/2014/main" id="{444E3B93-7236-4E0A-82BD-29D7659994DD}"/>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51" name="Group 250">
                <a:extLst>
                  <a:ext uri="{FF2B5EF4-FFF2-40B4-BE49-F238E27FC236}">
                    <a16:creationId xmlns:a16="http://schemas.microsoft.com/office/drawing/2014/main" id="{C6501514-C0B6-4813-8F6B-FF33DD812D25}"/>
                  </a:ext>
                </a:extLst>
              </p:cNvPr>
              <p:cNvGrpSpPr/>
              <p:nvPr/>
            </p:nvGrpSpPr>
            <p:grpSpPr>
              <a:xfrm>
                <a:off x="2287367" y="1599181"/>
                <a:ext cx="95690" cy="23923"/>
                <a:chOff x="2287367" y="1599181"/>
                <a:chExt cx="95690" cy="23923"/>
              </a:xfrm>
              <a:grpFill/>
            </p:grpSpPr>
            <p:sp>
              <p:nvSpPr>
                <p:cNvPr id="255" name="Oval 11">
                  <a:extLst>
                    <a:ext uri="{FF2B5EF4-FFF2-40B4-BE49-F238E27FC236}">
                      <a16:creationId xmlns:a16="http://schemas.microsoft.com/office/drawing/2014/main" id="{2F041BB2-E477-404B-91B4-0838929806B7}"/>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56" name="Oval 12">
                  <a:extLst>
                    <a:ext uri="{FF2B5EF4-FFF2-40B4-BE49-F238E27FC236}">
                      <a16:creationId xmlns:a16="http://schemas.microsoft.com/office/drawing/2014/main" id="{60163D3B-96C6-4D21-B2DE-297CC0875ADF}"/>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57" name="Oval 13">
                  <a:extLst>
                    <a:ext uri="{FF2B5EF4-FFF2-40B4-BE49-F238E27FC236}">
                      <a16:creationId xmlns:a16="http://schemas.microsoft.com/office/drawing/2014/main" id="{3E2488EB-6AD2-45CA-805E-532453A0F4B8}"/>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52" name="Group 251">
                <a:extLst>
                  <a:ext uri="{FF2B5EF4-FFF2-40B4-BE49-F238E27FC236}">
                    <a16:creationId xmlns:a16="http://schemas.microsoft.com/office/drawing/2014/main" id="{DF782C6D-5DF9-4D85-B25A-7EB452A5C118}"/>
                  </a:ext>
                </a:extLst>
              </p:cNvPr>
              <p:cNvGrpSpPr/>
              <p:nvPr/>
            </p:nvGrpSpPr>
            <p:grpSpPr>
              <a:xfrm>
                <a:off x="2202934" y="1701907"/>
                <a:ext cx="95690" cy="90061"/>
                <a:chOff x="2202934" y="1701907"/>
                <a:chExt cx="95690" cy="90061"/>
              </a:xfrm>
              <a:grpFill/>
            </p:grpSpPr>
            <p:sp>
              <p:nvSpPr>
                <p:cNvPr id="253" name="Freeform 14">
                  <a:extLst>
                    <a:ext uri="{FF2B5EF4-FFF2-40B4-BE49-F238E27FC236}">
                      <a16:creationId xmlns:a16="http://schemas.microsoft.com/office/drawing/2014/main" id="{DAA17C18-030D-4A8B-A7BC-0BB4A3A45B59}"/>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54" name="Line 15">
                  <a:extLst>
                    <a:ext uri="{FF2B5EF4-FFF2-40B4-BE49-F238E27FC236}">
                      <a16:creationId xmlns:a16="http://schemas.microsoft.com/office/drawing/2014/main" id="{129F4ECD-DA64-43D6-8488-9B3D8EAE35E6}"/>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184" name="Group 183">
              <a:extLst>
                <a:ext uri="{FF2B5EF4-FFF2-40B4-BE49-F238E27FC236}">
                  <a16:creationId xmlns:a16="http://schemas.microsoft.com/office/drawing/2014/main" id="{4D119DF2-1DD0-496E-B0BB-8174B3D8E5A2}"/>
                </a:ext>
              </a:extLst>
            </p:cNvPr>
            <p:cNvGrpSpPr/>
            <p:nvPr/>
          </p:nvGrpSpPr>
          <p:grpSpPr>
            <a:xfrm>
              <a:off x="2608710" y="2472522"/>
              <a:ext cx="360797" cy="306922"/>
              <a:chOff x="2107244" y="1575258"/>
              <a:chExt cx="310993" cy="264555"/>
            </a:xfrm>
            <a:noFill/>
          </p:grpSpPr>
          <p:grpSp>
            <p:nvGrpSpPr>
              <p:cNvPr id="240" name="Group 239">
                <a:extLst>
                  <a:ext uri="{FF2B5EF4-FFF2-40B4-BE49-F238E27FC236}">
                    <a16:creationId xmlns:a16="http://schemas.microsoft.com/office/drawing/2014/main" id="{EAF66265-8597-414C-B29B-D10A445B136C}"/>
                  </a:ext>
                </a:extLst>
              </p:cNvPr>
              <p:cNvGrpSpPr/>
              <p:nvPr/>
            </p:nvGrpSpPr>
            <p:grpSpPr>
              <a:xfrm>
                <a:off x="2107244" y="1575258"/>
                <a:ext cx="310993" cy="264555"/>
                <a:chOff x="2107244" y="1575258"/>
                <a:chExt cx="310993" cy="264555"/>
              </a:xfrm>
              <a:grpFill/>
            </p:grpSpPr>
            <p:sp>
              <p:nvSpPr>
                <p:cNvPr id="248" name="Rectangle 9">
                  <a:extLst>
                    <a:ext uri="{FF2B5EF4-FFF2-40B4-BE49-F238E27FC236}">
                      <a16:creationId xmlns:a16="http://schemas.microsoft.com/office/drawing/2014/main" id="{E1E6417F-2654-4EC7-A5A9-83A2D2071AAA}"/>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49" name="Line 10">
                  <a:extLst>
                    <a:ext uri="{FF2B5EF4-FFF2-40B4-BE49-F238E27FC236}">
                      <a16:creationId xmlns:a16="http://schemas.microsoft.com/office/drawing/2014/main" id="{D245C436-875B-4C35-A60A-0FBAE671B0B6}"/>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41" name="Group 240">
                <a:extLst>
                  <a:ext uri="{FF2B5EF4-FFF2-40B4-BE49-F238E27FC236}">
                    <a16:creationId xmlns:a16="http://schemas.microsoft.com/office/drawing/2014/main" id="{DC6BE36A-3CFB-4417-89F1-70788A6C2C50}"/>
                  </a:ext>
                </a:extLst>
              </p:cNvPr>
              <p:cNvGrpSpPr/>
              <p:nvPr/>
            </p:nvGrpSpPr>
            <p:grpSpPr>
              <a:xfrm>
                <a:off x="2287367" y="1599181"/>
                <a:ext cx="95690" cy="23923"/>
                <a:chOff x="2287367" y="1599181"/>
                <a:chExt cx="95690" cy="23923"/>
              </a:xfrm>
              <a:grpFill/>
            </p:grpSpPr>
            <p:sp>
              <p:nvSpPr>
                <p:cNvPr id="245" name="Oval 11">
                  <a:extLst>
                    <a:ext uri="{FF2B5EF4-FFF2-40B4-BE49-F238E27FC236}">
                      <a16:creationId xmlns:a16="http://schemas.microsoft.com/office/drawing/2014/main" id="{A64850C0-8291-4C8F-AA18-6C37B6C8C0ED}"/>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46" name="Oval 12">
                  <a:extLst>
                    <a:ext uri="{FF2B5EF4-FFF2-40B4-BE49-F238E27FC236}">
                      <a16:creationId xmlns:a16="http://schemas.microsoft.com/office/drawing/2014/main" id="{87AD46F1-82D2-4A3E-8660-2E7C8A676338}"/>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47" name="Oval 13">
                  <a:extLst>
                    <a:ext uri="{FF2B5EF4-FFF2-40B4-BE49-F238E27FC236}">
                      <a16:creationId xmlns:a16="http://schemas.microsoft.com/office/drawing/2014/main" id="{A6B74292-B76C-4728-94EB-FC2E0364BB78}"/>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42" name="Group 241">
                <a:extLst>
                  <a:ext uri="{FF2B5EF4-FFF2-40B4-BE49-F238E27FC236}">
                    <a16:creationId xmlns:a16="http://schemas.microsoft.com/office/drawing/2014/main" id="{4C2C5DDF-3B06-4602-B545-FCC509A7E190}"/>
                  </a:ext>
                </a:extLst>
              </p:cNvPr>
              <p:cNvGrpSpPr/>
              <p:nvPr/>
            </p:nvGrpSpPr>
            <p:grpSpPr>
              <a:xfrm>
                <a:off x="2202934" y="1701907"/>
                <a:ext cx="95690" cy="90061"/>
                <a:chOff x="2202934" y="1701907"/>
                <a:chExt cx="95690" cy="90061"/>
              </a:xfrm>
              <a:grpFill/>
            </p:grpSpPr>
            <p:sp>
              <p:nvSpPr>
                <p:cNvPr id="243" name="Freeform 14">
                  <a:extLst>
                    <a:ext uri="{FF2B5EF4-FFF2-40B4-BE49-F238E27FC236}">
                      <a16:creationId xmlns:a16="http://schemas.microsoft.com/office/drawing/2014/main" id="{0FEACB49-7302-49AD-8BA3-D4EC6F29DE6D}"/>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44" name="Line 15">
                  <a:extLst>
                    <a:ext uri="{FF2B5EF4-FFF2-40B4-BE49-F238E27FC236}">
                      <a16:creationId xmlns:a16="http://schemas.microsoft.com/office/drawing/2014/main" id="{BD79E43A-718E-4CA9-ADD2-90C2EE75C963}"/>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185" name="Group 184">
              <a:extLst>
                <a:ext uri="{FF2B5EF4-FFF2-40B4-BE49-F238E27FC236}">
                  <a16:creationId xmlns:a16="http://schemas.microsoft.com/office/drawing/2014/main" id="{8E0A6E7C-C2E6-4511-A448-E2D609EBB3FF}"/>
                </a:ext>
              </a:extLst>
            </p:cNvPr>
            <p:cNvGrpSpPr/>
            <p:nvPr/>
          </p:nvGrpSpPr>
          <p:grpSpPr>
            <a:xfrm>
              <a:off x="3185064" y="2472522"/>
              <a:ext cx="360797" cy="306922"/>
              <a:chOff x="2107244" y="1575258"/>
              <a:chExt cx="310993" cy="264555"/>
            </a:xfrm>
            <a:noFill/>
          </p:grpSpPr>
          <p:grpSp>
            <p:nvGrpSpPr>
              <p:cNvPr id="230" name="Group 229">
                <a:extLst>
                  <a:ext uri="{FF2B5EF4-FFF2-40B4-BE49-F238E27FC236}">
                    <a16:creationId xmlns:a16="http://schemas.microsoft.com/office/drawing/2014/main" id="{5DE2F3E1-F53B-460F-A2E0-EE4954D39AA4}"/>
                  </a:ext>
                </a:extLst>
              </p:cNvPr>
              <p:cNvGrpSpPr/>
              <p:nvPr/>
            </p:nvGrpSpPr>
            <p:grpSpPr>
              <a:xfrm>
                <a:off x="2107244" y="1575258"/>
                <a:ext cx="310993" cy="264555"/>
                <a:chOff x="2107244" y="1575258"/>
                <a:chExt cx="310993" cy="264555"/>
              </a:xfrm>
              <a:grpFill/>
            </p:grpSpPr>
            <p:sp>
              <p:nvSpPr>
                <p:cNvPr id="238" name="Rectangle 9">
                  <a:extLst>
                    <a:ext uri="{FF2B5EF4-FFF2-40B4-BE49-F238E27FC236}">
                      <a16:creationId xmlns:a16="http://schemas.microsoft.com/office/drawing/2014/main" id="{D0EA36C8-4C21-46D5-B850-28AF2296E219}"/>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39" name="Line 10">
                  <a:extLst>
                    <a:ext uri="{FF2B5EF4-FFF2-40B4-BE49-F238E27FC236}">
                      <a16:creationId xmlns:a16="http://schemas.microsoft.com/office/drawing/2014/main" id="{CEF91B37-C57F-48CC-A49D-1901A2B8D347}"/>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31" name="Group 230">
                <a:extLst>
                  <a:ext uri="{FF2B5EF4-FFF2-40B4-BE49-F238E27FC236}">
                    <a16:creationId xmlns:a16="http://schemas.microsoft.com/office/drawing/2014/main" id="{9397E1FD-0CC7-49DE-A526-D3365E6DDBE7}"/>
                  </a:ext>
                </a:extLst>
              </p:cNvPr>
              <p:cNvGrpSpPr/>
              <p:nvPr/>
            </p:nvGrpSpPr>
            <p:grpSpPr>
              <a:xfrm>
                <a:off x="2287367" y="1599181"/>
                <a:ext cx="95690" cy="23923"/>
                <a:chOff x="2287367" y="1599181"/>
                <a:chExt cx="95690" cy="23923"/>
              </a:xfrm>
              <a:grpFill/>
            </p:grpSpPr>
            <p:sp>
              <p:nvSpPr>
                <p:cNvPr id="235" name="Oval 11">
                  <a:extLst>
                    <a:ext uri="{FF2B5EF4-FFF2-40B4-BE49-F238E27FC236}">
                      <a16:creationId xmlns:a16="http://schemas.microsoft.com/office/drawing/2014/main" id="{49A8EBA3-2EC1-4B07-904C-41505A52B2B3}"/>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36" name="Oval 12">
                  <a:extLst>
                    <a:ext uri="{FF2B5EF4-FFF2-40B4-BE49-F238E27FC236}">
                      <a16:creationId xmlns:a16="http://schemas.microsoft.com/office/drawing/2014/main" id="{15CD3D98-C1D0-4A8B-B19E-B22F435F989F}"/>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37" name="Oval 13">
                  <a:extLst>
                    <a:ext uri="{FF2B5EF4-FFF2-40B4-BE49-F238E27FC236}">
                      <a16:creationId xmlns:a16="http://schemas.microsoft.com/office/drawing/2014/main" id="{F3CBC249-02A4-4296-A46A-09E9DCEA6F12}"/>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32" name="Group 231">
                <a:extLst>
                  <a:ext uri="{FF2B5EF4-FFF2-40B4-BE49-F238E27FC236}">
                    <a16:creationId xmlns:a16="http://schemas.microsoft.com/office/drawing/2014/main" id="{AD0E13FB-8AFD-41C6-BDB8-99C66E99E83E}"/>
                  </a:ext>
                </a:extLst>
              </p:cNvPr>
              <p:cNvGrpSpPr/>
              <p:nvPr/>
            </p:nvGrpSpPr>
            <p:grpSpPr>
              <a:xfrm>
                <a:off x="2202934" y="1701907"/>
                <a:ext cx="95690" cy="90061"/>
                <a:chOff x="2202934" y="1701907"/>
                <a:chExt cx="95690" cy="90061"/>
              </a:xfrm>
              <a:grpFill/>
            </p:grpSpPr>
            <p:sp>
              <p:nvSpPr>
                <p:cNvPr id="233" name="Freeform 14">
                  <a:extLst>
                    <a:ext uri="{FF2B5EF4-FFF2-40B4-BE49-F238E27FC236}">
                      <a16:creationId xmlns:a16="http://schemas.microsoft.com/office/drawing/2014/main" id="{C83B2EA2-3A1D-44DA-B1A2-04D3C6A090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34" name="Line 15">
                  <a:extLst>
                    <a:ext uri="{FF2B5EF4-FFF2-40B4-BE49-F238E27FC236}">
                      <a16:creationId xmlns:a16="http://schemas.microsoft.com/office/drawing/2014/main" id="{06F52F71-3991-4AF4-A5AE-5FB558522A0F}"/>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186" name="Group 185">
              <a:extLst>
                <a:ext uri="{FF2B5EF4-FFF2-40B4-BE49-F238E27FC236}">
                  <a16:creationId xmlns:a16="http://schemas.microsoft.com/office/drawing/2014/main" id="{8A2BD7F0-FFB0-496E-9CCC-2C3E96C057E0}"/>
                </a:ext>
              </a:extLst>
            </p:cNvPr>
            <p:cNvGrpSpPr/>
            <p:nvPr/>
          </p:nvGrpSpPr>
          <p:grpSpPr>
            <a:xfrm>
              <a:off x="3761419" y="2472522"/>
              <a:ext cx="360797" cy="306922"/>
              <a:chOff x="2107244" y="1575258"/>
              <a:chExt cx="310993" cy="264555"/>
            </a:xfrm>
            <a:noFill/>
          </p:grpSpPr>
          <p:grpSp>
            <p:nvGrpSpPr>
              <p:cNvPr id="220" name="Group 219">
                <a:extLst>
                  <a:ext uri="{FF2B5EF4-FFF2-40B4-BE49-F238E27FC236}">
                    <a16:creationId xmlns:a16="http://schemas.microsoft.com/office/drawing/2014/main" id="{BB57D858-B398-4B47-AD2A-FD9567022300}"/>
                  </a:ext>
                </a:extLst>
              </p:cNvPr>
              <p:cNvGrpSpPr/>
              <p:nvPr/>
            </p:nvGrpSpPr>
            <p:grpSpPr>
              <a:xfrm>
                <a:off x="2107244" y="1575258"/>
                <a:ext cx="310993" cy="264555"/>
                <a:chOff x="2107244" y="1575258"/>
                <a:chExt cx="310993" cy="264555"/>
              </a:xfrm>
              <a:grpFill/>
            </p:grpSpPr>
            <p:sp>
              <p:nvSpPr>
                <p:cNvPr id="228" name="Rectangle 9">
                  <a:extLst>
                    <a:ext uri="{FF2B5EF4-FFF2-40B4-BE49-F238E27FC236}">
                      <a16:creationId xmlns:a16="http://schemas.microsoft.com/office/drawing/2014/main" id="{BC04F9A2-F0F3-493F-B775-6F09758FEDCA}"/>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29" name="Line 10">
                  <a:extLst>
                    <a:ext uri="{FF2B5EF4-FFF2-40B4-BE49-F238E27FC236}">
                      <a16:creationId xmlns:a16="http://schemas.microsoft.com/office/drawing/2014/main" id="{FC88AB52-70DD-45D9-847D-743B4A6867B6}"/>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21" name="Group 220">
                <a:extLst>
                  <a:ext uri="{FF2B5EF4-FFF2-40B4-BE49-F238E27FC236}">
                    <a16:creationId xmlns:a16="http://schemas.microsoft.com/office/drawing/2014/main" id="{D630916F-E493-480F-BAC7-CA4743436745}"/>
                  </a:ext>
                </a:extLst>
              </p:cNvPr>
              <p:cNvGrpSpPr/>
              <p:nvPr/>
            </p:nvGrpSpPr>
            <p:grpSpPr>
              <a:xfrm>
                <a:off x="2287367" y="1599181"/>
                <a:ext cx="95690" cy="23923"/>
                <a:chOff x="2287367" y="1599181"/>
                <a:chExt cx="95690" cy="23923"/>
              </a:xfrm>
              <a:grpFill/>
            </p:grpSpPr>
            <p:sp>
              <p:nvSpPr>
                <p:cNvPr id="225" name="Oval 11">
                  <a:extLst>
                    <a:ext uri="{FF2B5EF4-FFF2-40B4-BE49-F238E27FC236}">
                      <a16:creationId xmlns:a16="http://schemas.microsoft.com/office/drawing/2014/main" id="{77B437F0-8742-4329-92AF-A3DDC8AAAFC8}"/>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26" name="Oval 12">
                  <a:extLst>
                    <a:ext uri="{FF2B5EF4-FFF2-40B4-BE49-F238E27FC236}">
                      <a16:creationId xmlns:a16="http://schemas.microsoft.com/office/drawing/2014/main" id="{BE5A2C86-A809-485C-BE32-D4EDA9B8512B}"/>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27" name="Oval 13">
                  <a:extLst>
                    <a:ext uri="{FF2B5EF4-FFF2-40B4-BE49-F238E27FC236}">
                      <a16:creationId xmlns:a16="http://schemas.microsoft.com/office/drawing/2014/main" id="{60D873F4-8FEB-4CA3-B4BE-B3B9185BA45E}"/>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22" name="Group 221">
                <a:extLst>
                  <a:ext uri="{FF2B5EF4-FFF2-40B4-BE49-F238E27FC236}">
                    <a16:creationId xmlns:a16="http://schemas.microsoft.com/office/drawing/2014/main" id="{8FE49DD5-BCB0-4C73-9DA2-22EDA01F1CCE}"/>
                  </a:ext>
                </a:extLst>
              </p:cNvPr>
              <p:cNvGrpSpPr/>
              <p:nvPr/>
            </p:nvGrpSpPr>
            <p:grpSpPr>
              <a:xfrm>
                <a:off x="2202934" y="1701907"/>
                <a:ext cx="95690" cy="90061"/>
                <a:chOff x="2202934" y="1701907"/>
                <a:chExt cx="95690" cy="90061"/>
              </a:xfrm>
              <a:grpFill/>
            </p:grpSpPr>
            <p:sp>
              <p:nvSpPr>
                <p:cNvPr id="223" name="Freeform 14">
                  <a:extLst>
                    <a:ext uri="{FF2B5EF4-FFF2-40B4-BE49-F238E27FC236}">
                      <a16:creationId xmlns:a16="http://schemas.microsoft.com/office/drawing/2014/main" id="{7F79DD35-C119-4FA1-B5E0-3C79FECA6B3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24" name="Line 15">
                  <a:extLst>
                    <a:ext uri="{FF2B5EF4-FFF2-40B4-BE49-F238E27FC236}">
                      <a16:creationId xmlns:a16="http://schemas.microsoft.com/office/drawing/2014/main" id="{E2F68ED2-8D88-49F3-BBDC-DB5789BB3C31}"/>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187" name="Group 186">
              <a:extLst>
                <a:ext uri="{FF2B5EF4-FFF2-40B4-BE49-F238E27FC236}">
                  <a16:creationId xmlns:a16="http://schemas.microsoft.com/office/drawing/2014/main" id="{85C3FC79-3CD6-4F28-A1DE-9596B00E7A32}"/>
                </a:ext>
              </a:extLst>
            </p:cNvPr>
            <p:cNvGrpSpPr/>
            <p:nvPr/>
          </p:nvGrpSpPr>
          <p:grpSpPr>
            <a:xfrm>
              <a:off x="4337775" y="2472522"/>
              <a:ext cx="360797" cy="306922"/>
              <a:chOff x="2107244" y="1575258"/>
              <a:chExt cx="310993" cy="264555"/>
            </a:xfrm>
            <a:noFill/>
          </p:grpSpPr>
          <p:grpSp>
            <p:nvGrpSpPr>
              <p:cNvPr id="210" name="Group 209">
                <a:extLst>
                  <a:ext uri="{FF2B5EF4-FFF2-40B4-BE49-F238E27FC236}">
                    <a16:creationId xmlns:a16="http://schemas.microsoft.com/office/drawing/2014/main" id="{928F52B6-B217-461C-BC6A-D8D780073E74}"/>
                  </a:ext>
                </a:extLst>
              </p:cNvPr>
              <p:cNvGrpSpPr/>
              <p:nvPr/>
            </p:nvGrpSpPr>
            <p:grpSpPr>
              <a:xfrm>
                <a:off x="2107244" y="1575258"/>
                <a:ext cx="310993" cy="264555"/>
                <a:chOff x="2107244" y="1575258"/>
                <a:chExt cx="310993" cy="264555"/>
              </a:xfrm>
              <a:grpFill/>
            </p:grpSpPr>
            <p:sp>
              <p:nvSpPr>
                <p:cNvPr id="218" name="Rectangle 9">
                  <a:extLst>
                    <a:ext uri="{FF2B5EF4-FFF2-40B4-BE49-F238E27FC236}">
                      <a16:creationId xmlns:a16="http://schemas.microsoft.com/office/drawing/2014/main" id="{9FF2965D-72FD-431B-90CE-BFD0DBDF6321}"/>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19" name="Line 10">
                  <a:extLst>
                    <a:ext uri="{FF2B5EF4-FFF2-40B4-BE49-F238E27FC236}">
                      <a16:creationId xmlns:a16="http://schemas.microsoft.com/office/drawing/2014/main" id="{35AC41CC-6CDB-4C2F-BC25-F9102147473D}"/>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11" name="Group 210">
                <a:extLst>
                  <a:ext uri="{FF2B5EF4-FFF2-40B4-BE49-F238E27FC236}">
                    <a16:creationId xmlns:a16="http://schemas.microsoft.com/office/drawing/2014/main" id="{E351E0C3-885E-431F-8614-33CF13F922CA}"/>
                  </a:ext>
                </a:extLst>
              </p:cNvPr>
              <p:cNvGrpSpPr/>
              <p:nvPr/>
            </p:nvGrpSpPr>
            <p:grpSpPr>
              <a:xfrm>
                <a:off x="2287367" y="1599181"/>
                <a:ext cx="95690" cy="23923"/>
                <a:chOff x="2287367" y="1599181"/>
                <a:chExt cx="95690" cy="23923"/>
              </a:xfrm>
              <a:grpFill/>
            </p:grpSpPr>
            <p:sp>
              <p:nvSpPr>
                <p:cNvPr id="215" name="Oval 11">
                  <a:extLst>
                    <a:ext uri="{FF2B5EF4-FFF2-40B4-BE49-F238E27FC236}">
                      <a16:creationId xmlns:a16="http://schemas.microsoft.com/office/drawing/2014/main" id="{94D29A19-6F4A-408A-9D66-1865615B6FE7}"/>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16" name="Oval 12">
                  <a:extLst>
                    <a:ext uri="{FF2B5EF4-FFF2-40B4-BE49-F238E27FC236}">
                      <a16:creationId xmlns:a16="http://schemas.microsoft.com/office/drawing/2014/main" id="{1E57E946-F580-4F6E-8721-1C003F79A432}"/>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17" name="Oval 13">
                  <a:extLst>
                    <a:ext uri="{FF2B5EF4-FFF2-40B4-BE49-F238E27FC236}">
                      <a16:creationId xmlns:a16="http://schemas.microsoft.com/office/drawing/2014/main" id="{AEBB5EF3-D472-4B4D-AC85-6C81D91AFEBA}"/>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12" name="Group 211">
                <a:extLst>
                  <a:ext uri="{FF2B5EF4-FFF2-40B4-BE49-F238E27FC236}">
                    <a16:creationId xmlns:a16="http://schemas.microsoft.com/office/drawing/2014/main" id="{C8FDA4FF-C4FB-4362-8DCC-6B1440B3F1C6}"/>
                  </a:ext>
                </a:extLst>
              </p:cNvPr>
              <p:cNvGrpSpPr/>
              <p:nvPr/>
            </p:nvGrpSpPr>
            <p:grpSpPr>
              <a:xfrm>
                <a:off x="2202934" y="1701907"/>
                <a:ext cx="95690" cy="90061"/>
                <a:chOff x="2202934" y="1701907"/>
                <a:chExt cx="95690" cy="90061"/>
              </a:xfrm>
              <a:grpFill/>
            </p:grpSpPr>
            <p:sp>
              <p:nvSpPr>
                <p:cNvPr id="213" name="Freeform 14">
                  <a:extLst>
                    <a:ext uri="{FF2B5EF4-FFF2-40B4-BE49-F238E27FC236}">
                      <a16:creationId xmlns:a16="http://schemas.microsoft.com/office/drawing/2014/main" id="{62574303-82A3-4B6F-8FF2-4F568BDB665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14" name="Line 15">
                  <a:extLst>
                    <a:ext uri="{FF2B5EF4-FFF2-40B4-BE49-F238E27FC236}">
                      <a16:creationId xmlns:a16="http://schemas.microsoft.com/office/drawing/2014/main" id="{42D54DCA-798E-4CAF-8642-F0EF9F62C962}"/>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188" name="Group 187">
              <a:extLst>
                <a:ext uri="{FF2B5EF4-FFF2-40B4-BE49-F238E27FC236}">
                  <a16:creationId xmlns:a16="http://schemas.microsoft.com/office/drawing/2014/main" id="{717F9C0E-934D-48AE-B0F9-1F48B563AFC1}"/>
                </a:ext>
              </a:extLst>
            </p:cNvPr>
            <p:cNvGrpSpPr/>
            <p:nvPr/>
          </p:nvGrpSpPr>
          <p:grpSpPr>
            <a:xfrm>
              <a:off x="4914129" y="2472522"/>
              <a:ext cx="360797" cy="306922"/>
              <a:chOff x="2107244" y="1575258"/>
              <a:chExt cx="310993" cy="264555"/>
            </a:xfrm>
            <a:noFill/>
          </p:grpSpPr>
          <p:grpSp>
            <p:nvGrpSpPr>
              <p:cNvPr id="200" name="Group 199">
                <a:extLst>
                  <a:ext uri="{FF2B5EF4-FFF2-40B4-BE49-F238E27FC236}">
                    <a16:creationId xmlns:a16="http://schemas.microsoft.com/office/drawing/2014/main" id="{DCD95251-BEA7-40B1-9358-F5E241A9C92A}"/>
                  </a:ext>
                </a:extLst>
              </p:cNvPr>
              <p:cNvGrpSpPr/>
              <p:nvPr/>
            </p:nvGrpSpPr>
            <p:grpSpPr>
              <a:xfrm>
                <a:off x="2107244" y="1575258"/>
                <a:ext cx="310993" cy="264555"/>
                <a:chOff x="2107244" y="1575258"/>
                <a:chExt cx="310993" cy="264555"/>
              </a:xfrm>
              <a:grpFill/>
            </p:grpSpPr>
            <p:sp>
              <p:nvSpPr>
                <p:cNvPr id="208" name="Rectangle 9">
                  <a:extLst>
                    <a:ext uri="{FF2B5EF4-FFF2-40B4-BE49-F238E27FC236}">
                      <a16:creationId xmlns:a16="http://schemas.microsoft.com/office/drawing/2014/main" id="{55211A2C-2C24-484C-9147-E08C3966683A}"/>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09" name="Line 10">
                  <a:extLst>
                    <a:ext uri="{FF2B5EF4-FFF2-40B4-BE49-F238E27FC236}">
                      <a16:creationId xmlns:a16="http://schemas.microsoft.com/office/drawing/2014/main" id="{E20C0AC9-4DF6-4B25-B476-B56E2DE92116}"/>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01" name="Group 200">
                <a:extLst>
                  <a:ext uri="{FF2B5EF4-FFF2-40B4-BE49-F238E27FC236}">
                    <a16:creationId xmlns:a16="http://schemas.microsoft.com/office/drawing/2014/main" id="{7FC51EC2-F67D-4DD3-B151-4D777F4BD8B2}"/>
                  </a:ext>
                </a:extLst>
              </p:cNvPr>
              <p:cNvGrpSpPr/>
              <p:nvPr/>
            </p:nvGrpSpPr>
            <p:grpSpPr>
              <a:xfrm>
                <a:off x="2287367" y="1599181"/>
                <a:ext cx="95690" cy="23923"/>
                <a:chOff x="2287367" y="1599181"/>
                <a:chExt cx="95690" cy="23923"/>
              </a:xfrm>
              <a:grpFill/>
            </p:grpSpPr>
            <p:sp>
              <p:nvSpPr>
                <p:cNvPr id="205" name="Oval 11">
                  <a:extLst>
                    <a:ext uri="{FF2B5EF4-FFF2-40B4-BE49-F238E27FC236}">
                      <a16:creationId xmlns:a16="http://schemas.microsoft.com/office/drawing/2014/main" id="{DD37E2A0-93C6-48B6-AC94-7FAE893A1570}"/>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06" name="Oval 12">
                  <a:extLst>
                    <a:ext uri="{FF2B5EF4-FFF2-40B4-BE49-F238E27FC236}">
                      <a16:creationId xmlns:a16="http://schemas.microsoft.com/office/drawing/2014/main" id="{0111DEC4-D389-46EC-B310-1527F71E21F8}"/>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07" name="Oval 13">
                  <a:extLst>
                    <a:ext uri="{FF2B5EF4-FFF2-40B4-BE49-F238E27FC236}">
                      <a16:creationId xmlns:a16="http://schemas.microsoft.com/office/drawing/2014/main" id="{D25B0BF3-D6A0-4B4A-AAF0-E5DCF7529B8D}"/>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02" name="Group 201">
                <a:extLst>
                  <a:ext uri="{FF2B5EF4-FFF2-40B4-BE49-F238E27FC236}">
                    <a16:creationId xmlns:a16="http://schemas.microsoft.com/office/drawing/2014/main" id="{D4DB4110-976C-480D-8353-1FACE97151E1}"/>
                  </a:ext>
                </a:extLst>
              </p:cNvPr>
              <p:cNvGrpSpPr/>
              <p:nvPr/>
            </p:nvGrpSpPr>
            <p:grpSpPr>
              <a:xfrm>
                <a:off x="2202934" y="1701907"/>
                <a:ext cx="95690" cy="90061"/>
                <a:chOff x="2202934" y="1701907"/>
                <a:chExt cx="95690" cy="90061"/>
              </a:xfrm>
              <a:grpFill/>
            </p:grpSpPr>
            <p:sp>
              <p:nvSpPr>
                <p:cNvPr id="203" name="Freeform 14">
                  <a:extLst>
                    <a:ext uri="{FF2B5EF4-FFF2-40B4-BE49-F238E27FC236}">
                      <a16:creationId xmlns:a16="http://schemas.microsoft.com/office/drawing/2014/main" id="{435F29C4-4BD2-4289-93D7-BD32FED5E4E4}"/>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04" name="Line 15">
                  <a:extLst>
                    <a:ext uri="{FF2B5EF4-FFF2-40B4-BE49-F238E27FC236}">
                      <a16:creationId xmlns:a16="http://schemas.microsoft.com/office/drawing/2014/main" id="{31B35EC3-5D2A-4671-9E54-FBEC2EB37F15}"/>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189" name="Group 188">
              <a:extLst>
                <a:ext uri="{FF2B5EF4-FFF2-40B4-BE49-F238E27FC236}">
                  <a16:creationId xmlns:a16="http://schemas.microsoft.com/office/drawing/2014/main" id="{4E847960-5972-4702-9823-C227D5714A47}"/>
                </a:ext>
              </a:extLst>
            </p:cNvPr>
            <p:cNvGrpSpPr/>
            <p:nvPr/>
          </p:nvGrpSpPr>
          <p:grpSpPr>
            <a:xfrm>
              <a:off x="5482774" y="2472522"/>
              <a:ext cx="360797" cy="306922"/>
              <a:chOff x="2107244" y="1575258"/>
              <a:chExt cx="310993" cy="264555"/>
            </a:xfrm>
            <a:solidFill>
              <a:schemeClr val="accent2">
                <a:lumMod val="20000"/>
                <a:lumOff val="80000"/>
              </a:schemeClr>
            </a:solidFill>
          </p:grpSpPr>
          <p:grpSp>
            <p:nvGrpSpPr>
              <p:cNvPr id="190" name="Group 189">
                <a:extLst>
                  <a:ext uri="{FF2B5EF4-FFF2-40B4-BE49-F238E27FC236}">
                    <a16:creationId xmlns:a16="http://schemas.microsoft.com/office/drawing/2014/main" id="{97B28B60-305C-4108-A84A-C459584A92D8}"/>
                  </a:ext>
                </a:extLst>
              </p:cNvPr>
              <p:cNvGrpSpPr/>
              <p:nvPr/>
            </p:nvGrpSpPr>
            <p:grpSpPr>
              <a:xfrm>
                <a:off x="2107244" y="1575258"/>
                <a:ext cx="310993" cy="264555"/>
                <a:chOff x="2107244" y="1575258"/>
                <a:chExt cx="310993" cy="264555"/>
              </a:xfrm>
              <a:grpFill/>
            </p:grpSpPr>
            <p:sp>
              <p:nvSpPr>
                <p:cNvPr id="198" name="Rectangle 9">
                  <a:extLst>
                    <a:ext uri="{FF2B5EF4-FFF2-40B4-BE49-F238E27FC236}">
                      <a16:creationId xmlns:a16="http://schemas.microsoft.com/office/drawing/2014/main" id="{8261C865-5F21-4A5C-90E7-25E160EE8079}"/>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199" name="Line 10">
                  <a:extLst>
                    <a:ext uri="{FF2B5EF4-FFF2-40B4-BE49-F238E27FC236}">
                      <a16:creationId xmlns:a16="http://schemas.microsoft.com/office/drawing/2014/main" id="{16818B2B-2860-4C4B-9E6B-4BFF047EBC71}"/>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191" name="Group 190">
                <a:extLst>
                  <a:ext uri="{FF2B5EF4-FFF2-40B4-BE49-F238E27FC236}">
                    <a16:creationId xmlns:a16="http://schemas.microsoft.com/office/drawing/2014/main" id="{62B82A91-113D-4539-989A-22F4C9756C46}"/>
                  </a:ext>
                </a:extLst>
              </p:cNvPr>
              <p:cNvGrpSpPr/>
              <p:nvPr/>
            </p:nvGrpSpPr>
            <p:grpSpPr>
              <a:xfrm>
                <a:off x="2287367" y="1599181"/>
                <a:ext cx="95690" cy="23923"/>
                <a:chOff x="2287367" y="1599181"/>
                <a:chExt cx="95690" cy="23923"/>
              </a:xfrm>
              <a:grpFill/>
            </p:grpSpPr>
            <p:sp>
              <p:nvSpPr>
                <p:cNvPr id="195" name="Oval 11">
                  <a:extLst>
                    <a:ext uri="{FF2B5EF4-FFF2-40B4-BE49-F238E27FC236}">
                      <a16:creationId xmlns:a16="http://schemas.microsoft.com/office/drawing/2014/main" id="{7A79B5CB-9081-4A2C-9FE7-11B386E69BE4}"/>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196" name="Oval 12">
                  <a:extLst>
                    <a:ext uri="{FF2B5EF4-FFF2-40B4-BE49-F238E27FC236}">
                      <a16:creationId xmlns:a16="http://schemas.microsoft.com/office/drawing/2014/main" id="{70D5CF84-2021-45AF-A04E-FC90D9A629A3}"/>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197" name="Oval 13">
                  <a:extLst>
                    <a:ext uri="{FF2B5EF4-FFF2-40B4-BE49-F238E27FC236}">
                      <a16:creationId xmlns:a16="http://schemas.microsoft.com/office/drawing/2014/main" id="{2FB4AA1F-B520-4F51-BCEC-0FF6A723E79E}"/>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192" name="Group 191">
                <a:extLst>
                  <a:ext uri="{FF2B5EF4-FFF2-40B4-BE49-F238E27FC236}">
                    <a16:creationId xmlns:a16="http://schemas.microsoft.com/office/drawing/2014/main" id="{1A8ABC75-04FE-4574-BAE1-75327682B9C6}"/>
                  </a:ext>
                </a:extLst>
              </p:cNvPr>
              <p:cNvGrpSpPr/>
              <p:nvPr/>
            </p:nvGrpSpPr>
            <p:grpSpPr>
              <a:xfrm>
                <a:off x="2202934" y="1701907"/>
                <a:ext cx="95690" cy="90061"/>
                <a:chOff x="2202934" y="1701907"/>
                <a:chExt cx="95690" cy="90061"/>
              </a:xfrm>
              <a:grpFill/>
            </p:grpSpPr>
            <p:sp>
              <p:nvSpPr>
                <p:cNvPr id="193" name="Freeform 14">
                  <a:extLst>
                    <a:ext uri="{FF2B5EF4-FFF2-40B4-BE49-F238E27FC236}">
                      <a16:creationId xmlns:a16="http://schemas.microsoft.com/office/drawing/2014/main" id="{447D2D0F-D196-4671-938D-746E71AC649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194" name="Line 15">
                  <a:extLst>
                    <a:ext uri="{FF2B5EF4-FFF2-40B4-BE49-F238E27FC236}">
                      <a16:creationId xmlns:a16="http://schemas.microsoft.com/office/drawing/2014/main" id="{ADED5C68-0BEF-4B25-A43E-F769782D6C19}"/>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286" name="Group 285">
              <a:extLst>
                <a:ext uri="{FF2B5EF4-FFF2-40B4-BE49-F238E27FC236}">
                  <a16:creationId xmlns:a16="http://schemas.microsoft.com/office/drawing/2014/main" id="{84DBDDCB-346D-47AB-A2BF-C63A3CA49CCD}"/>
                </a:ext>
              </a:extLst>
            </p:cNvPr>
            <p:cNvGrpSpPr/>
            <p:nvPr/>
          </p:nvGrpSpPr>
          <p:grpSpPr>
            <a:xfrm>
              <a:off x="879643" y="2957085"/>
              <a:ext cx="360797" cy="306922"/>
              <a:chOff x="2107244" y="1575258"/>
              <a:chExt cx="310993" cy="264555"/>
            </a:xfrm>
            <a:noFill/>
          </p:grpSpPr>
          <p:grpSp>
            <p:nvGrpSpPr>
              <p:cNvPr id="375" name="Group 374">
                <a:extLst>
                  <a:ext uri="{FF2B5EF4-FFF2-40B4-BE49-F238E27FC236}">
                    <a16:creationId xmlns:a16="http://schemas.microsoft.com/office/drawing/2014/main" id="{F45DBA1C-A4AA-4FED-A1F1-F52EC2C134DA}"/>
                  </a:ext>
                </a:extLst>
              </p:cNvPr>
              <p:cNvGrpSpPr/>
              <p:nvPr/>
            </p:nvGrpSpPr>
            <p:grpSpPr>
              <a:xfrm>
                <a:off x="2107244" y="1575258"/>
                <a:ext cx="310993" cy="264555"/>
                <a:chOff x="2107244" y="1575258"/>
                <a:chExt cx="310993" cy="264555"/>
              </a:xfrm>
              <a:grpFill/>
            </p:grpSpPr>
            <p:sp>
              <p:nvSpPr>
                <p:cNvPr id="383" name="Rectangle 9">
                  <a:extLst>
                    <a:ext uri="{FF2B5EF4-FFF2-40B4-BE49-F238E27FC236}">
                      <a16:creationId xmlns:a16="http://schemas.microsoft.com/office/drawing/2014/main" id="{27422BD3-4F22-4AC2-A2A9-0D8AF9816238}"/>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84" name="Line 10">
                  <a:extLst>
                    <a:ext uri="{FF2B5EF4-FFF2-40B4-BE49-F238E27FC236}">
                      <a16:creationId xmlns:a16="http://schemas.microsoft.com/office/drawing/2014/main" id="{EB34757F-9750-4C89-9A47-0FEFD83EEE0E}"/>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76" name="Group 375">
                <a:extLst>
                  <a:ext uri="{FF2B5EF4-FFF2-40B4-BE49-F238E27FC236}">
                    <a16:creationId xmlns:a16="http://schemas.microsoft.com/office/drawing/2014/main" id="{1F7AFF72-2295-4DEF-99AB-F30D649616FD}"/>
                  </a:ext>
                </a:extLst>
              </p:cNvPr>
              <p:cNvGrpSpPr/>
              <p:nvPr/>
            </p:nvGrpSpPr>
            <p:grpSpPr>
              <a:xfrm>
                <a:off x="2287367" y="1599181"/>
                <a:ext cx="95690" cy="23923"/>
                <a:chOff x="2287367" y="1599181"/>
                <a:chExt cx="95690" cy="23923"/>
              </a:xfrm>
              <a:grpFill/>
            </p:grpSpPr>
            <p:sp>
              <p:nvSpPr>
                <p:cNvPr id="380" name="Oval 11">
                  <a:extLst>
                    <a:ext uri="{FF2B5EF4-FFF2-40B4-BE49-F238E27FC236}">
                      <a16:creationId xmlns:a16="http://schemas.microsoft.com/office/drawing/2014/main" id="{B221BAB2-C77B-44F2-A0FA-69337A19281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81" name="Oval 12">
                  <a:extLst>
                    <a:ext uri="{FF2B5EF4-FFF2-40B4-BE49-F238E27FC236}">
                      <a16:creationId xmlns:a16="http://schemas.microsoft.com/office/drawing/2014/main" id="{35A17F8A-91F8-40F0-84D9-036F7360529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82" name="Oval 13">
                  <a:extLst>
                    <a:ext uri="{FF2B5EF4-FFF2-40B4-BE49-F238E27FC236}">
                      <a16:creationId xmlns:a16="http://schemas.microsoft.com/office/drawing/2014/main" id="{705CFCF2-D865-4306-8263-F9D34E80CCC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77" name="Group 376">
                <a:extLst>
                  <a:ext uri="{FF2B5EF4-FFF2-40B4-BE49-F238E27FC236}">
                    <a16:creationId xmlns:a16="http://schemas.microsoft.com/office/drawing/2014/main" id="{BAA39078-1598-4A6C-B894-1F18FFA415CA}"/>
                  </a:ext>
                </a:extLst>
              </p:cNvPr>
              <p:cNvGrpSpPr/>
              <p:nvPr/>
            </p:nvGrpSpPr>
            <p:grpSpPr>
              <a:xfrm>
                <a:off x="2202934" y="1701907"/>
                <a:ext cx="95690" cy="90061"/>
                <a:chOff x="2202934" y="1701907"/>
                <a:chExt cx="95690" cy="90061"/>
              </a:xfrm>
              <a:grpFill/>
            </p:grpSpPr>
            <p:sp>
              <p:nvSpPr>
                <p:cNvPr id="378" name="Freeform 14">
                  <a:extLst>
                    <a:ext uri="{FF2B5EF4-FFF2-40B4-BE49-F238E27FC236}">
                      <a16:creationId xmlns:a16="http://schemas.microsoft.com/office/drawing/2014/main" id="{69E1A550-15C1-46B9-ADF6-1376BDAAAAD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79" name="Line 15">
                  <a:extLst>
                    <a:ext uri="{FF2B5EF4-FFF2-40B4-BE49-F238E27FC236}">
                      <a16:creationId xmlns:a16="http://schemas.microsoft.com/office/drawing/2014/main" id="{00347D99-785C-4D37-8B87-7749133D75A2}"/>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287" name="Group 286">
              <a:extLst>
                <a:ext uri="{FF2B5EF4-FFF2-40B4-BE49-F238E27FC236}">
                  <a16:creationId xmlns:a16="http://schemas.microsoft.com/office/drawing/2014/main" id="{5C9944FC-BDEC-41C2-ADEA-D55CDA5218E7}"/>
                </a:ext>
              </a:extLst>
            </p:cNvPr>
            <p:cNvGrpSpPr/>
            <p:nvPr/>
          </p:nvGrpSpPr>
          <p:grpSpPr>
            <a:xfrm>
              <a:off x="1455999" y="2957085"/>
              <a:ext cx="360797" cy="306922"/>
              <a:chOff x="2107244" y="1575258"/>
              <a:chExt cx="310993" cy="264555"/>
            </a:xfrm>
            <a:noFill/>
          </p:grpSpPr>
          <p:grpSp>
            <p:nvGrpSpPr>
              <p:cNvPr id="365" name="Group 364">
                <a:extLst>
                  <a:ext uri="{FF2B5EF4-FFF2-40B4-BE49-F238E27FC236}">
                    <a16:creationId xmlns:a16="http://schemas.microsoft.com/office/drawing/2014/main" id="{98E7A594-0F1C-4556-98B9-C8F234B86811}"/>
                  </a:ext>
                </a:extLst>
              </p:cNvPr>
              <p:cNvGrpSpPr/>
              <p:nvPr/>
            </p:nvGrpSpPr>
            <p:grpSpPr>
              <a:xfrm>
                <a:off x="2107244" y="1575258"/>
                <a:ext cx="310993" cy="264555"/>
                <a:chOff x="2107244" y="1575258"/>
                <a:chExt cx="310993" cy="264555"/>
              </a:xfrm>
              <a:grpFill/>
            </p:grpSpPr>
            <p:sp>
              <p:nvSpPr>
                <p:cNvPr id="373" name="Rectangle 9">
                  <a:extLst>
                    <a:ext uri="{FF2B5EF4-FFF2-40B4-BE49-F238E27FC236}">
                      <a16:creationId xmlns:a16="http://schemas.microsoft.com/office/drawing/2014/main" id="{610AB94A-FB08-424A-B474-650CE6F46C77}"/>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74" name="Line 10">
                  <a:extLst>
                    <a:ext uri="{FF2B5EF4-FFF2-40B4-BE49-F238E27FC236}">
                      <a16:creationId xmlns:a16="http://schemas.microsoft.com/office/drawing/2014/main" id="{F1773F00-EC5F-429C-9232-97739A8CA70B}"/>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66" name="Group 365">
                <a:extLst>
                  <a:ext uri="{FF2B5EF4-FFF2-40B4-BE49-F238E27FC236}">
                    <a16:creationId xmlns:a16="http://schemas.microsoft.com/office/drawing/2014/main" id="{53FD4202-9769-4425-BA1C-BE14FD4C1978}"/>
                  </a:ext>
                </a:extLst>
              </p:cNvPr>
              <p:cNvGrpSpPr/>
              <p:nvPr/>
            </p:nvGrpSpPr>
            <p:grpSpPr>
              <a:xfrm>
                <a:off x="2287367" y="1599181"/>
                <a:ext cx="95690" cy="23923"/>
                <a:chOff x="2287367" y="1599181"/>
                <a:chExt cx="95690" cy="23923"/>
              </a:xfrm>
              <a:grpFill/>
            </p:grpSpPr>
            <p:sp>
              <p:nvSpPr>
                <p:cNvPr id="370" name="Oval 11">
                  <a:extLst>
                    <a:ext uri="{FF2B5EF4-FFF2-40B4-BE49-F238E27FC236}">
                      <a16:creationId xmlns:a16="http://schemas.microsoft.com/office/drawing/2014/main" id="{881B4212-C706-4D49-BD9F-DECA7B45E58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71" name="Oval 12">
                  <a:extLst>
                    <a:ext uri="{FF2B5EF4-FFF2-40B4-BE49-F238E27FC236}">
                      <a16:creationId xmlns:a16="http://schemas.microsoft.com/office/drawing/2014/main" id="{6DCF3583-EF62-4E93-BFA0-13E6433ADFB0}"/>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72" name="Oval 13">
                  <a:extLst>
                    <a:ext uri="{FF2B5EF4-FFF2-40B4-BE49-F238E27FC236}">
                      <a16:creationId xmlns:a16="http://schemas.microsoft.com/office/drawing/2014/main" id="{B82D7DCE-13CF-4FB4-9ED4-38EFDA02BF45}"/>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67" name="Group 366">
                <a:extLst>
                  <a:ext uri="{FF2B5EF4-FFF2-40B4-BE49-F238E27FC236}">
                    <a16:creationId xmlns:a16="http://schemas.microsoft.com/office/drawing/2014/main" id="{5042049C-9469-47E2-9F5F-8C60CC5780B4}"/>
                  </a:ext>
                </a:extLst>
              </p:cNvPr>
              <p:cNvGrpSpPr/>
              <p:nvPr/>
            </p:nvGrpSpPr>
            <p:grpSpPr>
              <a:xfrm>
                <a:off x="2202934" y="1701907"/>
                <a:ext cx="95690" cy="90061"/>
                <a:chOff x="2202934" y="1701907"/>
                <a:chExt cx="95690" cy="90061"/>
              </a:xfrm>
              <a:grpFill/>
            </p:grpSpPr>
            <p:sp>
              <p:nvSpPr>
                <p:cNvPr id="368" name="Freeform 14">
                  <a:extLst>
                    <a:ext uri="{FF2B5EF4-FFF2-40B4-BE49-F238E27FC236}">
                      <a16:creationId xmlns:a16="http://schemas.microsoft.com/office/drawing/2014/main" id="{DAB59243-61FF-4087-B307-CCAB0AAB66FB}"/>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69" name="Line 15">
                  <a:extLst>
                    <a:ext uri="{FF2B5EF4-FFF2-40B4-BE49-F238E27FC236}">
                      <a16:creationId xmlns:a16="http://schemas.microsoft.com/office/drawing/2014/main" id="{0E71FE6E-0A1F-4D96-96A2-A5CFDEB294CA}"/>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288" name="Group 287">
              <a:extLst>
                <a:ext uri="{FF2B5EF4-FFF2-40B4-BE49-F238E27FC236}">
                  <a16:creationId xmlns:a16="http://schemas.microsoft.com/office/drawing/2014/main" id="{3CDB88ED-EA33-411C-854F-0E1046766AD5}"/>
                </a:ext>
              </a:extLst>
            </p:cNvPr>
            <p:cNvGrpSpPr/>
            <p:nvPr/>
          </p:nvGrpSpPr>
          <p:grpSpPr>
            <a:xfrm>
              <a:off x="2032354" y="2957085"/>
              <a:ext cx="360797" cy="306922"/>
              <a:chOff x="2107244" y="1575258"/>
              <a:chExt cx="310993" cy="264555"/>
            </a:xfrm>
            <a:noFill/>
          </p:grpSpPr>
          <p:grpSp>
            <p:nvGrpSpPr>
              <p:cNvPr id="355" name="Group 354">
                <a:extLst>
                  <a:ext uri="{FF2B5EF4-FFF2-40B4-BE49-F238E27FC236}">
                    <a16:creationId xmlns:a16="http://schemas.microsoft.com/office/drawing/2014/main" id="{A7391446-CA91-4D23-9307-EC34D8C21B9F}"/>
                  </a:ext>
                </a:extLst>
              </p:cNvPr>
              <p:cNvGrpSpPr/>
              <p:nvPr/>
            </p:nvGrpSpPr>
            <p:grpSpPr>
              <a:xfrm>
                <a:off x="2107244" y="1575258"/>
                <a:ext cx="310993" cy="264555"/>
                <a:chOff x="2107244" y="1575258"/>
                <a:chExt cx="310993" cy="264555"/>
              </a:xfrm>
              <a:grpFill/>
            </p:grpSpPr>
            <p:sp>
              <p:nvSpPr>
                <p:cNvPr id="363" name="Rectangle 9">
                  <a:extLst>
                    <a:ext uri="{FF2B5EF4-FFF2-40B4-BE49-F238E27FC236}">
                      <a16:creationId xmlns:a16="http://schemas.microsoft.com/office/drawing/2014/main" id="{16A88871-772A-4455-934D-0B4553671336}"/>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64" name="Line 10">
                  <a:extLst>
                    <a:ext uri="{FF2B5EF4-FFF2-40B4-BE49-F238E27FC236}">
                      <a16:creationId xmlns:a16="http://schemas.microsoft.com/office/drawing/2014/main" id="{51C2BF2D-40D7-4225-B217-3FD9D918B43A}"/>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56" name="Group 355">
                <a:extLst>
                  <a:ext uri="{FF2B5EF4-FFF2-40B4-BE49-F238E27FC236}">
                    <a16:creationId xmlns:a16="http://schemas.microsoft.com/office/drawing/2014/main" id="{597AFA24-D0E2-44EA-BC42-FEE8298B2562}"/>
                  </a:ext>
                </a:extLst>
              </p:cNvPr>
              <p:cNvGrpSpPr/>
              <p:nvPr/>
            </p:nvGrpSpPr>
            <p:grpSpPr>
              <a:xfrm>
                <a:off x="2287367" y="1599181"/>
                <a:ext cx="95690" cy="23923"/>
                <a:chOff x="2287367" y="1599181"/>
                <a:chExt cx="95690" cy="23923"/>
              </a:xfrm>
              <a:grpFill/>
            </p:grpSpPr>
            <p:sp>
              <p:nvSpPr>
                <p:cNvPr id="360" name="Oval 11">
                  <a:extLst>
                    <a:ext uri="{FF2B5EF4-FFF2-40B4-BE49-F238E27FC236}">
                      <a16:creationId xmlns:a16="http://schemas.microsoft.com/office/drawing/2014/main" id="{6A8C247A-4996-4386-BC9A-5760D2B91347}"/>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61" name="Oval 12">
                  <a:extLst>
                    <a:ext uri="{FF2B5EF4-FFF2-40B4-BE49-F238E27FC236}">
                      <a16:creationId xmlns:a16="http://schemas.microsoft.com/office/drawing/2014/main" id="{9D1C0D6D-12DF-4C69-934A-857E5F3AAA53}"/>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62" name="Oval 13">
                  <a:extLst>
                    <a:ext uri="{FF2B5EF4-FFF2-40B4-BE49-F238E27FC236}">
                      <a16:creationId xmlns:a16="http://schemas.microsoft.com/office/drawing/2014/main" id="{501B3E19-5883-4791-B82A-20CFB2DAD02C}"/>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57" name="Group 356">
                <a:extLst>
                  <a:ext uri="{FF2B5EF4-FFF2-40B4-BE49-F238E27FC236}">
                    <a16:creationId xmlns:a16="http://schemas.microsoft.com/office/drawing/2014/main" id="{D0784D52-6BDC-4F5D-B39D-97718EB31DA7}"/>
                  </a:ext>
                </a:extLst>
              </p:cNvPr>
              <p:cNvGrpSpPr/>
              <p:nvPr/>
            </p:nvGrpSpPr>
            <p:grpSpPr>
              <a:xfrm>
                <a:off x="2202934" y="1701907"/>
                <a:ext cx="95690" cy="90061"/>
                <a:chOff x="2202934" y="1701907"/>
                <a:chExt cx="95690" cy="90061"/>
              </a:xfrm>
              <a:grpFill/>
            </p:grpSpPr>
            <p:sp>
              <p:nvSpPr>
                <p:cNvPr id="358" name="Freeform 14">
                  <a:extLst>
                    <a:ext uri="{FF2B5EF4-FFF2-40B4-BE49-F238E27FC236}">
                      <a16:creationId xmlns:a16="http://schemas.microsoft.com/office/drawing/2014/main" id="{F8C4F7F0-A6F9-4CDE-8452-ADFB1F04875C}"/>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59" name="Line 15">
                  <a:extLst>
                    <a:ext uri="{FF2B5EF4-FFF2-40B4-BE49-F238E27FC236}">
                      <a16:creationId xmlns:a16="http://schemas.microsoft.com/office/drawing/2014/main" id="{F90C9292-67A7-481C-B3EB-441D5F568D28}"/>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289" name="Group 288">
              <a:extLst>
                <a:ext uri="{FF2B5EF4-FFF2-40B4-BE49-F238E27FC236}">
                  <a16:creationId xmlns:a16="http://schemas.microsoft.com/office/drawing/2014/main" id="{6584C33D-1A25-44F5-BCDE-BA163B2E9096}"/>
                </a:ext>
              </a:extLst>
            </p:cNvPr>
            <p:cNvGrpSpPr/>
            <p:nvPr/>
          </p:nvGrpSpPr>
          <p:grpSpPr>
            <a:xfrm>
              <a:off x="2608710" y="2957085"/>
              <a:ext cx="360797" cy="306922"/>
              <a:chOff x="2107244" y="1575258"/>
              <a:chExt cx="310993" cy="264555"/>
            </a:xfrm>
            <a:noFill/>
          </p:grpSpPr>
          <p:grpSp>
            <p:nvGrpSpPr>
              <p:cNvPr id="345" name="Group 344">
                <a:extLst>
                  <a:ext uri="{FF2B5EF4-FFF2-40B4-BE49-F238E27FC236}">
                    <a16:creationId xmlns:a16="http://schemas.microsoft.com/office/drawing/2014/main" id="{F287B8F6-0D4C-4A22-AFE9-AB64E3849A99}"/>
                  </a:ext>
                </a:extLst>
              </p:cNvPr>
              <p:cNvGrpSpPr/>
              <p:nvPr/>
            </p:nvGrpSpPr>
            <p:grpSpPr>
              <a:xfrm>
                <a:off x="2107244" y="1575258"/>
                <a:ext cx="310993" cy="264555"/>
                <a:chOff x="2107244" y="1575258"/>
                <a:chExt cx="310993" cy="264555"/>
              </a:xfrm>
              <a:grpFill/>
            </p:grpSpPr>
            <p:sp>
              <p:nvSpPr>
                <p:cNvPr id="353" name="Rectangle 9">
                  <a:extLst>
                    <a:ext uri="{FF2B5EF4-FFF2-40B4-BE49-F238E27FC236}">
                      <a16:creationId xmlns:a16="http://schemas.microsoft.com/office/drawing/2014/main" id="{00D58D98-B1B4-4B7A-A01D-84D13B4163A7}"/>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54" name="Line 10">
                  <a:extLst>
                    <a:ext uri="{FF2B5EF4-FFF2-40B4-BE49-F238E27FC236}">
                      <a16:creationId xmlns:a16="http://schemas.microsoft.com/office/drawing/2014/main" id="{7A590B72-EA6F-49F4-9F34-6511563B2637}"/>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46" name="Group 345">
                <a:extLst>
                  <a:ext uri="{FF2B5EF4-FFF2-40B4-BE49-F238E27FC236}">
                    <a16:creationId xmlns:a16="http://schemas.microsoft.com/office/drawing/2014/main" id="{9BFE7A4D-1D90-496E-8708-07F85C197646}"/>
                  </a:ext>
                </a:extLst>
              </p:cNvPr>
              <p:cNvGrpSpPr/>
              <p:nvPr/>
            </p:nvGrpSpPr>
            <p:grpSpPr>
              <a:xfrm>
                <a:off x="2287367" y="1599181"/>
                <a:ext cx="95690" cy="23923"/>
                <a:chOff x="2287367" y="1599181"/>
                <a:chExt cx="95690" cy="23923"/>
              </a:xfrm>
              <a:grpFill/>
            </p:grpSpPr>
            <p:sp>
              <p:nvSpPr>
                <p:cNvPr id="350" name="Oval 11">
                  <a:extLst>
                    <a:ext uri="{FF2B5EF4-FFF2-40B4-BE49-F238E27FC236}">
                      <a16:creationId xmlns:a16="http://schemas.microsoft.com/office/drawing/2014/main" id="{52024B3D-9380-4EB1-A5F0-AAD365C6730C}"/>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51" name="Oval 12">
                  <a:extLst>
                    <a:ext uri="{FF2B5EF4-FFF2-40B4-BE49-F238E27FC236}">
                      <a16:creationId xmlns:a16="http://schemas.microsoft.com/office/drawing/2014/main" id="{8DF2BB8F-F97C-48D8-9AB3-BFA296EA844F}"/>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52" name="Oval 13">
                  <a:extLst>
                    <a:ext uri="{FF2B5EF4-FFF2-40B4-BE49-F238E27FC236}">
                      <a16:creationId xmlns:a16="http://schemas.microsoft.com/office/drawing/2014/main" id="{73705742-36DB-4F4D-83AB-03CF4F2185C9}"/>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47" name="Group 346">
                <a:extLst>
                  <a:ext uri="{FF2B5EF4-FFF2-40B4-BE49-F238E27FC236}">
                    <a16:creationId xmlns:a16="http://schemas.microsoft.com/office/drawing/2014/main" id="{E9C9AC70-1286-4230-82AE-C23FDADEAD7E}"/>
                  </a:ext>
                </a:extLst>
              </p:cNvPr>
              <p:cNvGrpSpPr/>
              <p:nvPr/>
            </p:nvGrpSpPr>
            <p:grpSpPr>
              <a:xfrm>
                <a:off x="2202934" y="1701907"/>
                <a:ext cx="95690" cy="90061"/>
                <a:chOff x="2202934" y="1701907"/>
                <a:chExt cx="95690" cy="90061"/>
              </a:xfrm>
              <a:grpFill/>
            </p:grpSpPr>
            <p:sp>
              <p:nvSpPr>
                <p:cNvPr id="348" name="Freeform 14">
                  <a:extLst>
                    <a:ext uri="{FF2B5EF4-FFF2-40B4-BE49-F238E27FC236}">
                      <a16:creationId xmlns:a16="http://schemas.microsoft.com/office/drawing/2014/main" id="{AAC2D6FA-8339-45D0-AB3D-8FB17CF3EC99}"/>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49" name="Line 15">
                  <a:extLst>
                    <a:ext uri="{FF2B5EF4-FFF2-40B4-BE49-F238E27FC236}">
                      <a16:creationId xmlns:a16="http://schemas.microsoft.com/office/drawing/2014/main" id="{E2B87FFF-5C77-477C-A0B9-7221B3428D75}"/>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290" name="Group 289">
              <a:extLst>
                <a:ext uri="{FF2B5EF4-FFF2-40B4-BE49-F238E27FC236}">
                  <a16:creationId xmlns:a16="http://schemas.microsoft.com/office/drawing/2014/main" id="{C5F0A4AF-3C55-4CEA-A3F5-DCF6D56BC4BA}"/>
                </a:ext>
              </a:extLst>
            </p:cNvPr>
            <p:cNvGrpSpPr/>
            <p:nvPr/>
          </p:nvGrpSpPr>
          <p:grpSpPr>
            <a:xfrm>
              <a:off x="3185064" y="2957085"/>
              <a:ext cx="360797" cy="306922"/>
              <a:chOff x="2107244" y="1575258"/>
              <a:chExt cx="310993" cy="264555"/>
            </a:xfrm>
            <a:noFill/>
          </p:grpSpPr>
          <p:grpSp>
            <p:nvGrpSpPr>
              <p:cNvPr id="335" name="Group 334">
                <a:extLst>
                  <a:ext uri="{FF2B5EF4-FFF2-40B4-BE49-F238E27FC236}">
                    <a16:creationId xmlns:a16="http://schemas.microsoft.com/office/drawing/2014/main" id="{248A2C39-F794-4B1B-9595-F6A65BB70C38}"/>
                  </a:ext>
                </a:extLst>
              </p:cNvPr>
              <p:cNvGrpSpPr/>
              <p:nvPr/>
            </p:nvGrpSpPr>
            <p:grpSpPr>
              <a:xfrm>
                <a:off x="2107244" y="1575258"/>
                <a:ext cx="310993" cy="264555"/>
                <a:chOff x="2107244" y="1575258"/>
                <a:chExt cx="310993" cy="264555"/>
              </a:xfrm>
              <a:grpFill/>
            </p:grpSpPr>
            <p:sp>
              <p:nvSpPr>
                <p:cNvPr id="343" name="Rectangle 9">
                  <a:extLst>
                    <a:ext uri="{FF2B5EF4-FFF2-40B4-BE49-F238E27FC236}">
                      <a16:creationId xmlns:a16="http://schemas.microsoft.com/office/drawing/2014/main" id="{CF8C6910-13FC-4C27-8445-EF35B2DF1CEC}"/>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44" name="Line 10">
                  <a:extLst>
                    <a:ext uri="{FF2B5EF4-FFF2-40B4-BE49-F238E27FC236}">
                      <a16:creationId xmlns:a16="http://schemas.microsoft.com/office/drawing/2014/main" id="{CB94AAA0-368C-46F3-889A-E79986AF9164}"/>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36" name="Group 335">
                <a:extLst>
                  <a:ext uri="{FF2B5EF4-FFF2-40B4-BE49-F238E27FC236}">
                    <a16:creationId xmlns:a16="http://schemas.microsoft.com/office/drawing/2014/main" id="{48B3BDCD-DA49-46A9-97FA-59603AAB7DE1}"/>
                  </a:ext>
                </a:extLst>
              </p:cNvPr>
              <p:cNvGrpSpPr/>
              <p:nvPr/>
            </p:nvGrpSpPr>
            <p:grpSpPr>
              <a:xfrm>
                <a:off x="2287367" y="1599181"/>
                <a:ext cx="95690" cy="23923"/>
                <a:chOff x="2287367" y="1599181"/>
                <a:chExt cx="95690" cy="23923"/>
              </a:xfrm>
              <a:grpFill/>
            </p:grpSpPr>
            <p:sp>
              <p:nvSpPr>
                <p:cNvPr id="340" name="Oval 11">
                  <a:extLst>
                    <a:ext uri="{FF2B5EF4-FFF2-40B4-BE49-F238E27FC236}">
                      <a16:creationId xmlns:a16="http://schemas.microsoft.com/office/drawing/2014/main" id="{015FE53A-3BD3-4EB3-969E-0DF6C72C6390}"/>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41" name="Oval 12">
                  <a:extLst>
                    <a:ext uri="{FF2B5EF4-FFF2-40B4-BE49-F238E27FC236}">
                      <a16:creationId xmlns:a16="http://schemas.microsoft.com/office/drawing/2014/main" id="{5006CDA5-BE61-40C8-ACBF-6DE90E091D8F}"/>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42" name="Oval 13">
                  <a:extLst>
                    <a:ext uri="{FF2B5EF4-FFF2-40B4-BE49-F238E27FC236}">
                      <a16:creationId xmlns:a16="http://schemas.microsoft.com/office/drawing/2014/main" id="{FA4397AA-5F22-476D-ACAD-DD139ACCECEC}"/>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37" name="Group 336">
                <a:extLst>
                  <a:ext uri="{FF2B5EF4-FFF2-40B4-BE49-F238E27FC236}">
                    <a16:creationId xmlns:a16="http://schemas.microsoft.com/office/drawing/2014/main" id="{752B82A1-9B63-452C-83EE-2B9846864A2C}"/>
                  </a:ext>
                </a:extLst>
              </p:cNvPr>
              <p:cNvGrpSpPr/>
              <p:nvPr/>
            </p:nvGrpSpPr>
            <p:grpSpPr>
              <a:xfrm>
                <a:off x="2202934" y="1701907"/>
                <a:ext cx="95690" cy="90061"/>
                <a:chOff x="2202934" y="1701907"/>
                <a:chExt cx="95690" cy="90061"/>
              </a:xfrm>
              <a:grpFill/>
            </p:grpSpPr>
            <p:sp>
              <p:nvSpPr>
                <p:cNvPr id="338" name="Freeform 14">
                  <a:extLst>
                    <a:ext uri="{FF2B5EF4-FFF2-40B4-BE49-F238E27FC236}">
                      <a16:creationId xmlns:a16="http://schemas.microsoft.com/office/drawing/2014/main" id="{5338481D-01D7-4933-812B-B636B1A7C9D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39" name="Line 15">
                  <a:extLst>
                    <a:ext uri="{FF2B5EF4-FFF2-40B4-BE49-F238E27FC236}">
                      <a16:creationId xmlns:a16="http://schemas.microsoft.com/office/drawing/2014/main" id="{17838DC4-1F40-4880-AC36-9EAA1B1402AF}"/>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291" name="Group 290">
              <a:extLst>
                <a:ext uri="{FF2B5EF4-FFF2-40B4-BE49-F238E27FC236}">
                  <a16:creationId xmlns:a16="http://schemas.microsoft.com/office/drawing/2014/main" id="{4E3C9C49-3B09-45A6-8848-D34B8644C8B4}"/>
                </a:ext>
              </a:extLst>
            </p:cNvPr>
            <p:cNvGrpSpPr/>
            <p:nvPr/>
          </p:nvGrpSpPr>
          <p:grpSpPr>
            <a:xfrm>
              <a:off x="3761419" y="2957085"/>
              <a:ext cx="360797" cy="306922"/>
              <a:chOff x="2107244" y="1575258"/>
              <a:chExt cx="310993" cy="264555"/>
            </a:xfrm>
            <a:noFill/>
          </p:grpSpPr>
          <p:grpSp>
            <p:nvGrpSpPr>
              <p:cNvPr id="325" name="Group 324">
                <a:extLst>
                  <a:ext uri="{FF2B5EF4-FFF2-40B4-BE49-F238E27FC236}">
                    <a16:creationId xmlns:a16="http://schemas.microsoft.com/office/drawing/2014/main" id="{3817F6D5-AE53-4AA5-B838-54BCF6649E1C}"/>
                  </a:ext>
                </a:extLst>
              </p:cNvPr>
              <p:cNvGrpSpPr/>
              <p:nvPr/>
            </p:nvGrpSpPr>
            <p:grpSpPr>
              <a:xfrm>
                <a:off x="2107244" y="1575258"/>
                <a:ext cx="310993" cy="264555"/>
                <a:chOff x="2107244" y="1575258"/>
                <a:chExt cx="310993" cy="264555"/>
              </a:xfrm>
              <a:grpFill/>
            </p:grpSpPr>
            <p:sp>
              <p:nvSpPr>
                <p:cNvPr id="333" name="Rectangle 9">
                  <a:extLst>
                    <a:ext uri="{FF2B5EF4-FFF2-40B4-BE49-F238E27FC236}">
                      <a16:creationId xmlns:a16="http://schemas.microsoft.com/office/drawing/2014/main" id="{CDEBDF4C-7A95-40C8-A643-164524CD66DC}"/>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34" name="Line 10">
                  <a:extLst>
                    <a:ext uri="{FF2B5EF4-FFF2-40B4-BE49-F238E27FC236}">
                      <a16:creationId xmlns:a16="http://schemas.microsoft.com/office/drawing/2014/main" id="{25790AEB-2D06-4736-9717-5E3560EC9D3D}"/>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26" name="Group 325">
                <a:extLst>
                  <a:ext uri="{FF2B5EF4-FFF2-40B4-BE49-F238E27FC236}">
                    <a16:creationId xmlns:a16="http://schemas.microsoft.com/office/drawing/2014/main" id="{D1B978F7-FBBA-4D40-B141-5D6E178A00B1}"/>
                  </a:ext>
                </a:extLst>
              </p:cNvPr>
              <p:cNvGrpSpPr/>
              <p:nvPr/>
            </p:nvGrpSpPr>
            <p:grpSpPr>
              <a:xfrm>
                <a:off x="2287367" y="1599181"/>
                <a:ext cx="95690" cy="23923"/>
                <a:chOff x="2287367" y="1599181"/>
                <a:chExt cx="95690" cy="23923"/>
              </a:xfrm>
              <a:grpFill/>
            </p:grpSpPr>
            <p:sp>
              <p:nvSpPr>
                <p:cNvPr id="330" name="Oval 11">
                  <a:extLst>
                    <a:ext uri="{FF2B5EF4-FFF2-40B4-BE49-F238E27FC236}">
                      <a16:creationId xmlns:a16="http://schemas.microsoft.com/office/drawing/2014/main" id="{D3AF655B-0F30-4550-B82A-02B04A4429F8}"/>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31" name="Oval 12">
                  <a:extLst>
                    <a:ext uri="{FF2B5EF4-FFF2-40B4-BE49-F238E27FC236}">
                      <a16:creationId xmlns:a16="http://schemas.microsoft.com/office/drawing/2014/main" id="{EF712BC4-5A5B-499F-88B6-178BAD83F6B8}"/>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32" name="Oval 13">
                  <a:extLst>
                    <a:ext uri="{FF2B5EF4-FFF2-40B4-BE49-F238E27FC236}">
                      <a16:creationId xmlns:a16="http://schemas.microsoft.com/office/drawing/2014/main" id="{4973A96C-E99C-41CF-BCC3-5FAE2DD47DC4}"/>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27" name="Group 326">
                <a:extLst>
                  <a:ext uri="{FF2B5EF4-FFF2-40B4-BE49-F238E27FC236}">
                    <a16:creationId xmlns:a16="http://schemas.microsoft.com/office/drawing/2014/main" id="{29DBE7C3-F32D-4A14-A61D-F55C60125A2B}"/>
                  </a:ext>
                </a:extLst>
              </p:cNvPr>
              <p:cNvGrpSpPr/>
              <p:nvPr/>
            </p:nvGrpSpPr>
            <p:grpSpPr>
              <a:xfrm>
                <a:off x="2202934" y="1701907"/>
                <a:ext cx="95690" cy="90061"/>
                <a:chOff x="2202934" y="1701907"/>
                <a:chExt cx="95690" cy="90061"/>
              </a:xfrm>
              <a:grpFill/>
            </p:grpSpPr>
            <p:sp>
              <p:nvSpPr>
                <p:cNvPr id="328" name="Freeform 14">
                  <a:extLst>
                    <a:ext uri="{FF2B5EF4-FFF2-40B4-BE49-F238E27FC236}">
                      <a16:creationId xmlns:a16="http://schemas.microsoft.com/office/drawing/2014/main" id="{269EE0CB-809F-4630-90C3-41E9A514DA0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29" name="Line 15">
                  <a:extLst>
                    <a:ext uri="{FF2B5EF4-FFF2-40B4-BE49-F238E27FC236}">
                      <a16:creationId xmlns:a16="http://schemas.microsoft.com/office/drawing/2014/main" id="{BE0E22D9-9F40-430A-8A30-8DE47DB1EB03}"/>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292" name="Group 291">
              <a:extLst>
                <a:ext uri="{FF2B5EF4-FFF2-40B4-BE49-F238E27FC236}">
                  <a16:creationId xmlns:a16="http://schemas.microsoft.com/office/drawing/2014/main" id="{2255173D-7537-4624-81EB-5DF2EFC19D0C}"/>
                </a:ext>
              </a:extLst>
            </p:cNvPr>
            <p:cNvGrpSpPr/>
            <p:nvPr/>
          </p:nvGrpSpPr>
          <p:grpSpPr>
            <a:xfrm>
              <a:off x="4337775" y="2957085"/>
              <a:ext cx="360797" cy="306922"/>
              <a:chOff x="2107244" y="1575258"/>
              <a:chExt cx="310993" cy="264555"/>
            </a:xfrm>
            <a:noFill/>
          </p:grpSpPr>
          <p:grpSp>
            <p:nvGrpSpPr>
              <p:cNvPr id="315" name="Group 314">
                <a:extLst>
                  <a:ext uri="{FF2B5EF4-FFF2-40B4-BE49-F238E27FC236}">
                    <a16:creationId xmlns:a16="http://schemas.microsoft.com/office/drawing/2014/main" id="{A73CAAB9-76FF-4C62-B772-79CC9759715C}"/>
                  </a:ext>
                </a:extLst>
              </p:cNvPr>
              <p:cNvGrpSpPr/>
              <p:nvPr/>
            </p:nvGrpSpPr>
            <p:grpSpPr>
              <a:xfrm>
                <a:off x="2107244" y="1575258"/>
                <a:ext cx="310993" cy="264555"/>
                <a:chOff x="2107244" y="1575258"/>
                <a:chExt cx="310993" cy="264555"/>
              </a:xfrm>
              <a:grpFill/>
            </p:grpSpPr>
            <p:sp>
              <p:nvSpPr>
                <p:cNvPr id="323" name="Rectangle 9">
                  <a:extLst>
                    <a:ext uri="{FF2B5EF4-FFF2-40B4-BE49-F238E27FC236}">
                      <a16:creationId xmlns:a16="http://schemas.microsoft.com/office/drawing/2014/main" id="{CA11369F-A808-4B3E-AA24-AE86F6EC4E21}"/>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24" name="Line 10">
                  <a:extLst>
                    <a:ext uri="{FF2B5EF4-FFF2-40B4-BE49-F238E27FC236}">
                      <a16:creationId xmlns:a16="http://schemas.microsoft.com/office/drawing/2014/main" id="{6134A18B-3EF9-4070-B949-A1C48E1B4A03}"/>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16" name="Group 315">
                <a:extLst>
                  <a:ext uri="{FF2B5EF4-FFF2-40B4-BE49-F238E27FC236}">
                    <a16:creationId xmlns:a16="http://schemas.microsoft.com/office/drawing/2014/main" id="{CCF78467-D3B7-4F7B-99EA-BB443413FAAA}"/>
                  </a:ext>
                </a:extLst>
              </p:cNvPr>
              <p:cNvGrpSpPr/>
              <p:nvPr/>
            </p:nvGrpSpPr>
            <p:grpSpPr>
              <a:xfrm>
                <a:off x="2287367" y="1599181"/>
                <a:ext cx="95690" cy="23923"/>
                <a:chOff x="2287367" y="1599181"/>
                <a:chExt cx="95690" cy="23923"/>
              </a:xfrm>
              <a:grpFill/>
            </p:grpSpPr>
            <p:sp>
              <p:nvSpPr>
                <p:cNvPr id="320" name="Oval 11">
                  <a:extLst>
                    <a:ext uri="{FF2B5EF4-FFF2-40B4-BE49-F238E27FC236}">
                      <a16:creationId xmlns:a16="http://schemas.microsoft.com/office/drawing/2014/main" id="{2B475581-D9AE-4BA1-8613-9B912CDF0558}"/>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21" name="Oval 12">
                  <a:extLst>
                    <a:ext uri="{FF2B5EF4-FFF2-40B4-BE49-F238E27FC236}">
                      <a16:creationId xmlns:a16="http://schemas.microsoft.com/office/drawing/2014/main" id="{E77969A5-BA2F-4975-BC2B-BCE9AA92570C}"/>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22" name="Oval 13">
                  <a:extLst>
                    <a:ext uri="{FF2B5EF4-FFF2-40B4-BE49-F238E27FC236}">
                      <a16:creationId xmlns:a16="http://schemas.microsoft.com/office/drawing/2014/main" id="{7B613EA3-FB03-4696-B7C2-A5048798CB4D}"/>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17" name="Group 316">
                <a:extLst>
                  <a:ext uri="{FF2B5EF4-FFF2-40B4-BE49-F238E27FC236}">
                    <a16:creationId xmlns:a16="http://schemas.microsoft.com/office/drawing/2014/main" id="{A5D51E17-FB1B-490C-A7AA-50256BDD3488}"/>
                  </a:ext>
                </a:extLst>
              </p:cNvPr>
              <p:cNvGrpSpPr/>
              <p:nvPr/>
            </p:nvGrpSpPr>
            <p:grpSpPr>
              <a:xfrm>
                <a:off x="2202934" y="1701907"/>
                <a:ext cx="95690" cy="90061"/>
                <a:chOff x="2202934" y="1701907"/>
                <a:chExt cx="95690" cy="90061"/>
              </a:xfrm>
              <a:grpFill/>
            </p:grpSpPr>
            <p:sp>
              <p:nvSpPr>
                <p:cNvPr id="318" name="Freeform 14">
                  <a:extLst>
                    <a:ext uri="{FF2B5EF4-FFF2-40B4-BE49-F238E27FC236}">
                      <a16:creationId xmlns:a16="http://schemas.microsoft.com/office/drawing/2014/main" id="{242CF062-743C-4EA4-8BB2-91A7DC0AE2AD}"/>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19" name="Line 15">
                  <a:extLst>
                    <a:ext uri="{FF2B5EF4-FFF2-40B4-BE49-F238E27FC236}">
                      <a16:creationId xmlns:a16="http://schemas.microsoft.com/office/drawing/2014/main" id="{EBA8C26A-366F-409C-999F-C74B56E07493}"/>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293" name="Group 292">
              <a:extLst>
                <a:ext uri="{FF2B5EF4-FFF2-40B4-BE49-F238E27FC236}">
                  <a16:creationId xmlns:a16="http://schemas.microsoft.com/office/drawing/2014/main" id="{2159B8C1-74BA-4E22-83DD-D9B1610E8C4D}"/>
                </a:ext>
              </a:extLst>
            </p:cNvPr>
            <p:cNvGrpSpPr/>
            <p:nvPr/>
          </p:nvGrpSpPr>
          <p:grpSpPr>
            <a:xfrm>
              <a:off x="4914129" y="2957085"/>
              <a:ext cx="360797" cy="306922"/>
              <a:chOff x="2107244" y="1575258"/>
              <a:chExt cx="310993" cy="264555"/>
            </a:xfrm>
            <a:noFill/>
          </p:grpSpPr>
          <p:grpSp>
            <p:nvGrpSpPr>
              <p:cNvPr id="305" name="Group 304">
                <a:extLst>
                  <a:ext uri="{FF2B5EF4-FFF2-40B4-BE49-F238E27FC236}">
                    <a16:creationId xmlns:a16="http://schemas.microsoft.com/office/drawing/2014/main" id="{6D310131-F6A3-403D-A7BF-A0F6DC07F819}"/>
                  </a:ext>
                </a:extLst>
              </p:cNvPr>
              <p:cNvGrpSpPr/>
              <p:nvPr/>
            </p:nvGrpSpPr>
            <p:grpSpPr>
              <a:xfrm>
                <a:off x="2107244" y="1575258"/>
                <a:ext cx="310993" cy="264555"/>
                <a:chOff x="2107244" y="1575258"/>
                <a:chExt cx="310993" cy="264555"/>
              </a:xfrm>
              <a:grpFill/>
            </p:grpSpPr>
            <p:sp>
              <p:nvSpPr>
                <p:cNvPr id="313" name="Rectangle 9">
                  <a:extLst>
                    <a:ext uri="{FF2B5EF4-FFF2-40B4-BE49-F238E27FC236}">
                      <a16:creationId xmlns:a16="http://schemas.microsoft.com/office/drawing/2014/main" id="{90C56407-6601-47C4-9BC2-5D9CD8D76DF9}"/>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14" name="Line 10">
                  <a:extLst>
                    <a:ext uri="{FF2B5EF4-FFF2-40B4-BE49-F238E27FC236}">
                      <a16:creationId xmlns:a16="http://schemas.microsoft.com/office/drawing/2014/main" id="{9BAFF9FC-E6B3-4771-ACC8-F47B77A30C0F}"/>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06" name="Group 305">
                <a:extLst>
                  <a:ext uri="{FF2B5EF4-FFF2-40B4-BE49-F238E27FC236}">
                    <a16:creationId xmlns:a16="http://schemas.microsoft.com/office/drawing/2014/main" id="{74EF66B9-D280-4164-8845-873AFBB40C2A}"/>
                  </a:ext>
                </a:extLst>
              </p:cNvPr>
              <p:cNvGrpSpPr/>
              <p:nvPr/>
            </p:nvGrpSpPr>
            <p:grpSpPr>
              <a:xfrm>
                <a:off x="2287367" y="1599181"/>
                <a:ext cx="95690" cy="23923"/>
                <a:chOff x="2287367" y="1599181"/>
                <a:chExt cx="95690" cy="23923"/>
              </a:xfrm>
              <a:grpFill/>
            </p:grpSpPr>
            <p:sp>
              <p:nvSpPr>
                <p:cNvPr id="310" name="Oval 11">
                  <a:extLst>
                    <a:ext uri="{FF2B5EF4-FFF2-40B4-BE49-F238E27FC236}">
                      <a16:creationId xmlns:a16="http://schemas.microsoft.com/office/drawing/2014/main" id="{911416D2-16B0-4ED6-BB6B-7D5EC3F51A9E}"/>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11" name="Oval 12">
                  <a:extLst>
                    <a:ext uri="{FF2B5EF4-FFF2-40B4-BE49-F238E27FC236}">
                      <a16:creationId xmlns:a16="http://schemas.microsoft.com/office/drawing/2014/main" id="{D239FD43-A673-4F89-B31A-797C2D890882}"/>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12" name="Oval 13">
                  <a:extLst>
                    <a:ext uri="{FF2B5EF4-FFF2-40B4-BE49-F238E27FC236}">
                      <a16:creationId xmlns:a16="http://schemas.microsoft.com/office/drawing/2014/main" id="{A83D98CB-0E2A-44AC-9B4B-E74F24CA2760}"/>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307" name="Group 306">
                <a:extLst>
                  <a:ext uri="{FF2B5EF4-FFF2-40B4-BE49-F238E27FC236}">
                    <a16:creationId xmlns:a16="http://schemas.microsoft.com/office/drawing/2014/main" id="{3709E0E4-EE91-4D6C-81BA-7091AC40047C}"/>
                  </a:ext>
                </a:extLst>
              </p:cNvPr>
              <p:cNvGrpSpPr/>
              <p:nvPr/>
            </p:nvGrpSpPr>
            <p:grpSpPr>
              <a:xfrm>
                <a:off x="2202934" y="1701907"/>
                <a:ext cx="95690" cy="90061"/>
                <a:chOff x="2202934" y="1701907"/>
                <a:chExt cx="95690" cy="90061"/>
              </a:xfrm>
              <a:grpFill/>
            </p:grpSpPr>
            <p:sp>
              <p:nvSpPr>
                <p:cNvPr id="308" name="Freeform 14">
                  <a:extLst>
                    <a:ext uri="{FF2B5EF4-FFF2-40B4-BE49-F238E27FC236}">
                      <a16:creationId xmlns:a16="http://schemas.microsoft.com/office/drawing/2014/main" id="{D30EA120-FAA2-4BE5-94CA-2175011A58D9}"/>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09" name="Line 15">
                  <a:extLst>
                    <a:ext uri="{FF2B5EF4-FFF2-40B4-BE49-F238E27FC236}">
                      <a16:creationId xmlns:a16="http://schemas.microsoft.com/office/drawing/2014/main" id="{974DBF27-CCB8-4DB7-8601-C439487875DA}"/>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294" name="Group 293">
              <a:extLst>
                <a:ext uri="{FF2B5EF4-FFF2-40B4-BE49-F238E27FC236}">
                  <a16:creationId xmlns:a16="http://schemas.microsoft.com/office/drawing/2014/main" id="{51887689-6BD0-46D1-A98E-FD5831109C2E}"/>
                </a:ext>
              </a:extLst>
            </p:cNvPr>
            <p:cNvGrpSpPr/>
            <p:nvPr/>
          </p:nvGrpSpPr>
          <p:grpSpPr>
            <a:xfrm>
              <a:off x="5482774" y="2957085"/>
              <a:ext cx="360797" cy="306922"/>
              <a:chOff x="2107244" y="1575258"/>
              <a:chExt cx="310993" cy="264555"/>
            </a:xfrm>
            <a:solidFill>
              <a:schemeClr val="accent2">
                <a:lumMod val="20000"/>
                <a:lumOff val="80000"/>
              </a:schemeClr>
            </a:solidFill>
          </p:grpSpPr>
          <p:grpSp>
            <p:nvGrpSpPr>
              <p:cNvPr id="295" name="Group 294">
                <a:extLst>
                  <a:ext uri="{FF2B5EF4-FFF2-40B4-BE49-F238E27FC236}">
                    <a16:creationId xmlns:a16="http://schemas.microsoft.com/office/drawing/2014/main" id="{253B85D4-FE78-43D5-85CC-C03031763966}"/>
                  </a:ext>
                </a:extLst>
              </p:cNvPr>
              <p:cNvGrpSpPr/>
              <p:nvPr/>
            </p:nvGrpSpPr>
            <p:grpSpPr>
              <a:xfrm>
                <a:off x="2107244" y="1575258"/>
                <a:ext cx="310993" cy="264555"/>
                <a:chOff x="2107244" y="1575258"/>
                <a:chExt cx="310993" cy="264555"/>
              </a:xfrm>
              <a:grpFill/>
            </p:grpSpPr>
            <p:sp>
              <p:nvSpPr>
                <p:cNvPr id="303" name="Rectangle 9">
                  <a:extLst>
                    <a:ext uri="{FF2B5EF4-FFF2-40B4-BE49-F238E27FC236}">
                      <a16:creationId xmlns:a16="http://schemas.microsoft.com/office/drawing/2014/main" id="{EA32B367-57D3-4150-8CE7-8673FCC12BAF}"/>
                    </a:ext>
                  </a:extLst>
                </p:cNvPr>
                <p:cNvSpPr>
                  <a:spLocks noChangeArrowheads="1"/>
                </p:cNvSpPr>
                <p:nvPr/>
              </p:nvSpPr>
              <p:spPr bwMode="auto">
                <a:xfrm>
                  <a:off x="2107244" y="1575258"/>
                  <a:ext cx="310993" cy="264555"/>
                </a:xfrm>
                <a:prstGeom prst="rect">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04" name="Line 10">
                  <a:extLst>
                    <a:ext uri="{FF2B5EF4-FFF2-40B4-BE49-F238E27FC236}">
                      <a16:creationId xmlns:a16="http://schemas.microsoft.com/office/drawing/2014/main" id="{0212DED9-3F78-4811-A94E-402B6DCE7349}"/>
                    </a:ext>
                  </a:extLst>
                </p:cNvPr>
                <p:cNvSpPr>
                  <a:spLocks noChangeShapeType="1"/>
                </p:cNvSpPr>
                <p:nvPr/>
              </p:nvSpPr>
              <p:spPr bwMode="auto">
                <a:xfrm flipH="1">
                  <a:off x="2107244" y="1647026"/>
                  <a:ext cx="310993" cy="0"/>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96" name="Group 295">
                <a:extLst>
                  <a:ext uri="{FF2B5EF4-FFF2-40B4-BE49-F238E27FC236}">
                    <a16:creationId xmlns:a16="http://schemas.microsoft.com/office/drawing/2014/main" id="{F9F083E7-DE15-484F-B9A8-5318AFC3DCF1}"/>
                  </a:ext>
                </a:extLst>
              </p:cNvPr>
              <p:cNvGrpSpPr/>
              <p:nvPr/>
            </p:nvGrpSpPr>
            <p:grpSpPr>
              <a:xfrm>
                <a:off x="2287367" y="1599181"/>
                <a:ext cx="95690" cy="23923"/>
                <a:chOff x="2287367" y="1599181"/>
                <a:chExt cx="95690" cy="23923"/>
              </a:xfrm>
              <a:grpFill/>
            </p:grpSpPr>
            <p:sp>
              <p:nvSpPr>
                <p:cNvPr id="300" name="Oval 11">
                  <a:extLst>
                    <a:ext uri="{FF2B5EF4-FFF2-40B4-BE49-F238E27FC236}">
                      <a16:creationId xmlns:a16="http://schemas.microsoft.com/office/drawing/2014/main" id="{AD8FA7B2-31EE-40CF-B5E7-9B6F1CEA59DE}"/>
                    </a:ext>
                  </a:extLst>
                </p:cNvPr>
                <p:cNvSpPr>
                  <a:spLocks noChangeArrowheads="1"/>
                </p:cNvSpPr>
                <p:nvPr/>
              </p:nvSpPr>
              <p:spPr bwMode="auto">
                <a:xfrm>
                  <a:off x="228736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01" name="Oval 12">
                  <a:extLst>
                    <a:ext uri="{FF2B5EF4-FFF2-40B4-BE49-F238E27FC236}">
                      <a16:creationId xmlns:a16="http://schemas.microsoft.com/office/drawing/2014/main" id="{93BA65DD-E628-4984-979B-D568D2347E0E}"/>
                    </a:ext>
                  </a:extLst>
                </p:cNvPr>
                <p:cNvSpPr>
                  <a:spLocks noChangeArrowheads="1"/>
                </p:cNvSpPr>
                <p:nvPr/>
              </p:nvSpPr>
              <p:spPr bwMode="auto">
                <a:xfrm>
                  <a:off x="2322547"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302" name="Oval 13">
                  <a:extLst>
                    <a:ext uri="{FF2B5EF4-FFF2-40B4-BE49-F238E27FC236}">
                      <a16:creationId xmlns:a16="http://schemas.microsoft.com/office/drawing/2014/main" id="{9B87BEAC-BBAB-499C-916D-5B6018B69862}"/>
                    </a:ext>
                  </a:extLst>
                </p:cNvPr>
                <p:cNvSpPr>
                  <a:spLocks noChangeArrowheads="1"/>
                </p:cNvSpPr>
                <p:nvPr/>
              </p:nvSpPr>
              <p:spPr bwMode="auto">
                <a:xfrm>
                  <a:off x="2359134" y="1599181"/>
                  <a:ext cx="23923" cy="23923"/>
                </a:xfrm>
                <a:prstGeom prst="ellipse">
                  <a:avLst/>
                </a:prstGeom>
                <a:grpFill/>
                <a:ln w="12700">
                  <a:solidFill>
                    <a:schemeClr val="accent3"/>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97" name="Group 296">
                <a:extLst>
                  <a:ext uri="{FF2B5EF4-FFF2-40B4-BE49-F238E27FC236}">
                    <a16:creationId xmlns:a16="http://schemas.microsoft.com/office/drawing/2014/main" id="{D72A9837-A0C5-4F98-9949-96044DC3EE18}"/>
                  </a:ext>
                </a:extLst>
              </p:cNvPr>
              <p:cNvGrpSpPr/>
              <p:nvPr/>
            </p:nvGrpSpPr>
            <p:grpSpPr>
              <a:xfrm>
                <a:off x="2202934" y="1701907"/>
                <a:ext cx="95690" cy="90061"/>
                <a:chOff x="2202934" y="1701907"/>
                <a:chExt cx="95690" cy="90061"/>
              </a:xfrm>
              <a:grpFill/>
            </p:grpSpPr>
            <p:sp>
              <p:nvSpPr>
                <p:cNvPr id="298" name="Freeform 14">
                  <a:extLst>
                    <a:ext uri="{FF2B5EF4-FFF2-40B4-BE49-F238E27FC236}">
                      <a16:creationId xmlns:a16="http://schemas.microsoft.com/office/drawing/2014/main" id="{6895CD37-1CE9-49A5-B9AA-6985299928E6}"/>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99" name="Line 15">
                  <a:extLst>
                    <a:ext uri="{FF2B5EF4-FFF2-40B4-BE49-F238E27FC236}">
                      <a16:creationId xmlns:a16="http://schemas.microsoft.com/office/drawing/2014/main" id="{A490113C-AEA6-4243-A6EB-29F2056E2886}"/>
                    </a:ext>
                  </a:extLst>
                </p:cNvPr>
                <p:cNvSpPr>
                  <a:spLocks noChangeShapeType="1"/>
                </p:cNvSpPr>
                <p:nvPr/>
              </p:nvSpPr>
              <p:spPr bwMode="auto">
                <a:xfrm>
                  <a:off x="2253117" y="1755381"/>
                  <a:ext cx="0" cy="36587"/>
                </a:xfrm>
                <a:prstGeom prst="line">
                  <a:avLst/>
                </a:prstGeom>
                <a:grpFill/>
                <a:ln w="12700" cap="flat">
                  <a:solidFill>
                    <a:schemeClr val="accent3"/>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86" name="Group 485">
              <a:extLst>
                <a:ext uri="{FF2B5EF4-FFF2-40B4-BE49-F238E27FC236}">
                  <a16:creationId xmlns:a16="http://schemas.microsoft.com/office/drawing/2014/main" id="{9F4FAFBC-816B-4C55-AD15-D7F9D533B4DF}"/>
                </a:ext>
              </a:extLst>
            </p:cNvPr>
            <p:cNvGrpSpPr/>
            <p:nvPr/>
          </p:nvGrpSpPr>
          <p:grpSpPr>
            <a:xfrm>
              <a:off x="879643" y="4422663"/>
              <a:ext cx="360797" cy="306922"/>
              <a:chOff x="2107244" y="1575258"/>
              <a:chExt cx="310993" cy="264555"/>
            </a:xfrm>
            <a:noFill/>
          </p:grpSpPr>
          <p:grpSp>
            <p:nvGrpSpPr>
              <p:cNvPr id="575" name="Group 574">
                <a:extLst>
                  <a:ext uri="{FF2B5EF4-FFF2-40B4-BE49-F238E27FC236}">
                    <a16:creationId xmlns:a16="http://schemas.microsoft.com/office/drawing/2014/main" id="{C45AE178-415D-44D7-96B5-7C622B3FAD5A}"/>
                  </a:ext>
                </a:extLst>
              </p:cNvPr>
              <p:cNvGrpSpPr/>
              <p:nvPr/>
            </p:nvGrpSpPr>
            <p:grpSpPr>
              <a:xfrm>
                <a:off x="2107244" y="1575258"/>
                <a:ext cx="310993" cy="264555"/>
                <a:chOff x="2107244" y="1575258"/>
                <a:chExt cx="310993" cy="264555"/>
              </a:xfrm>
              <a:grpFill/>
            </p:grpSpPr>
            <p:sp>
              <p:nvSpPr>
                <p:cNvPr id="583" name="Rectangle 9">
                  <a:extLst>
                    <a:ext uri="{FF2B5EF4-FFF2-40B4-BE49-F238E27FC236}">
                      <a16:creationId xmlns:a16="http://schemas.microsoft.com/office/drawing/2014/main" id="{7025103A-05A1-4AD0-AFC2-0D304832C8D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84" name="Line 10">
                  <a:extLst>
                    <a:ext uri="{FF2B5EF4-FFF2-40B4-BE49-F238E27FC236}">
                      <a16:creationId xmlns:a16="http://schemas.microsoft.com/office/drawing/2014/main" id="{335E0939-DDA4-44C8-A7C7-74853B573A23}"/>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76" name="Group 575">
                <a:extLst>
                  <a:ext uri="{FF2B5EF4-FFF2-40B4-BE49-F238E27FC236}">
                    <a16:creationId xmlns:a16="http://schemas.microsoft.com/office/drawing/2014/main" id="{13337A56-F43A-4B2E-A6A9-D4B32C07C2FC}"/>
                  </a:ext>
                </a:extLst>
              </p:cNvPr>
              <p:cNvGrpSpPr/>
              <p:nvPr/>
            </p:nvGrpSpPr>
            <p:grpSpPr>
              <a:xfrm>
                <a:off x="2287367" y="1599181"/>
                <a:ext cx="95690" cy="23923"/>
                <a:chOff x="2287367" y="1599181"/>
                <a:chExt cx="95690" cy="23923"/>
              </a:xfrm>
              <a:grpFill/>
            </p:grpSpPr>
            <p:sp>
              <p:nvSpPr>
                <p:cNvPr id="580" name="Oval 11">
                  <a:extLst>
                    <a:ext uri="{FF2B5EF4-FFF2-40B4-BE49-F238E27FC236}">
                      <a16:creationId xmlns:a16="http://schemas.microsoft.com/office/drawing/2014/main" id="{EB9F3414-C4E6-43DA-9EF4-387B8AE13FB1}"/>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81" name="Oval 12">
                  <a:extLst>
                    <a:ext uri="{FF2B5EF4-FFF2-40B4-BE49-F238E27FC236}">
                      <a16:creationId xmlns:a16="http://schemas.microsoft.com/office/drawing/2014/main" id="{D8E6228F-808E-4AB5-90C6-CA5BCFCCFA98}"/>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82" name="Oval 13">
                  <a:extLst>
                    <a:ext uri="{FF2B5EF4-FFF2-40B4-BE49-F238E27FC236}">
                      <a16:creationId xmlns:a16="http://schemas.microsoft.com/office/drawing/2014/main" id="{B1D8070F-3EA0-4824-98A9-0B9FF00B93CD}"/>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77" name="Group 576">
                <a:extLst>
                  <a:ext uri="{FF2B5EF4-FFF2-40B4-BE49-F238E27FC236}">
                    <a16:creationId xmlns:a16="http://schemas.microsoft.com/office/drawing/2014/main" id="{25B4D38D-DB86-4BA2-B6E2-7DEA0D703A09}"/>
                  </a:ext>
                </a:extLst>
              </p:cNvPr>
              <p:cNvGrpSpPr/>
              <p:nvPr/>
            </p:nvGrpSpPr>
            <p:grpSpPr>
              <a:xfrm>
                <a:off x="2202934" y="1701907"/>
                <a:ext cx="95690" cy="90061"/>
                <a:chOff x="2202934" y="1701907"/>
                <a:chExt cx="95690" cy="90061"/>
              </a:xfrm>
              <a:grpFill/>
            </p:grpSpPr>
            <p:sp>
              <p:nvSpPr>
                <p:cNvPr id="578" name="Freeform 14">
                  <a:extLst>
                    <a:ext uri="{FF2B5EF4-FFF2-40B4-BE49-F238E27FC236}">
                      <a16:creationId xmlns:a16="http://schemas.microsoft.com/office/drawing/2014/main" id="{434AAEDD-1E86-4386-AE89-E155400400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79" name="Line 15">
                  <a:extLst>
                    <a:ext uri="{FF2B5EF4-FFF2-40B4-BE49-F238E27FC236}">
                      <a16:creationId xmlns:a16="http://schemas.microsoft.com/office/drawing/2014/main" id="{11609423-85B6-4C6C-AD35-18A1E14D2BDB}"/>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87" name="Group 486">
              <a:extLst>
                <a:ext uri="{FF2B5EF4-FFF2-40B4-BE49-F238E27FC236}">
                  <a16:creationId xmlns:a16="http://schemas.microsoft.com/office/drawing/2014/main" id="{34228BD7-2A88-4174-B3A1-F7F72AC321AF}"/>
                </a:ext>
              </a:extLst>
            </p:cNvPr>
            <p:cNvGrpSpPr/>
            <p:nvPr/>
          </p:nvGrpSpPr>
          <p:grpSpPr>
            <a:xfrm>
              <a:off x="1455999" y="4422663"/>
              <a:ext cx="360797" cy="306922"/>
              <a:chOff x="2107244" y="1575258"/>
              <a:chExt cx="310993" cy="264555"/>
            </a:xfrm>
            <a:noFill/>
          </p:grpSpPr>
          <p:grpSp>
            <p:nvGrpSpPr>
              <p:cNvPr id="565" name="Group 564">
                <a:extLst>
                  <a:ext uri="{FF2B5EF4-FFF2-40B4-BE49-F238E27FC236}">
                    <a16:creationId xmlns:a16="http://schemas.microsoft.com/office/drawing/2014/main" id="{525FAF71-4D3F-42C5-ADF5-7C977B0960D3}"/>
                  </a:ext>
                </a:extLst>
              </p:cNvPr>
              <p:cNvGrpSpPr/>
              <p:nvPr/>
            </p:nvGrpSpPr>
            <p:grpSpPr>
              <a:xfrm>
                <a:off x="2107244" y="1575258"/>
                <a:ext cx="310993" cy="264555"/>
                <a:chOff x="2107244" y="1575258"/>
                <a:chExt cx="310993" cy="264555"/>
              </a:xfrm>
              <a:grpFill/>
            </p:grpSpPr>
            <p:sp>
              <p:nvSpPr>
                <p:cNvPr id="573" name="Rectangle 9">
                  <a:extLst>
                    <a:ext uri="{FF2B5EF4-FFF2-40B4-BE49-F238E27FC236}">
                      <a16:creationId xmlns:a16="http://schemas.microsoft.com/office/drawing/2014/main" id="{1FE36140-7AFA-465F-A380-D18A9E400D5F}"/>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74" name="Line 10">
                  <a:extLst>
                    <a:ext uri="{FF2B5EF4-FFF2-40B4-BE49-F238E27FC236}">
                      <a16:creationId xmlns:a16="http://schemas.microsoft.com/office/drawing/2014/main" id="{D3E202E3-9C06-4C0A-AED9-842CE7E726BA}"/>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66" name="Group 565">
                <a:extLst>
                  <a:ext uri="{FF2B5EF4-FFF2-40B4-BE49-F238E27FC236}">
                    <a16:creationId xmlns:a16="http://schemas.microsoft.com/office/drawing/2014/main" id="{A2F1898C-4AB6-4DBC-A32F-17ADB8624120}"/>
                  </a:ext>
                </a:extLst>
              </p:cNvPr>
              <p:cNvGrpSpPr/>
              <p:nvPr/>
            </p:nvGrpSpPr>
            <p:grpSpPr>
              <a:xfrm>
                <a:off x="2287367" y="1599181"/>
                <a:ext cx="95690" cy="23923"/>
                <a:chOff x="2287367" y="1599181"/>
                <a:chExt cx="95690" cy="23923"/>
              </a:xfrm>
              <a:grpFill/>
            </p:grpSpPr>
            <p:sp>
              <p:nvSpPr>
                <p:cNvPr id="570" name="Oval 11">
                  <a:extLst>
                    <a:ext uri="{FF2B5EF4-FFF2-40B4-BE49-F238E27FC236}">
                      <a16:creationId xmlns:a16="http://schemas.microsoft.com/office/drawing/2014/main" id="{93CC7487-0D09-4235-959D-C0F2FE1522B2}"/>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71" name="Oval 12">
                  <a:extLst>
                    <a:ext uri="{FF2B5EF4-FFF2-40B4-BE49-F238E27FC236}">
                      <a16:creationId xmlns:a16="http://schemas.microsoft.com/office/drawing/2014/main" id="{D0C9F565-09C5-460B-BE73-EAE5A5BC8D80}"/>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72" name="Oval 13">
                  <a:extLst>
                    <a:ext uri="{FF2B5EF4-FFF2-40B4-BE49-F238E27FC236}">
                      <a16:creationId xmlns:a16="http://schemas.microsoft.com/office/drawing/2014/main" id="{3AD4F101-C244-43A7-9521-49ACE2B65507}"/>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67" name="Group 566">
                <a:extLst>
                  <a:ext uri="{FF2B5EF4-FFF2-40B4-BE49-F238E27FC236}">
                    <a16:creationId xmlns:a16="http://schemas.microsoft.com/office/drawing/2014/main" id="{1D751E7A-7BBA-466E-B27D-B9C8FF358201}"/>
                  </a:ext>
                </a:extLst>
              </p:cNvPr>
              <p:cNvGrpSpPr/>
              <p:nvPr/>
            </p:nvGrpSpPr>
            <p:grpSpPr>
              <a:xfrm>
                <a:off x="2202934" y="1701907"/>
                <a:ext cx="95690" cy="90061"/>
                <a:chOff x="2202934" y="1701907"/>
                <a:chExt cx="95690" cy="90061"/>
              </a:xfrm>
              <a:grpFill/>
            </p:grpSpPr>
            <p:sp>
              <p:nvSpPr>
                <p:cNvPr id="568" name="Freeform 14">
                  <a:extLst>
                    <a:ext uri="{FF2B5EF4-FFF2-40B4-BE49-F238E27FC236}">
                      <a16:creationId xmlns:a16="http://schemas.microsoft.com/office/drawing/2014/main" id="{EB536545-2CB7-4727-BBF6-CEB086C5749C}"/>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69" name="Line 15">
                  <a:extLst>
                    <a:ext uri="{FF2B5EF4-FFF2-40B4-BE49-F238E27FC236}">
                      <a16:creationId xmlns:a16="http://schemas.microsoft.com/office/drawing/2014/main" id="{553D2015-E2D3-4E09-8CE8-950F45C6EAB1}"/>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88" name="Group 487">
              <a:extLst>
                <a:ext uri="{FF2B5EF4-FFF2-40B4-BE49-F238E27FC236}">
                  <a16:creationId xmlns:a16="http://schemas.microsoft.com/office/drawing/2014/main" id="{FD357637-6D27-4832-BFAE-71FAF55CBB9E}"/>
                </a:ext>
              </a:extLst>
            </p:cNvPr>
            <p:cNvGrpSpPr/>
            <p:nvPr/>
          </p:nvGrpSpPr>
          <p:grpSpPr>
            <a:xfrm>
              <a:off x="2032354" y="4422663"/>
              <a:ext cx="360797" cy="306922"/>
              <a:chOff x="2107244" y="1575258"/>
              <a:chExt cx="310993" cy="264555"/>
            </a:xfrm>
            <a:noFill/>
          </p:grpSpPr>
          <p:grpSp>
            <p:nvGrpSpPr>
              <p:cNvPr id="555" name="Group 554">
                <a:extLst>
                  <a:ext uri="{FF2B5EF4-FFF2-40B4-BE49-F238E27FC236}">
                    <a16:creationId xmlns:a16="http://schemas.microsoft.com/office/drawing/2014/main" id="{237822BE-F195-4C1E-8782-72DCE1EFFE9D}"/>
                  </a:ext>
                </a:extLst>
              </p:cNvPr>
              <p:cNvGrpSpPr/>
              <p:nvPr/>
            </p:nvGrpSpPr>
            <p:grpSpPr>
              <a:xfrm>
                <a:off x="2107244" y="1575258"/>
                <a:ext cx="310993" cy="264555"/>
                <a:chOff x="2107244" y="1575258"/>
                <a:chExt cx="310993" cy="264555"/>
              </a:xfrm>
              <a:grpFill/>
            </p:grpSpPr>
            <p:sp>
              <p:nvSpPr>
                <p:cNvPr id="563" name="Rectangle 9">
                  <a:extLst>
                    <a:ext uri="{FF2B5EF4-FFF2-40B4-BE49-F238E27FC236}">
                      <a16:creationId xmlns:a16="http://schemas.microsoft.com/office/drawing/2014/main" id="{05D15826-B019-4537-A7E9-B79F961509B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64" name="Line 10">
                  <a:extLst>
                    <a:ext uri="{FF2B5EF4-FFF2-40B4-BE49-F238E27FC236}">
                      <a16:creationId xmlns:a16="http://schemas.microsoft.com/office/drawing/2014/main" id="{171F7E42-AF77-46A4-A58A-F0A38713D36B}"/>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56" name="Group 555">
                <a:extLst>
                  <a:ext uri="{FF2B5EF4-FFF2-40B4-BE49-F238E27FC236}">
                    <a16:creationId xmlns:a16="http://schemas.microsoft.com/office/drawing/2014/main" id="{28068E7C-3A95-4D16-9FC2-2ED35D7ECC21}"/>
                  </a:ext>
                </a:extLst>
              </p:cNvPr>
              <p:cNvGrpSpPr/>
              <p:nvPr/>
            </p:nvGrpSpPr>
            <p:grpSpPr>
              <a:xfrm>
                <a:off x="2287367" y="1599181"/>
                <a:ext cx="95690" cy="23923"/>
                <a:chOff x="2287367" y="1599181"/>
                <a:chExt cx="95690" cy="23923"/>
              </a:xfrm>
              <a:grpFill/>
            </p:grpSpPr>
            <p:sp>
              <p:nvSpPr>
                <p:cNvPr id="560" name="Oval 11">
                  <a:extLst>
                    <a:ext uri="{FF2B5EF4-FFF2-40B4-BE49-F238E27FC236}">
                      <a16:creationId xmlns:a16="http://schemas.microsoft.com/office/drawing/2014/main" id="{335613F1-4B1E-4CAB-B511-9A50B9B59A2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61" name="Oval 12">
                  <a:extLst>
                    <a:ext uri="{FF2B5EF4-FFF2-40B4-BE49-F238E27FC236}">
                      <a16:creationId xmlns:a16="http://schemas.microsoft.com/office/drawing/2014/main" id="{871B1FBF-A3A9-463B-A4D3-A0E1FAAA223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62" name="Oval 13">
                  <a:extLst>
                    <a:ext uri="{FF2B5EF4-FFF2-40B4-BE49-F238E27FC236}">
                      <a16:creationId xmlns:a16="http://schemas.microsoft.com/office/drawing/2014/main" id="{EBBB61FA-630D-41EE-8775-3ACD77BE4AC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57" name="Group 556">
                <a:extLst>
                  <a:ext uri="{FF2B5EF4-FFF2-40B4-BE49-F238E27FC236}">
                    <a16:creationId xmlns:a16="http://schemas.microsoft.com/office/drawing/2014/main" id="{1451BD54-6A3A-4969-90EF-742408917F05}"/>
                  </a:ext>
                </a:extLst>
              </p:cNvPr>
              <p:cNvGrpSpPr/>
              <p:nvPr/>
            </p:nvGrpSpPr>
            <p:grpSpPr>
              <a:xfrm>
                <a:off x="2202934" y="1701907"/>
                <a:ext cx="95690" cy="90061"/>
                <a:chOff x="2202934" y="1701907"/>
                <a:chExt cx="95690" cy="90061"/>
              </a:xfrm>
              <a:grpFill/>
            </p:grpSpPr>
            <p:sp>
              <p:nvSpPr>
                <p:cNvPr id="558" name="Freeform 14">
                  <a:extLst>
                    <a:ext uri="{FF2B5EF4-FFF2-40B4-BE49-F238E27FC236}">
                      <a16:creationId xmlns:a16="http://schemas.microsoft.com/office/drawing/2014/main" id="{C3C238F8-D386-4463-BE35-A02DB19D8DA4}"/>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59" name="Line 15">
                  <a:extLst>
                    <a:ext uri="{FF2B5EF4-FFF2-40B4-BE49-F238E27FC236}">
                      <a16:creationId xmlns:a16="http://schemas.microsoft.com/office/drawing/2014/main" id="{05DC3FF3-71E7-4F68-8416-BEC6295C1570}"/>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89" name="Group 488">
              <a:extLst>
                <a:ext uri="{FF2B5EF4-FFF2-40B4-BE49-F238E27FC236}">
                  <a16:creationId xmlns:a16="http://schemas.microsoft.com/office/drawing/2014/main" id="{806441B7-6249-4887-A6DF-26B73359C9DB}"/>
                </a:ext>
              </a:extLst>
            </p:cNvPr>
            <p:cNvGrpSpPr/>
            <p:nvPr/>
          </p:nvGrpSpPr>
          <p:grpSpPr>
            <a:xfrm>
              <a:off x="2608710" y="4422663"/>
              <a:ext cx="360797" cy="306922"/>
              <a:chOff x="2107244" y="1575258"/>
              <a:chExt cx="310993" cy="264555"/>
            </a:xfrm>
            <a:noFill/>
          </p:grpSpPr>
          <p:grpSp>
            <p:nvGrpSpPr>
              <p:cNvPr id="545" name="Group 544">
                <a:extLst>
                  <a:ext uri="{FF2B5EF4-FFF2-40B4-BE49-F238E27FC236}">
                    <a16:creationId xmlns:a16="http://schemas.microsoft.com/office/drawing/2014/main" id="{A33041C4-AD65-41A0-918F-001477BAF8E2}"/>
                  </a:ext>
                </a:extLst>
              </p:cNvPr>
              <p:cNvGrpSpPr/>
              <p:nvPr/>
            </p:nvGrpSpPr>
            <p:grpSpPr>
              <a:xfrm>
                <a:off x="2107244" y="1575258"/>
                <a:ext cx="310993" cy="264555"/>
                <a:chOff x="2107244" y="1575258"/>
                <a:chExt cx="310993" cy="264555"/>
              </a:xfrm>
              <a:grpFill/>
            </p:grpSpPr>
            <p:sp>
              <p:nvSpPr>
                <p:cNvPr id="553" name="Rectangle 9">
                  <a:extLst>
                    <a:ext uri="{FF2B5EF4-FFF2-40B4-BE49-F238E27FC236}">
                      <a16:creationId xmlns:a16="http://schemas.microsoft.com/office/drawing/2014/main" id="{4B37851D-919A-4EDC-ABAC-25D338FA98B0}"/>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54" name="Line 10">
                  <a:extLst>
                    <a:ext uri="{FF2B5EF4-FFF2-40B4-BE49-F238E27FC236}">
                      <a16:creationId xmlns:a16="http://schemas.microsoft.com/office/drawing/2014/main" id="{31D81B22-6A3A-4323-B751-6A9B5AD24324}"/>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46" name="Group 545">
                <a:extLst>
                  <a:ext uri="{FF2B5EF4-FFF2-40B4-BE49-F238E27FC236}">
                    <a16:creationId xmlns:a16="http://schemas.microsoft.com/office/drawing/2014/main" id="{38DD2EB6-77FC-4BCC-A704-A9A53371EE5B}"/>
                  </a:ext>
                </a:extLst>
              </p:cNvPr>
              <p:cNvGrpSpPr/>
              <p:nvPr/>
            </p:nvGrpSpPr>
            <p:grpSpPr>
              <a:xfrm>
                <a:off x="2287367" y="1599181"/>
                <a:ext cx="95690" cy="23923"/>
                <a:chOff x="2287367" y="1599181"/>
                <a:chExt cx="95690" cy="23923"/>
              </a:xfrm>
              <a:grpFill/>
            </p:grpSpPr>
            <p:sp>
              <p:nvSpPr>
                <p:cNvPr id="550" name="Oval 11">
                  <a:extLst>
                    <a:ext uri="{FF2B5EF4-FFF2-40B4-BE49-F238E27FC236}">
                      <a16:creationId xmlns:a16="http://schemas.microsoft.com/office/drawing/2014/main" id="{05D6665F-5205-4D62-8637-EB3DD8476CF9}"/>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51" name="Oval 12">
                  <a:extLst>
                    <a:ext uri="{FF2B5EF4-FFF2-40B4-BE49-F238E27FC236}">
                      <a16:creationId xmlns:a16="http://schemas.microsoft.com/office/drawing/2014/main" id="{98AB03F7-D6F0-4793-8FA9-E167B839C35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52" name="Oval 13">
                  <a:extLst>
                    <a:ext uri="{FF2B5EF4-FFF2-40B4-BE49-F238E27FC236}">
                      <a16:creationId xmlns:a16="http://schemas.microsoft.com/office/drawing/2014/main" id="{E73D7989-A9F3-47D0-B79E-A30E629CF29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47" name="Group 546">
                <a:extLst>
                  <a:ext uri="{FF2B5EF4-FFF2-40B4-BE49-F238E27FC236}">
                    <a16:creationId xmlns:a16="http://schemas.microsoft.com/office/drawing/2014/main" id="{02116BC3-1423-43C0-A697-9780E79A8FF8}"/>
                  </a:ext>
                </a:extLst>
              </p:cNvPr>
              <p:cNvGrpSpPr/>
              <p:nvPr/>
            </p:nvGrpSpPr>
            <p:grpSpPr>
              <a:xfrm>
                <a:off x="2202934" y="1701907"/>
                <a:ext cx="95690" cy="90061"/>
                <a:chOff x="2202934" y="1701907"/>
                <a:chExt cx="95690" cy="90061"/>
              </a:xfrm>
              <a:grpFill/>
            </p:grpSpPr>
            <p:sp>
              <p:nvSpPr>
                <p:cNvPr id="548" name="Freeform 14">
                  <a:extLst>
                    <a:ext uri="{FF2B5EF4-FFF2-40B4-BE49-F238E27FC236}">
                      <a16:creationId xmlns:a16="http://schemas.microsoft.com/office/drawing/2014/main" id="{5E100B55-95AB-4A5F-ADDC-5A3B028EEB6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49" name="Line 15">
                  <a:extLst>
                    <a:ext uri="{FF2B5EF4-FFF2-40B4-BE49-F238E27FC236}">
                      <a16:creationId xmlns:a16="http://schemas.microsoft.com/office/drawing/2014/main" id="{1E36953A-D142-4E98-9584-9828B990DD1C}"/>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90" name="Group 489">
              <a:extLst>
                <a:ext uri="{FF2B5EF4-FFF2-40B4-BE49-F238E27FC236}">
                  <a16:creationId xmlns:a16="http://schemas.microsoft.com/office/drawing/2014/main" id="{94E383B1-378B-4237-A78B-D3DDD9FD9FE5}"/>
                </a:ext>
              </a:extLst>
            </p:cNvPr>
            <p:cNvGrpSpPr/>
            <p:nvPr/>
          </p:nvGrpSpPr>
          <p:grpSpPr>
            <a:xfrm>
              <a:off x="3185064" y="4422663"/>
              <a:ext cx="360797" cy="306922"/>
              <a:chOff x="2107244" y="1575258"/>
              <a:chExt cx="310993" cy="264555"/>
            </a:xfrm>
            <a:noFill/>
          </p:grpSpPr>
          <p:grpSp>
            <p:nvGrpSpPr>
              <p:cNvPr id="535" name="Group 534">
                <a:extLst>
                  <a:ext uri="{FF2B5EF4-FFF2-40B4-BE49-F238E27FC236}">
                    <a16:creationId xmlns:a16="http://schemas.microsoft.com/office/drawing/2014/main" id="{97C131DD-4A6B-403D-B7D8-5BADB758FB26}"/>
                  </a:ext>
                </a:extLst>
              </p:cNvPr>
              <p:cNvGrpSpPr/>
              <p:nvPr/>
            </p:nvGrpSpPr>
            <p:grpSpPr>
              <a:xfrm>
                <a:off x="2107244" y="1575258"/>
                <a:ext cx="310993" cy="264555"/>
                <a:chOff x="2107244" y="1575258"/>
                <a:chExt cx="310993" cy="264555"/>
              </a:xfrm>
              <a:grpFill/>
            </p:grpSpPr>
            <p:sp>
              <p:nvSpPr>
                <p:cNvPr id="543" name="Rectangle 9">
                  <a:extLst>
                    <a:ext uri="{FF2B5EF4-FFF2-40B4-BE49-F238E27FC236}">
                      <a16:creationId xmlns:a16="http://schemas.microsoft.com/office/drawing/2014/main" id="{F3918839-D064-4791-BF47-F5C49BC27AF0}"/>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44" name="Line 10">
                  <a:extLst>
                    <a:ext uri="{FF2B5EF4-FFF2-40B4-BE49-F238E27FC236}">
                      <a16:creationId xmlns:a16="http://schemas.microsoft.com/office/drawing/2014/main" id="{D75DF073-5E4F-40E1-9802-E65CBDEBDA99}"/>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36" name="Group 535">
                <a:extLst>
                  <a:ext uri="{FF2B5EF4-FFF2-40B4-BE49-F238E27FC236}">
                    <a16:creationId xmlns:a16="http://schemas.microsoft.com/office/drawing/2014/main" id="{4AD79C2B-391E-40DC-8994-19A638031B18}"/>
                  </a:ext>
                </a:extLst>
              </p:cNvPr>
              <p:cNvGrpSpPr/>
              <p:nvPr/>
            </p:nvGrpSpPr>
            <p:grpSpPr>
              <a:xfrm>
                <a:off x="2287367" y="1599181"/>
                <a:ext cx="95690" cy="23923"/>
                <a:chOff x="2287367" y="1599181"/>
                <a:chExt cx="95690" cy="23923"/>
              </a:xfrm>
              <a:grpFill/>
            </p:grpSpPr>
            <p:sp>
              <p:nvSpPr>
                <p:cNvPr id="540" name="Oval 11">
                  <a:extLst>
                    <a:ext uri="{FF2B5EF4-FFF2-40B4-BE49-F238E27FC236}">
                      <a16:creationId xmlns:a16="http://schemas.microsoft.com/office/drawing/2014/main" id="{0DB1E3CB-85AE-4F62-9C24-A41C4771641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41" name="Oval 12">
                  <a:extLst>
                    <a:ext uri="{FF2B5EF4-FFF2-40B4-BE49-F238E27FC236}">
                      <a16:creationId xmlns:a16="http://schemas.microsoft.com/office/drawing/2014/main" id="{2FF877CF-B97E-477A-833F-C14DF7C9A36B}"/>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42" name="Oval 13">
                  <a:extLst>
                    <a:ext uri="{FF2B5EF4-FFF2-40B4-BE49-F238E27FC236}">
                      <a16:creationId xmlns:a16="http://schemas.microsoft.com/office/drawing/2014/main" id="{6C06239D-8D3A-49EC-8AB8-6E5F94D4A597}"/>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37" name="Group 536">
                <a:extLst>
                  <a:ext uri="{FF2B5EF4-FFF2-40B4-BE49-F238E27FC236}">
                    <a16:creationId xmlns:a16="http://schemas.microsoft.com/office/drawing/2014/main" id="{70CADB75-9319-4EAE-BF69-F92E82EC5E45}"/>
                  </a:ext>
                </a:extLst>
              </p:cNvPr>
              <p:cNvGrpSpPr/>
              <p:nvPr/>
            </p:nvGrpSpPr>
            <p:grpSpPr>
              <a:xfrm>
                <a:off x="2202934" y="1701907"/>
                <a:ext cx="95690" cy="90061"/>
                <a:chOff x="2202934" y="1701907"/>
                <a:chExt cx="95690" cy="90061"/>
              </a:xfrm>
              <a:grpFill/>
            </p:grpSpPr>
            <p:sp>
              <p:nvSpPr>
                <p:cNvPr id="538" name="Freeform 14">
                  <a:extLst>
                    <a:ext uri="{FF2B5EF4-FFF2-40B4-BE49-F238E27FC236}">
                      <a16:creationId xmlns:a16="http://schemas.microsoft.com/office/drawing/2014/main" id="{3EA11B2F-3BE2-4B4F-B5D4-8C965928CF3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39" name="Line 15">
                  <a:extLst>
                    <a:ext uri="{FF2B5EF4-FFF2-40B4-BE49-F238E27FC236}">
                      <a16:creationId xmlns:a16="http://schemas.microsoft.com/office/drawing/2014/main" id="{87AB8801-9234-4692-A39A-0B3B158860D2}"/>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91" name="Group 490">
              <a:extLst>
                <a:ext uri="{FF2B5EF4-FFF2-40B4-BE49-F238E27FC236}">
                  <a16:creationId xmlns:a16="http://schemas.microsoft.com/office/drawing/2014/main" id="{6A680130-DE90-4376-B67B-DDE3A3441FEF}"/>
                </a:ext>
              </a:extLst>
            </p:cNvPr>
            <p:cNvGrpSpPr/>
            <p:nvPr/>
          </p:nvGrpSpPr>
          <p:grpSpPr>
            <a:xfrm>
              <a:off x="3761419" y="4422663"/>
              <a:ext cx="360797" cy="306922"/>
              <a:chOff x="2107244" y="1575258"/>
              <a:chExt cx="310993" cy="264555"/>
            </a:xfrm>
            <a:noFill/>
          </p:grpSpPr>
          <p:grpSp>
            <p:nvGrpSpPr>
              <p:cNvPr id="525" name="Group 524">
                <a:extLst>
                  <a:ext uri="{FF2B5EF4-FFF2-40B4-BE49-F238E27FC236}">
                    <a16:creationId xmlns:a16="http://schemas.microsoft.com/office/drawing/2014/main" id="{C8529A43-701C-46E9-8F42-AF0471BEEDC0}"/>
                  </a:ext>
                </a:extLst>
              </p:cNvPr>
              <p:cNvGrpSpPr/>
              <p:nvPr/>
            </p:nvGrpSpPr>
            <p:grpSpPr>
              <a:xfrm>
                <a:off x="2107244" y="1575258"/>
                <a:ext cx="310993" cy="264555"/>
                <a:chOff x="2107244" y="1575258"/>
                <a:chExt cx="310993" cy="264555"/>
              </a:xfrm>
              <a:grpFill/>
            </p:grpSpPr>
            <p:sp>
              <p:nvSpPr>
                <p:cNvPr id="533" name="Rectangle 9">
                  <a:extLst>
                    <a:ext uri="{FF2B5EF4-FFF2-40B4-BE49-F238E27FC236}">
                      <a16:creationId xmlns:a16="http://schemas.microsoft.com/office/drawing/2014/main" id="{BEB334EB-1AA7-40DA-9E5A-CDFE24D97D9C}"/>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34" name="Line 10">
                  <a:extLst>
                    <a:ext uri="{FF2B5EF4-FFF2-40B4-BE49-F238E27FC236}">
                      <a16:creationId xmlns:a16="http://schemas.microsoft.com/office/drawing/2014/main" id="{B7C97DB6-66D1-46E1-91DE-424A0EDE1792}"/>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26" name="Group 525">
                <a:extLst>
                  <a:ext uri="{FF2B5EF4-FFF2-40B4-BE49-F238E27FC236}">
                    <a16:creationId xmlns:a16="http://schemas.microsoft.com/office/drawing/2014/main" id="{66F519AB-C3F6-4565-9335-19DE9B95F3D1}"/>
                  </a:ext>
                </a:extLst>
              </p:cNvPr>
              <p:cNvGrpSpPr/>
              <p:nvPr/>
            </p:nvGrpSpPr>
            <p:grpSpPr>
              <a:xfrm>
                <a:off x="2287367" y="1599181"/>
                <a:ext cx="95690" cy="23923"/>
                <a:chOff x="2287367" y="1599181"/>
                <a:chExt cx="95690" cy="23923"/>
              </a:xfrm>
              <a:grpFill/>
            </p:grpSpPr>
            <p:sp>
              <p:nvSpPr>
                <p:cNvPr id="530" name="Oval 11">
                  <a:extLst>
                    <a:ext uri="{FF2B5EF4-FFF2-40B4-BE49-F238E27FC236}">
                      <a16:creationId xmlns:a16="http://schemas.microsoft.com/office/drawing/2014/main" id="{016FE3F1-EAB1-4F58-B941-248F857E4AAB}"/>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31" name="Oval 12">
                  <a:extLst>
                    <a:ext uri="{FF2B5EF4-FFF2-40B4-BE49-F238E27FC236}">
                      <a16:creationId xmlns:a16="http://schemas.microsoft.com/office/drawing/2014/main" id="{0D2392AC-E2D4-48EC-8655-C9E2D0942DE9}"/>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32" name="Oval 13">
                  <a:extLst>
                    <a:ext uri="{FF2B5EF4-FFF2-40B4-BE49-F238E27FC236}">
                      <a16:creationId xmlns:a16="http://schemas.microsoft.com/office/drawing/2014/main" id="{7EC08084-0FEC-45E4-8340-F7CD5DC6A3A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27" name="Group 526">
                <a:extLst>
                  <a:ext uri="{FF2B5EF4-FFF2-40B4-BE49-F238E27FC236}">
                    <a16:creationId xmlns:a16="http://schemas.microsoft.com/office/drawing/2014/main" id="{400DFA71-195B-4028-8232-B069B95F7B9A}"/>
                  </a:ext>
                </a:extLst>
              </p:cNvPr>
              <p:cNvGrpSpPr/>
              <p:nvPr/>
            </p:nvGrpSpPr>
            <p:grpSpPr>
              <a:xfrm>
                <a:off x="2202934" y="1701907"/>
                <a:ext cx="95690" cy="90061"/>
                <a:chOff x="2202934" y="1701907"/>
                <a:chExt cx="95690" cy="90061"/>
              </a:xfrm>
              <a:grpFill/>
            </p:grpSpPr>
            <p:sp>
              <p:nvSpPr>
                <p:cNvPr id="528" name="Freeform 14">
                  <a:extLst>
                    <a:ext uri="{FF2B5EF4-FFF2-40B4-BE49-F238E27FC236}">
                      <a16:creationId xmlns:a16="http://schemas.microsoft.com/office/drawing/2014/main" id="{BCA9D3A3-7E2A-42CC-A138-C1C527CEB129}"/>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29" name="Line 15">
                  <a:extLst>
                    <a:ext uri="{FF2B5EF4-FFF2-40B4-BE49-F238E27FC236}">
                      <a16:creationId xmlns:a16="http://schemas.microsoft.com/office/drawing/2014/main" id="{6E57DF38-BC8A-4FA2-AC74-152429759097}"/>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92" name="Group 491">
              <a:extLst>
                <a:ext uri="{FF2B5EF4-FFF2-40B4-BE49-F238E27FC236}">
                  <a16:creationId xmlns:a16="http://schemas.microsoft.com/office/drawing/2014/main" id="{3B8CD08F-EAAD-435D-BE45-A5D88D938830}"/>
                </a:ext>
              </a:extLst>
            </p:cNvPr>
            <p:cNvGrpSpPr/>
            <p:nvPr/>
          </p:nvGrpSpPr>
          <p:grpSpPr>
            <a:xfrm>
              <a:off x="4337775" y="4422663"/>
              <a:ext cx="360797" cy="306922"/>
              <a:chOff x="2107244" y="1575258"/>
              <a:chExt cx="310993" cy="264555"/>
            </a:xfrm>
            <a:noFill/>
          </p:grpSpPr>
          <p:grpSp>
            <p:nvGrpSpPr>
              <p:cNvPr id="515" name="Group 514">
                <a:extLst>
                  <a:ext uri="{FF2B5EF4-FFF2-40B4-BE49-F238E27FC236}">
                    <a16:creationId xmlns:a16="http://schemas.microsoft.com/office/drawing/2014/main" id="{6AC0DD1F-F011-4C9A-B3D5-06B5A5D0A207}"/>
                  </a:ext>
                </a:extLst>
              </p:cNvPr>
              <p:cNvGrpSpPr/>
              <p:nvPr/>
            </p:nvGrpSpPr>
            <p:grpSpPr>
              <a:xfrm>
                <a:off x="2107244" y="1575258"/>
                <a:ext cx="310993" cy="264555"/>
                <a:chOff x="2107244" y="1575258"/>
                <a:chExt cx="310993" cy="264555"/>
              </a:xfrm>
              <a:grpFill/>
            </p:grpSpPr>
            <p:sp>
              <p:nvSpPr>
                <p:cNvPr id="523" name="Rectangle 9">
                  <a:extLst>
                    <a:ext uri="{FF2B5EF4-FFF2-40B4-BE49-F238E27FC236}">
                      <a16:creationId xmlns:a16="http://schemas.microsoft.com/office/drawing/2014/main" id="{03DB1ADE-D434-4B12-A9A6-D0A96C7810FB}"/>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24" name="Line 10">
                  <a:extLst>
                    <a:ext uri="{FF2B5EF4-FFF2-40B4-BE49-F238E27FC236}">
                      <a16:creationId xmlns:a16="http://schemas.microsoft.com/office/drawing/2014/main" id="{78AA060C-268D-4659-AFE2-DEC97563FA45}"/>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16" name="Group 515">
                <a:extLst>
                  <a:ext uri="{FF2B5EF4-FFF2-40B4-BE49-F238E27FC236}">
                    <a16:creationId xmlns:a16="http://schemas.microsoft.com/office/drawing/2014/main" id="{CF2F98C9-5D26-4328-BD69-AA8EAE53F2EE}"/>
                  </a:ext>
                </a:extLst>
              </p:cNvPr>
              <p:cNvGrpSpPr/>
              <p:nvPr/>
            </p:nvGrpSpPr>
            <p:grpSpPr>
              <a:xfrm>
                <a:off x="2287367" y="1599181"/>
                <a:ext cx="95690" cy="23923"/>
                <a:chOff x="2287367" y="1599181"/>
                <a:chExt cx="95690" cy="23923"/>
              </a:xfrm>
              <a:grpFill/>
            </p:grpSpPr>
            <p:sp>
              <p:nvSpPr>
                <p:cNvPr id="520" name="Oval 11">
                  <a:extLst>
                    <a:ext uri="{FF2B5EF4-FFF2-40B4-BE49-F238E27FC236}">
                      <a16:creationId xmlns:a16="http://schemas.microsoft.com/office/drawing/2014/main" id="{DC63D26C-2362-4718-B130-9559B0231CB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21" name="Oval 12">
                  <a:extLst>
                    <a:ext uri="{FF2B5EF4-FFF2-40B4-BE49-F238E27FC236}">
                      <a16:creationId xmlns:a16="http://schemas.microsoft.com/office/drawing/2014/main" id="{C8CE3420-A5CC-418E-8838-8ADC43B72EE5}"/>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22" name="Oval 13">
                  <a:extLst>
                    <a:ext uri="{FF2B5EF4-FFF2-40B4-BE49-F238E27FC236}">
                      <a16:creationId xmlns:a16="http://schemas.microsoft.com/office/drawing/2014/main" id="{D29476E7-A2E0-4051-AA9B-A569A0298182}"/>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17" name="Group 516">
                <a:extLst>
                  <a:ext uri="{FF2B5EF4-FFF2-40B4-BE49-F238E27FC236}">
                    <a16:creationId xmlns:a16="http://schemas.microsoft.com/office/drawing/2014/main" id="{40269CFB-4C6A-4D68-BDA5-895BA02D3FBB}"/>
                  </a:ext>
                </a:extLst>
              </p:cNvPr>
              <p:cNvGrpSpPr/>
              <p:nvPr/>
            </p:nvGrpSpPr>
            <p:grpSpPr>
              <a:xfrm>
                <a:off x="2202934" y="1701907"/>
                <a:ext cx="95690" cy="90061"/>
                <a:chOff x="2202934" y="1701907"/>
                <a:chExt cx="95690" cy="90061"/>
              </a:xfrm>
              <a:grpFill/>
            </p:grpSpPr>
            <p:sp>
              <p:nvSpPr>
                <p:cNvPr id="518" name="Freeform 14">
                  <a:extLst>
                    <a:ext uri="{FF2B5EF4-FFF2-40B4-BE49-F238E27FC236}">
                      <a16:creationId xmlns:a16="http://schemas.microsoft.com/office/drawing/2014/main" id="{69F80DBD-4574-43D0-8908-26CDDA43698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19" name="Line 15">
                  <a:extLst>
                    <a:ext uri="{FF2B5EF4-FFF2-40B4-BE49-F238E27FC236}">
                      <a16:creationId xmlns:a16="http://schemas.microsoft.com/office/drawing/2014/main" id="{32451B48-541A-4CDD-BF55-9976C7F284AA}"/>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93" name="Group 492">
              <a:extLst>
                <a:ext uri="{FF2B5EF4-FFF2-40B4-BE49-F238E27FC236}">
                  <a16:creationId xmlns:a16="http://schemas.microsoft.com/office/drawing/2014/main" id="{3A1DD38C-5161-4313-BDEC-71DDA6DB5E8D}"/>
                </a:ext>
              </a:extLst>
            </p:cNvPr>
            <p:cNvGrpSpPr/>
            <p:nvPr/>
          </p:nvGrpSpPr>
          <p:grpSpPr>
            <a:xfrm>
              <a:off x="4914129" y="4422663"/>
              <a:ext cx="360797" cy="306922"/>
              <a:chOff x="2107244" y="1575258"/>
              <a:chExt cx="310993" cy="264555"/>
            </a:xfrm>
            <a:noFill/>
          </p:grpSpPr>
          <p:grpSp>
            <p:nvGrpSpPr>
              <p:cNvPr id="505" name="Group 504">
                <a:extLst>
                  <a:ext uri="{FF2B5EF4-FFF2-40B4-BE49-F238E27FC236}">
                    <a16:creationId xmlns:a16="http://schemas.microsoft.com/office/drawing/2014/main" id="{E677E62F-1C77-4D35-B117-46B3F3FCFD3E}"/>
                  </a:ext>
                </a:extLst>
              </p:cNvPr>
              <p:cNvGrpSpPr/>
              <p:nvPr/>
            </p:nvGrpSpPr>
            <p:grpSpPr>
              <a:xfrm>
                <a:off x="2107244" y="1575258"/>
                <a:ext cx="310993" cy="264555"/>
                <a:chOff x="2107244" y="1575258"/>
                <a:chExt cx="310993" cy="264555"/>
              </a:xfrm>
              <a:grpFill/>
            </p:grpSpPr>
            <p:sp>
              <p:nvSpPr>
                <p:cNvPr id="513" name="Rectangle 9">
                  <a:extLst>
                    <a:ext uri="{FF2B5EF4-FFF2-40B4-BE49-F238E27FC236}">
                      <a16:creationId xmlns:a16="http://schemas.microsoft.com/office/drawing/2014/main" id="{6081D0FD-C5ED-4A63-959D-11139AC8E329}"/>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14" name="Line 10">
                  <a:extLst>
                    <a:ext uri="{FF2B5EF4-FFF2-40B4-BE49-F238E27FC236}">
                      <a16:creationId xmlns:a16="http://schemas.microsoft.com/office/drawing/2014/main" id="{A108A2AD-EB9E-4B06-A9D3-E1BB9F0CF48F}"/>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06" name="Group 505">
                <a:extLst>
                  <a:ext uri="{FF2B5EF4-FFF2-40B4-BE49-F238E27FC236}">
                    <a16:creationId xmlns:a16="http://schemas.microsoft.com/office/drawing/2014/main" id="{8B8E1CF8-DCAD-4F74-ACBC-0CCCFAD0E5D5}"/>
                  </a:ext>
                </a:extLst>
              </p:cNvPr>
              <p:cNvGrpSpPr/>
              <p:nvPr/>
            </p:nvGrpSpPr>
            <p:grpSpPr>
              <a:xfrm>
                <a:off x="2287367" y="1599181"/>
                <a:ext cx="95690" cy="23923"/>
                <a:chOff x="2287367" y="1599181"/>
                <a:chExt cx="95690" cy="23923"/>
              </a:xfrm>
              <a:grpFill/>
            </p:grpSpPr>
            <p:sp>
              <p:nvSpPr>
                <p:cNvPr id="510" name="Oval 11">
                  <a:extLst>
                    <a:ext uri="{FF2B5EF4-FFF2-40B4-BE49-F238E27FC236}">
                      <a16:creationId xmlns:a16="http://schemas.microsoft.com/office/drawing/2014/main" id="{BA5221BF-7721-40F9-9325-8B879F7CE02A}"/>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11" name="Oval 12">
                  <a:extLst>
                    <a:ext uri="{FF2B5EF4-FFF2-40B4-BE49-F238E27FC236}">
                      <a16:creationId xmlns:a16="http://schemas.microsoft.com/office/drawing/2014/main" id="{02AAB5F8-692D-46DF-8907-6AC7262E5AD5}"/>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12" name="Oval 13">
                  <a:extLst>
                    <a:ext uri="{FF2B5EF4-FFF2-40B4-BE49-F238E27FC236}">
                      <a16:creationId xmlns:a16="http://schemas.microsoft.com/office/drawing/2014/main" id="{40BF878A-30C5-4C4D-8D84-2ACD51295E29}"/>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07" name="Group 506">
                <a:extLst>
                  <a:ext uri="{FF2B5EF4-FFF2-40B4-BE49-F238E27FC236}">
                    <a16:creationId xmlns:a16="http://schemas.microsoft.com/office/drawing/2014/main" id="{D2BA8D57-4D52-4D78-9BF7-3B2071CE8A36}"/>
                  </a:ext>
                </a:extLst>
              </p:cNvPr>
              <p:cNvGrpSpPr/>
              <p:nvPr/>
            </p:nvGrpSpPr>
            <p:grpSpPr>
              <a:xfrm>
                <a:off x="2202934" y="1701907"/>
                <a:ext cx="95690" cy="90061"/>
                <a:chOff x="2202934" y="1701907"/>
                <a:chExt cx="95690" cy="90061"/>
              </a:xfrm>
              <a:grpFill/>
            </p:grpSpPr>
            <p:sp>
              <p:nvSpPr>
                <p:cNvPr id="508" name="Freeform 14">
                  <a:extLst>
                    <a:ext uri="{FF2B5EF4-FFF2-40B4-BE49-F238E27FC236}">
                      <a16:creationId xmlns:a16="http://schemas.microsoft.com/office/drawing/2014/main" id="{BECDBB45-9988-4241-ABC2-B37F99D540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09" name="Line 15">
                  <a:extLst>
                    <a:ext uri="{FF2B5EF4-FFF2-40B4-BE49-F238E27FC236}">
                      <a16:creationId xmlns:a16="http://schemas.microsoft.com/office/drawing/2014/main" id="{4909471B-223A-4C90-B505-D62B04A23A74}"/>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94" name="Group 493">
              <a:extLst>
                <a:ext uri="{FF2B5EF4-FFF2-40B4-BE49-F238E27FC236}">
                  <a16:creationId xmlns:a16="http://schemas.microsoft.com/office/drawing/2014/main" id="{EE62B16A-66E8-4761-88AE-09A539CAE3C3}"/>
                </a:ext>
              </a:extLst>
            </p:cNvPr>
            <p:cNvGrpSpPr/>
            <p:nvPr/>
          </p:nvGrpSpPr>
          <p:grpSpPr>
            <a:xfrm>
              <a:off x="5482774" y="4422663"/>
              <a:ext cx="360797" cy="306922"/>
              <a:chOff x="2107244" y="1575258"/>
              <a:chExt cx="310993" cy="264555"/>
            </a:xfrm>
            <a:solidFill>
              <a:schemeClr val="accent2">
                <a:lumMod val="20000"/>
                <a:lumOff val="80000"/>
              </a:schemeClr>
            </a:solidFill>
          </p:grpSpPr>
          <p:grpSp>
            <p:nvGrpSpPr>
              <p:cNvPr id="495" name="Group 494">
                <a:extLst>
                  <a:ext uri="{FF2B5EF4-FFF2-40B4-BE49-F238E27FC236}">
                    <a16:creationId xmlns:a16="http://schemas.microsoft.com/office/drawing/2014/main" id="{C6421798-FBB4-4761-8ACF-07FDBC540033}"/>
                  </a:ext>
                </a:extLst>
              </p:cNvPr>
              <p:cNvGrpSpPr/>
              <p:nvPr/>
            </p:nvGrpSpPr>
            <p:grpSpPr>
              <a:xfrm>
                <a:off x="2107244" y="1575258"/>
                <a:ext cx="310993" cy="264555"/>
                <a:chOff x="2107244" y="1575258"/>
                <a:chExt cx="310993" cy="264555"/>
              </a:xfrm>
              <a:grpFill/>
            </p:grpSpPr>
            <p:sp>
              <p:nvSpPr>
                <p:cNvPr id="503" name="Rectangle 9">
                  <a:extLst>
                    <a:ext uri="{FF2B5EF4-FFF2-40B4-BE49-F238E27FC236}">
                      <a16:creationId xmlns:a16="http://schemas.microsoft.com/office/drawing/2014/main" id="{34A6E2FA-C122-4946-991C-58324032A04C}"/>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04" name="Line 10">
                  <a:extLst>
                    <a:ext uri="{FF2B5EF4-FFF2-40B4-BE49-F238E27FC236}">
                      <a16:creationId xmlns:a16="http://schemas.microsoft.com/office/drawing/2014/main" id="{66A8C19A-0EA7-45D6-819F-27A49879E9F0}"/>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96" name="Group 495">
                <a:extLst>
                  <a:ext uri="{FF2B5EF4-FFF2-40B4-BE49-F238E27FC236}">
                    <a16:creationId xmlns:a16="http://schemas.microsoft.com/office/drawing/2014/main" id="{801F897D-7800-456D-997C-88CA4630C54A}"/>
                  </a:ext>
                </a:extLst>
              </p:cNvPr>
              <p:cNvGrpSpPr/>
              <p:nvPr/>
            </p:nvGrpSpPr>
            <p:grpSpPr>
              <a:xfrm>
                <a:off x="2287367" y="1599181"/>
                <a:ext cx="95690" cy="23923"/>
                <a:chOff x="2287367" y="1599181"/>
                <a:chExt cx="95690" cy="23923"/>
              </a:xfrm>
              <a:grpFill/>
            </p:grpSpPr>
            <p:sp>
              <p:nvSpPr>
                <p:cNvPr id="500" name="Oval 11">
                  <a:extLst>
                    <a:ext uri="{FF2B5EF4-FFF2-40B4-BE49-F238E27FC236}">
                      <a16:creationId xmlns:a16="http://schemas.microsoft.com/office/drawing/2014/main" id="{EAC36E08-BF27-4CF2-B14C-E30023C7F26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01" name="Oval 12">
                  <a:extLst>
                    <a:ext uri="{FF2B5EF4-FFF2-40B4-BE49-F238E27FC236}">
                      <a16:creationId xmlns:a16="http://schemas.microsoft.com/office/drawing/2014/main" id="{201D2F49-49F9-4EA8-98A8-9978E5116591}"/>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02" name="Oval 13">
                  <a:extLst>
                    <a:ext uri="{FF2B5EF4-FFF2-40B4-BE49-F238E27FC236}">
                      <a16:creationId xmlns:a16="http://schemas.microsoft.com/office/drawing/2014/main" id="{9772A247-CD31-4451-B689-D99C167CB7B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97" name="Group 496">
                <a:extLst>
                  <a:ext uri="{FF2B5EF4-FFF2-40B4-BE49-F238E27FC236}">
                    <a16:creationId xmlns:a16="http://schemas.microsoft.com/office/drawing/2014/main" id="{46863352-64A4-4282-B71D-7395E5E6A999}"/>
                  </a:ext>
                </a:extLst>
              </p:cNvPr>
              <p:cNvGrpSpPr/>
              <p:nvPr/>
            </p:nvGrpSpPr>
            <p:grpSpPr>
              <a:xfrm>
                <a:off x="2202934" y="1701907"/>
                <a:ext cx="95690" cy="90061"/>
                <a:chOff x="2202934" y="1701907"/>
                <a:chExt cx="95690" cy="90061"/>
              </a:xfrm>
              <a:grpFill/>
            </p:grpSpPr>
            <p:sp>
              <p:nvSpPr>
                <p:cNvPr id="498" name="Freeform 14">
                  <a:extLst>
                    <a:ext uri="{FF2B5EF4-FFF2-40B4-BE49-F238E27FC236}">
                      <a16:creationId xmlns:a16="http://schemas.microsoft.com/office/drawing/2014/main" id="{E358FC73-6423-4B37-9FE5-0F6E34C319AC}"/>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99" name="Line 15">
                  <a:extLst>
                    <a:ext uri="{FF2B5EF4-FFF2-40B4-BE49-F238E27FC236}">
                      <a16:creationId xmlns:a16="http://schemas.microsoft.com/office/drawing/2014/main" id="{0857FD2D-2BDD-453B-89EB-9C0FD99D4614}"/>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586" name="Group 585">
              <a:extLst>
                <a:ext uri="{FF2B5EF4-FFF2-40B4-BE49-F238E27FC236}">
                  <a16:creationId xmlns:a16="http://schemas.microsoft.com/office/drawing/2014/main" id="{40E2C3F7-6776-438F-AC9E-0D92899CA0DE}"/>
                </a:ext>
              </a:extLst>
            </p:cNvPr>
            <p:cNvGrpSpPr/>
            <p:nvPr/>
          </p:nvGrpSpPr>
          <p:grpSpPr>
            <a:xfrm>
              <a:off x="879643" y="4907225"/>
              <a:ext cx="360797" cy="306922"/>
              <a:chOff x="2107244" y="1575258"/>
              <a:chExt cx="310993" cy="264555"/>
            </a:xfrm>
            <a:noFill/>
          </p:grpSpPr>
          <p:grpSp>
            <p:nvGrpSpPr>
              <p:cNvPr id="675" name="Group 674">
                <a:extLst>
                  <a:ext uri="{FF2B5EF4-FFF2-40B4-BE49-F238E27FC236}">
                    <a16:creationId xmlns:a16="http://schemas.microsoft.com/office/drawing/2014/main" id="{6A6FF86A-28FE-4F2A-8F70-FEC6E6E86B20}"/>
                  </a:ext>
                </a:extLst>
              </p:cNvPr>
              <p:cNvGrpSpPr/>
              <p:nvPr/>
            </p:nvGrpSpPr>
            <p:grpSpPr>
              <a:xfrm>
                <a:off x="2107244" y="1575258"/>
                <a:ext cx="310993" cy="264555"/>
                <a:chOff x="2107244" y="1575258"/>
                <a:chExt cx="310993" cy="264555"/>
              </a:xfrm>
              <a:grpFill/>
            </p:grpSpPr>
            <p:sp>
              <p:nvSpPr>
                <p:cNvPr id="683" name="Rectangle 9">
                  <a:extLst>
                    <a:ext uri="{FF2B5EF4-FFF2-40B4-BE49-F238E27FC236}">
                      <a16:creationId xmlns:a16="http://schemas.microsoft.com/office/drawing/2014/main" id="{D075670B-6BA9-4EDF-BFBB-8D9291792C66}"/>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84" name="Line 10">
                  <a:extLst>
                    <a:ext uri="{FF2B5EF4-FFF2-40B4-BE49-F238E27FC236}">
                      <a16:creationId xmlns:a16="http://schemas.microsoft.com/office/drawing/2014/main" id="{327662D5-0072-41EB-8DD9-9AC9089F7EF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76" name="Group 675">
                <a:extLst>
                  <a:ext uri="{FF2B5EF4-FFF2-40B4-BE49-F238E27FC236}">
                    <a16:creationId xmlns:a16="http://schemas.microsoft.com/office/drawing/2014/main" id="{286E5A3C-BEEC-4864-A55E-3C4468E26B60}"/>
                  </a:ext>
                </a:extLst>
              </p:cNvPr>
              <p:cNvGrpSpPr/>
              <p:nvPr/>
            </p:nvGrpSpPr>
            <p:grpSpPr>
              <a:xfrm>
                <a:off x="2287367" y="1599181"/>
                <a:ext cx="95690" cy="23923"/>
                <a:chOff x="2287367" y="1599181"/>
                <a:chExt cx="95690" cy="23923"/>
              </a:xfrm>
              <a:grpFill/>
            </p:grpSpPr>
            <p:sp>
              <p:nvSpPr>
                <p:cNvPr id="680" name="Oval 11">
                  <a:extLst>
                    <a:ext uri="{FF2B5EF4-FFF2-40B4-BE49-F238E27FC236}">
                      <a16:creationId xmlns:a16="http://schemas.microsoft.com/office/drawing/2014/main" id="{33E18962-1437-4D31-9FA7-A09CF7F0C3CF}"/>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81" name="Oval 12">
                  <a:extLst>
                    <a:ext uri="{FF2B5EF4-FFF2-40B4-BE49-F238E27FC236}">
                      <a16:creationId xmlns:a16="http://schemas.microsoft.com/office/drawing/2014/main" id="{3EF7DBFA-5B08-49DE-9C8B-26ED044F87B3}"/>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82" name="Oval 13">
                  <a:extLst>
                    <a:ext uri="{FF2B5EF4-FFF2-40B4-BE49-F238E27FC236}">
                      <a16:creationId xmlns:a16="http://schemas.microsoft.com/office/drawing/2014/main" id="{F79CCE76-5216-48B0-A3FF-E49234EF1E7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77" name="Group 676">
                <a:extLst>
                  <a:ext uri="{FF2B5EF4-FFF2-40B4-BE49-F238E27FC236}">
                    <a16:creationId xmlns:a16="http://schemas.microsoft.com/office/drawing/2014/main" id="{B6F995F1-E4E2-498C-B36C-0A14746DD7F2}"/>
                  </a:ext>
                </a:extLst>
              </p:cNvPr>
              <p:cNvGrpSpPr/>
              <p:nvPr/>
            </p:nvGrpSpPr>
            <p:grpSpPr>
              <a:xfrm>
                <a:off x="2202934" y="1701907"/>
                <a:ext cx="95690" cy="90061"/>
                <a:chOff x="2202934" y="1701907"/>
                <a:chExt cx="95690" cy="90061"/>
              </a:xfrm>
              <a:grpFill/>
            </p:grpSpPr>
            <p:sp>
              <p:nvSpPr>
                <p:cNvPr id="678" name="Freeform 14">
                  <a:extLst>
                    <a:ext uri="{FF2B5EF4-FFF2-40B4-BE49-F238E27FC236}">
                      <a16:creationId xmlns:a16="http://schemas.microsoft.com/office/drawing/2014/main" id="{24190B46-4A25-4BE8-A2FD-0D2683D5CCA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79" name="Line 15">
                  <a:extLst>
                    <a:ext uri="{FF2B5EF4-FFF2-40B4-BE49-F238E27FC236}">
                      <a16:creationId xmlns:a16="http://schemas.microsoft.com/office/drawing/2014/main" id="{74BDE859-823C-4B89-887E-8371965707F9}"/>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587" name="Group 586">
              <a:extLst>
                <a:ext uri="{FF2B5EF4-FFF2-40B4-BE49-F238E27FC236}">
                  <a16:creationId xmlns:a16="http://schemas.microsoft.com/office/drawing/2014/main" id="{0286197B-BA63-4182-93A4-79488584E1FB}"/>
                </a:ext>
              </a:extLst>
            </p:cNvPr>
            <p:cNvGrpSpPr/>
            <p:nvPr/>
          </p:nvGrpSpPr>
          <p:grpSpPr>
            <a:xfrm>
              <a:off x="1455999" y="4907225"/>
              <a:ext cx="360797" cy="306922"/>
              <a:chOff x="2107244" y="1575258"/>
              <a:chExt cx="310993" cy="264555"/>
            </a:xfrm>
            <a:noFill/>
          </p:grpSpPr>
          <p:grpSp>
            <p:nvGrpSpPr>
              <p:cNvPr id="665" name="Group 664">
                <a:extLst>
                  <a:ext uri="{FF2B5EF4-FFF2-40B4-BE49-F238E27FC236}">
                    <a16:creationId xmlns:a16="http://schemas.microsoft.com/office/drawing/2014/main" id="{B08711BB-3A27-40CF-B5B4-9936F83329A9}"/>
                  </a:ext>
                </a:extLst>
              </p:cNvPr>
              <p:cNvGrpSpPr/>
              <p:nvPr/>
            </p:nvGrpSpPr>
            <p:grpSpPr>
              <a:xfrm>
                <a:off x="2107244" y="1575258"/>
                <a:ext cx="310993" cy="264555"/>
                <a:chOff x="2107244" y="1575258"/>
                <a:chExt cx="310993" cy="264555"/>
              </a:xfrm>
              <a:grpFill/>
            </p:grpSpPr>
            <p:sp>
              <p:nvSpPr>
                <p:cNvPr id="673" name="Rectangle 9">
                  <a:extLst>
                    <a:ext uri="{FF2B5EF4-FFF2-40B4-BE49-F238E27FC236}">
                      <a16:creationId xmlns:a16="http://schemas.microsoft.com/office/drawing/2014/main" id="{AA3BD1BE-ACBA-47B3-9C74-6AB3D63A4065}"/>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74" name="Line 10">
                  <a:extLst>
                    <a:ext uri="{FF2B5EF4-FFF2-40B4-BE49-F238E27FC236}">
                      <a16:creationId xmlns:a16="http://schemas.microsoft.com/office/drawing/2014/main" id="{96FFB9CF-893D-42CC-878E-6BF8F2E90A54}"/>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66" name="Group 665">
                <a:extLst>
                  <a:ext uri="{FF2B5EF4-FFF2-40B4-BE49-F238E27FC236}">
                    <a16:creationId xmlns:a16="http://schemas.microsoft.com/office/drawing/2014/main" id="{6318125E-8313-4571-9B19-54AF092F2397}"/>
                  </a:ext>
                </a:extLst>
              </p:cNvPr>
              <p:cNvGrpSpPr/>
              <p:nvPr/>
            </p:nvGrpSpPr>
            <p:grpSpPr>
              <a:xfrm>
                <a:off x="2287367" y="1599181"/>
                <a:ext cx="95690" cy="23923"/>
                <a:chOff x="2287367" y="1599181"/>
                <a:chExt cx="95690" cy="23923"/>
              </a:xfrm>
              <a:grpFill/>
            </p:grpSpPr>
            <p:sp>
              <p:nvSpPr>
                <p:cNvPr id="670" name="Oval 11">
                  <a:extLst>
                    <a:ext uri="{FF2B5EF4-FFF2-40B4-BE49-F238E27FC236}">
                      <a16:creationId xmlns:a16="http://schemas.microsoft.com/office/drawing/2014/main" id="{3DCA962D-B676-45B8-B563-F1467CDDDEE8}"/>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71" name="Oval 12">
                  <a:extLst>
                    <a:ext uri="{FF2B5EF4-FFF2-40B4-BE49-F238E27FC236}">
                      <a16:creationId xmlns:a16="http://schemas.microsoft.com/office/drawing/2014/main" id="{BCD0D08C-275F-4867-84B4-C5B5DE91A62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72" name="Oval 13">
                  <a:extLst>
                    <a:ext uri="{FF2B5EF4-FFF2-40B4-BE49-F238E27FC236}">
                      <a16:creationId xmlns:a16="http://schemas.microsoft.com/office/drawing/2014/main" id="{A406AF9B-36EC-4853-A313-FD953361B41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67" name="Group 666">
                <a:extLst>
                  <a:ext uri="{FF2B5EF4-FFF2-40B4-BE49-F238E27FC236}">
                    <a16:creationId xmlns:a16="http://schemas.microsoft.com/office/drawing/2014/main" id="{EEB00D7B-4926-4593-816E-5B48534AC697}"/>
                  </a:ext>
                </a:extLst>
              </p:cNvPr>
              <p:cNvGrpSpPr/>
              <p:nvPr/>
            </p:nvGrpSpPr>
            <p:grpSpPr>
              <a:xfrm>
                <a:off x="2202934" y="1701907"/>
                <a:ext cx="95690" cy="90061"/>
                <a:chOff x="2202934" y="1701907"/>
                <a:chExt cx="95690" cy="90061"/>
              </a:xfrm>
              <a:grpFill/>
            </p:grpSpPr>
            <p:sp>
              <p:nvSpPr>
                <p:cNvPr id="668" name="Freeform 14">
                  <a:extLst>
                    <a:ext uri="{FF2B5EF4-FFF2-40B4-BE49-F238E27FC236}">
                      <a16:creationId xmlns:a16="http://schemas.microsoft.com/office/drawing/2014/main" id="{B3845F27-7513-4812-93B2-0EA4612B7C0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69" name="Line 15">
                  <a:extLst>
                    <a:ext uri="{FF2B5EF4-FFF2-40B4-BE49-F238E27FC236}">
                      <a16:creationId xmlns:a16="http://schemas.microsoft.com/office/drawing/2014/main" id="{8DF1442A-72F7-4125-9056-F9A850212D7D}"/>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588" name="Group 587">
              <a:extLst>
                <a:ext uri="{FF2B5EF4-FFF2-40B4-BE49-F238E27FC236}">
                  <a16:creationId xmlns:a16="http://schemas.microsoft.com/office/drawing/2014/main" id="{32AE39A5-C8CF-4FEF-917C-B673558E829B}"/>
                </a:ext>
              </a:extLst>
            </p:cNvPr>
            <p:cNvGrpSpPr/>
            <p:nvPr/>
          </p:nvGrpSpPr>
          <p:grpSpPr>
            <a:xfrm>
              <a:off x="2032354" y="4907225"/>
              <a:ext cx="360797" cy="306922"/>
              <a:chOff x="2107244" y="1575258"/>
              <a:chExt cx="310993" cy="264555"/>
            </a:xfrm>
            <a:noFill/>
          </p:grpSpPr>
          <p:grpSp>
            <p:nvGrpSpPr>
              <p:cNvPr id="655" name="Group 654">
                <a:extLst>
                  <a:ext uri="{FF2B5EF4-FFF2-40B4-BE49-F238E27FC236}">
                    <a16:creationId xmlns:a16="http://schemas.microsoft.com/office/drawing/2014/main" id="{8AD6CC93-30F1-4121-9EB0-20BDCE9DBA8F}"/>
                  </a:ext>
                </a:extLst>
              </p:cNvPr>
              <p:cNvGrpSpPr/>
              <p:nvPr/>
            </p:nvGrpSpPr>
            <p:grpSpPr>
              <a:xfrm>
                <a:off x="2107244" y="1575258"/>
                <a:ext cx="310993" cy="264555"/>
                <a:chOff x="2107244" y="1575258"/>
                <a:chExt cx="310993" cy="264555"/>
              </a:xfrm>
              <a:grpFill/>
            </p:grpSpPr>
            <p:sp>
              <p:nvSpPr>
                <p:cNvPr id="663" name="Rectangle 9">
                  <a:extLst>
                    <a:ext uri="{FF2B5EF4-FFF2-40B4-BE49-F238E27FC236}">
                      <a16:creationId xmlns:a16="http://schemas.microsoft.com/office/drawing/2014/main" id="{CA0EDEBA-75C1-424E-8E42-D6861261E759}"/>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64" name="Line 10">
                  <a:extLst>
                    <a:ext uri="{FF2B5EF4-FFF2-40B4-BE49-F238E27FC236}">
                      <a16:creationId xmlns:a16="http://schemas.microsoft.com/office/drawing/2014/main" id="{1E4755EB-5D17-400A-93B7-670EF96EE5F1}"/>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56" name="Group 655">
                <a:extLst>
                  <a:ext uri="{FF2B5EF4-FFF2-40B4-BE49-F238E27FC236}">
                    <a16:creationId xmlns:a16="http://schemas.microsoft.com/office/drawing/2014/main" id="{F41E8609-38B6-4DEB-B109-B63003CC4FA1}"/>
                  </a:ext>
                </a:extLst>
              </p:cNvPr>
              <p:cNvGrpSpPr/>
              <p:nvPr/>
            </p:nvGrpSpPr>
            <p:grpSpPr>
              <a:xfrm>
                <a:off x="2287367" y="1599181"/>
                <a:ext cx="95690" cy="23923"/>
                <a:chOff x="2287367" y="1599181"/>
                <a:chExt cx="95690" cy="23923"/>
              </a:xfrm>
              <a:grpFill/>
            </p:grpSpPr>
            <p:sp>
              <p:nvSpPr>
                <p:cNvPr id="660" name="Oval 11">
                  <a:extLst>
                    <a:ext uri="{FF2B5EF4-FFF2-40B4-BE49-F238E27FC236}">
                      <a16:creationId xmlns:a16="http://schemas.microsoft.com/office/drawing/2014/main" id="{596EEBF1-4749-409F-A6DF-75B8EF9A3A2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61" name="Oval 12">
                  <a:extLst>
                    <a:ext uri="{FF2B5EF4-FFF2-40B4-BE49-F238E27FC236}">
                      <a16:creationId xmlns:a16="http://schemas.microsoft.com/office/drawing/2014/main" id="{2EA099CE-D022-4D9B-B016-8BBD89A45BE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62" name="Oval 13">
                  <a:extLst>
                    <a:ext uri="{FF2B5EF4-FFF2-40B4-BE49-F238E27FC236}">
                      <a16:creationId xmlns:a16="http://schemas.microsoft.com/office/drawing/2014/main" id="{6C0A9E42-54AC-4885-B1AE-9D6DFB84DC1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57" name="Group 656">
                <a:extLst>
                  <a:ext uri="{FF2B5EF4-FFF2-40B4-BE49-F238E27FC236}">
                    <a16:creationId xmlns:a16="http://schemas.microsoft.com/office/drawing/2014/main" id="{1C3180F3-73D5-45CD-A4F7-A366B426E4FB}"/>
                  </a:ext>
                </a:extLst>
              </p:cNvPr>
              <p:cNvGrpSpPr/>
              <p:nvPr/>
            </p:nvGrpSpPr>
            <p:grpSpPr>
              <a:xfrm>
                <a:off x="2202934" y="1701907"/>
                <a:ext cx="95690" cy="90061"/>
                <a:chOff x="2202934" y="1701907"/>
                <a:chExt cx="95690" cy="90061"/>
              </a:xfrm>
              <a:grpFill/>
            </p:grpSpPr>
            <p:sp>
              <p:nvSpPr>
                <p:cNvPr id="658" name="Freeform 14">
                  <a:extLst>
                    <a:ext uri="{FF2B5EF4-FFF2-40B4-BE49-F238E27FC236}">
                      <a16:creationId xmlns:a16="http://schemas.microsoft.com/office/drawing/2014/main" id="{A78D3961-D7D3-4BDE-B3EB-11EA907FAFC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59" name="Line 15">
                  <a:extLst>
                    <a:ext uri="{FF2B5EF4-FFF2-40B4-BE49-F238E27FC236}">
                      <a16:creationId xmlns:a16="http://schemas.microsoft.com/office/drawing/2014/main" id="{7EB6B322-72AD-4DA8-A642-C7EC7410BB10}"/>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589" name="Group 588">
              <a:extLst>
                <a:ext uri="{FF2B5EF4-FFF2-40B4-BE49-F238E27FC236}">
                  <a16:creationId xmlns:a16="http://schemas.microsoft.com/office/drawing/2014/main" id="{42F4C045-AC0A-403A-BC32-90783534F5F4}"/>
                </a:ext>
              </a:extLst>
            </p:cNvPr>
            <p:cNvGrpSpPr/>
            <p:nvPr/>
          </p:nvGrpSpPr>
          <p:grpSpPr>
            <a:xfrm>
              <a:off x="2608710" y="4907225"/>
              <a:ext cx="360797" cy="306922"/>
              <a:chOff x="2107244" y="1575258"/>
              <a:chExt cx="310993" cy="264555"/>
            </a:xfrm>
            <a:noFill/>
          </p:grpSpPr>
          <p:grpSp>
            <p:nvGrpSpPr>
              <p:cNvPr id="645" name="Group 644">
                <a:extLst>
                  <a:ext uri="{FF2B5EF4-FFF2-40B4-BE49-F238E27FC236}">
                    <a16:creationId xmlns:a16="http://schemas.microsoft.com/office/drawing/2014/main" id="{88E8A596-B2CF-4B7E-80B6-D2199CDB9288}"/>
                  </a:ext>
                </a:extLst>
              </p:cNvPr>
              <p:cNvGrpSpPr/>
              <p:nvPr/>
            </p:nvGrpSpPr>
            <p:grpSpPr>
              <a:xfrm>
                <a:off x="2107244" y="1575258"/>
                <a:ext cx="310993" cy="264555"/>
                <a:chOff x="2107244" y="1575258"/>
                <a:chExt cx="310993" cy="264555"/>
              </a:xfrm>
              <a:grpFill/>
            </p:grpSpPr>
            <p:sp>
              <p:nvSpPr>
                <p:cNvPr id="653" name="Rectangle 9">
                  <a:extLst>
                    <a:ext uri="{FF2B5EF4-FFF2-40B4-BE49-F238E27FC236}">
                      <a16:creationId xmlns:a16="http://schemas.microsoft.com/office/drawing/2014/main" id="{6511F4FD-5B36-4AA9-9AD0-3F5985D6FEB3}"/>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54" name="Line 10">
                  <a:extLst>
                    <a:ext uri="{FF2B5EF4-FFF2-40B4-BE49-F238E27FC236}">
                      <a16:creationId xmlns:a16="http://schemas.microsoft.com/office/drawing/2014/main" id="{7273A2EA-139C-4AF6-954E-3E36F308778F}"/>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46" name="Group 645">
                <a:extLst>
                  <a:ext uri="{FF2B5EF4-FFF2-40B4-BE49-F238E27FC236}">
                    <a16:creationId xmlns:a16="http://schemas.microsoft.com/office/drawing/2014/main" id="{4DAEB533-4428-4FC5-B49A-B278CF00CD4E}"/>
                  </a:ext>
                </a:extLst>
              </p:cNvPr>
              <p:cNvGrpSpPr/>
              <p:nvPr/>
            </p:nvGrpSpPr>
            <p:grpSpPr>
              <a:xfrm>
                <a:off x="2287367" y="1599181"/>
                <a:ext cx="95690" cy="23923"/>
                <a:chOff x="2287367" y="1599181"/>
                <a:chExt cx="95690" cy="23923"/>
              </a:xfrm>
              <a:grpFill/>
            </p:grpSpPr>
            <p:sp>
              <p:nvSpPr>
                <p:cNvPr id="650" name="Oval 11">
                  <a:extLst>
                    <a:ext uri="{FF2B5EF4-FFF2-40B4-BE49-F238E27FC236}">
                      <a16:creationId xmlns:a16="http://schemas.microsoft.com/office/drawing/2014/main" id="{AE581D4A-8663-40AE-95C1-DBA8837203FD}"/>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51" name="Oval 12">
                  <a:extLst>
                    <a:ext uri="{FF2B5EF4-FFF2-40B4-BE49-F238E27FC236}">
                      <a16:creationId xmlns:a16="http://schemas.microsoft.com/office/drawing/2014/main" id="{21C5D4A9-5AC5-4122-B3F4-6F4F293E01C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52" name="Oval 13">
                  <a:extLst>
                    <a:ext uri="{FF2B5EF4-FFF2-40B4-BE49-F238E27FC236}">
                      <a16:creationId xmlns:a16="http://schemas.microsoft.com/office/drawing/2014/main" id="{714CFC71-84AD-4165-A7CC-BEBB855958A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47" name="Group 646">
                <a:extLst>
                  <a:ext uri="{FF2B5EF4-FFF2-40B4-BE49-F238E27FC236}">
                    <a16:creationId xmlns:a16="http://schemas.microsoft.com/office/drawing/2014/main" id="{086A0D86-0F7F-4F48-92F7-5A6B3FA5BC28}"/>
                  </a:ext>
                </a:extLst>
              </p:cNvPr>
              <p:cNvGrpSpPr/>
              <p:nvPr/>
            </p:nvGrpSpPr>
            <p:grpSpPr>
              <a:xfrm>
                <a:off x="2202934" y="1701907"/>
                <a:ext cx="95690" cy="90061"/>
                <a:chOff x="2202934" y="1701907"/>
                <a:chExt cx="95690" cy="90061"/>
              </a:xfrm>
              <a:grpFill/>
            </p:grpSpPr>
            <p:sp>
              <p:nvSpPr>
                <p:cNvPr id="648" name="Freeform 14">
                  <a:extLst>
                    <a:ext uri="{FF2B5EF4-FFF2-40B4-BE49-F238E27FC236}">
                      <a16:creationId xmlns:a16="http://schemas.microsoft.com/office/drawing/2014/main" id="{E826D3C4-0DA0-48A2-9B2F-7162656E70F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49" name="Line 15">
                  <a:extLst>
                    <a:ext uri="{FF2B5EF4-FFF2-40B4-BE49-F238E27FC236}">
                      <a16:creationId xmlns:a16="http://schemas.microsoft.com/office/drawing/2014/main" id="{B5098E74-DE1F-40DB-A4BC-95508F8D06B7}"/>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590" name="Group 589">
              <a:extLst>
                <a:ext uri="{FF2B5EF4-FFF2-40B4-BE49-F238E27FC236}">
                  <a16:creationId xmlns:a16="http://schemas.microsoft.com/office/drawing/2014/main" id="{76D63505-245C-4699-A437-9BD8F8700DD7}"/>
                </a:ext>
              </a:extLst>
            </p:cNvPr>
            <p:cNvGrpSpPr/>
            <p:nvPr/>
          </p:nvGrpSpPr>
          <p:grpSpPr>
            <a:xfrm>
              <a:off x="3185064" y="4907225"/>
              <a:ext cx="360797" cy="306922"/>
              <a:chOff x="2107244" y="1575258"/>
              <a:chExt cx="310993" cy="264555"/>
            </a:xfrm>
            <a:noFill/>
          </p:grpSpPr>
          <p:grpSp>
            <p:nvGrpSpPr>
              <p:cNvPr id="635" name="Group 634">
                <a:extLst>
                  <a:ext uri="{FF2B5EF4-FFF2-40B4-BE49-F238E27FC236}">
                    <a16:creationId xmlns:a16="http://schemas.microsoft.com/office/drawing/2014/main" id="{FB7D3D61-ED63-4247-90CC-2E79180343DC}"/>
                  </a:ext>
                </a:extLst>
              </p:cNvPr>
              <p:cNvGrpSpPr/>
              <p:nvPr/>
            </p:nvGrpSpPr>
            <p:grpSpPr>
              <a:xfrm>
                <a:off x="2107244" y="1575258"/>
                <a:ext cx="310993" cy="264555"/>
                <a:chOff x="2107244" y="1575258"/>
                <a:chExt cx="310993" cy="264555"/>
              </a:xfrm>
              <a:grpFill/>
            </p:grpSpPr>
            <p:sp>
              <p:nvSpPr>
                <p:cNvPr id="643" name="Rectangle 9">
                  <a:extLst>
                    <a:ext uri="{FF2B5EF4-FFF2-40B4-BE49-F238E27FC236}">
                      <a16:creationId xmlns:a16="http://schemas.microsoft.com/office/drawing/2014/main" id="{DF7193C3-E0A5-4C16-A7E7-1722D982186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44" name="Line 10">
                  <a:extLst>
                    <a:ext uri="{FF2B5EF4-FFF2-40B4-BE49-F238E27FC236}">
                      <a16:creationId xmlns:a16="http://schemas.microsoft.com/office/drawing/2014/main" id="{FA8225BF-40BF-470D-8690-EF9E176B97D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36" name="Group 635">
                <a:extLst>
                  <a:ext uri="{FF2B5EF4-FFF2-40B4-BE49-F238E27FC236}">
                    <a16:creationId xmlns:a16="http://schemas.microsoft.com/office/drawing/2014/main" id="{902DF2D8-76C3-4C33-93FF-39E4DC3FFDF5}"/>
                  </a:ext>
                </a:extLst>
              </p:cNvPr>
              <p:cNvGrpSpPr/>
              <p:nvPr/>
            </p:nvGrpSpPr>
            <p:grpSpPr>
              <a:xfrm>
                <a:off x="2287367" y="1599181"/>
                <a:ext cx="95690" cy="23923"/>
                <a:chOff x="2287367" y="1599181"/>
                <a:chExt cx="95690" cy="23923"/>
              </a:xfrm>
              <a:grpFill/>
            </p:grpSpPr>
            <p:sp>
              <p:nvSpPr>
                <p:cNvPr id="640" name="Oval 11">
                  <a:extLst>
                    <a:ext uri="{FF2B5EF4-FFF2-40B4-BE49-F238E27FC236}">
                      <a16:creationId xmlns:a16="http://schemas.microsoft.com/office/drawing/2014/main" id="{D030C206-7713-481E-9453-2054070BB9E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41" name="Oval 12">
                  <a:extLst>
                    <a:ext uri="{FF2B5EF4-FFF2-40B4-BE49-F238E27FC236}">
                      <a16:creationId xmlns:a16="http://schemas.microsoft.com/office/drawing/2014/main" id="{9C2A212A-82CE-464A-B1BF-94854E36C93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42" name="Oval 13">
                  <a:extLst>
                    <a:ext uri="{FF2B5EF4-FFF2-40B4-BE49-F238E27FC236}">
                      <a16:creationId xmlns:a16="http://schemas.microsoft.com/office/drawing/2014/main" id="{46C09AF9-6D20-40F5-9339-C989D1D5480B}"/>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37" name="Group 636">
                <a:extLst>
                  <a:ext uri="{FF2B5EF4-FFF2-40B4-BE49-F238E27FC236}">
                    <a16:creationId xmlns:a16="http://schemas.microsoft.com/office/drawing/2014/main" id="{C2B47696-C07B-4703-9706-7ADAEF10600C}"/>
                  </a:ext>
                </a:extLst>
              </p:cNvPr>
              <p:cNvGrpSpPr/>
              <p:nvPr/>
            </p:nvGrpSpPr>
            <p:grpSpPr>
              <a:xfrm>
                <a:off x="2202934" y="1701907"/>
                <a:ext cx="95690" cy="90061"/>
                <a:chOff x="2202934" y="1701907"/>
                <a:chExt cx="95690" cy="90061"/>
              </a:xfrm>
              <a:grpFill/>
            </p:grpSpPr>
            <p:sp>
              <p:nvSpPr>
                <p:cNvPr id="638" name="Freeform 14">
                  <a:extLst>
                    <a:ext uri="{FF2B5EF4-FFF2-40B4-BE49-F238E27FC236}">
                      <a16:creationId xmlns:a16="http://schemas.microsoft.com/office/drawing/2014/main" id="{2CF3F6B2-9920-4045-8C19-5EA1C2BFA0A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39" name="Line 15">
                  <a:extLst>
                    <a:ext uri="{FF2B5EF4-FFF2-40B4-BE49-F238E27FC236}">
                      <a16:creationId xmlns:a16="http://schemas.microsoft.com/office/drawing/2014/main" id="{EBE948AE-72D9-4EFB-B4D9-EB684B0D90EC}"/>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591" name="Group 590">
              <a:extLst>
                <a:ext uri="{FF2B5EF4-FFF2-40B4-BE49-F238E27FC236}">
                  <a16:creationId xmlns:a16="http://schemas.microsoft.com/office/drawing/2014/main" id="{A87BFE7E-34ED-4F64-9F42-14CEC669ECE5}"/>
                </a:ext>
              </a:extLst>
            </p:cNvPr>
            <p:cNvGrpSpPr/>
            <p:nvPr/>
          </p:nvGrpSpPr>
          <p:grpSpPr>
            <a:xfrm>
              <a:off x="3761419" y="4907225"/>
              <a:ext cx="360797" cy="306922"/>
              <a:chOff x="2107244" y="1575258"/>
              <a:chExt cx="310993" cy="264555"/>
            </a:xfrm>
            <a:noFill/>
          </p:grpSpPr>
          <p:grpSp>
            <p:nvGrpSpPr>
              <p:cNvPr id="625" name="Group 624">
                <a:extLst>
                  <a:ext uri="{FF2B5EF4-FFF2-40B4-BE49-F238E27FC236}">
                    <a16:creationId xmlns:a16="http://schemas.microsoft.com/office/drawing/2014/main" id="{0B9D2C30-211D-4B19-851D-224B9FB3EEBB}"/>
                  </a:ext>
                </a:extLst>
              </p:cNvPr>
              <p:cNvGrpSpPr/>
              <p:nvPr/>
            </p:nvGrpSpPr>
            <p:grpSpPr>
              <a:xfrm>
                <a:off x="2107244" y="1575258"/>
                <a:ext cx="310993" cy="264555"/>
                <a:chOff x="2107244" y="1575258"/>
                <a:chExt cx="310993" cy="264555"/>
              </a:xfrm>
              <a:grpFill/>
            </p:grpSpPr>
            <p:sp>
              <p:nvSpPr>
                <p:cNvPr id="633" name="Rectangle 9">
                  <a:extLst>
                    <a:ext uri="{FF2B5EF4-FFF2-40B4-BE49-F238E27FC236}">
                      <a16:creationId xmlns:a16="http://schemas.microsoft.com/office/drawing/2014/main" id="{54FFEF49-D7D7-4227-8EA4-342470431C3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34" name="Line 10">
                  <a:extLst>
                    <a:ext uri="{FF2B5EF4-FFF2-40B4-BE49-F238E27FC236}">
                      <a16:creationId xmlns:a16="http://schemas.microsoft.com/office/drawing/2014/main" id="{B13E9EA6-DA86-4515-94F7-27B99918F7D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26" name="Group 625">
                <a:extLst>
                  <a:ext uri="{FF2B5EF4-FFF2-40B4-BE49-F238E27FC236}">
                    <a16:creationId xmlns:a16="http://schemas.microsoft.com/office/drawing/2014/main" id="{8704A421-3156-42EF-83B6-1D5DD6BBCFBD}"/>
                  </a:ext>
                </a:extLst>
              </p:cNvPr>
              <p:cNvGrpSpPr/>
              <p:nvPr/>
            </p:nvGrpSpPr>
            <p:grpSpPr>
              <a:xfrm>
                <a:off x="2287367" y="1599181"/>
                <a:ext cx="95690" cy="23923"/>
                <a:chOff x="2287367" y="1599181"/>
                <a:chExt cx="95690" cy="23923"/>
              </a:xfrm>
              <a:grpFill/>
            </p:grpSpPr>
            <p:sp>
              <p:nvSpPr>
                <p:cNvPr id="630" name="Oval 11">
                  <a:extLst>
                    <a:ext uri="{FF2B5EF4-FFF2-40B4-BE49-F238E27FC236}">
                      <a16:creationId xmlns:a16="http://schemas.microsoft.com/office/drawing/2014/main" id="{36F30705-7556-494D-A124-45286D7DA5EB}"/>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31" name="Oval 12">
                  <a:extLst>
                    <a:ext uri="{FF2B5EF4-FFF2-40B4-BE49-F238E27FC236}">
                      <a16:creationId xmlns:a16="http://schemas.microsoft.com/office/drawing/2014/main" id="{B7826F7C-1C8E-4167-A7A9-560F6BB3A9D1}"/>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32" name="Oval 13">
                  <a:extLst>
                    <a:ext uri="{FF2B5EF4-FFF2-40B4-BE49-F238E27FC236}">
                      <a16:creationId xmlns:a16="http://schemas.microsoft.com/office/drawing/2014/main" id="{92FEB8D8-A254-42DD-A370-17A07F1584B5}"/>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27" name="Group 626">
                <a:extLst>
                  <a:ext uri="{FF2B5EF4-FFF2-40B4-BE49-F238E27FC236}">
                    <a16:creationId xmlns:a16="http://schemas.microsoft.com/office/drawing/2014/main" id="{C4234936-6DE6-4145-B9C5-3AFA2FC84745}"/>
                  </a:ext>
                </a:extLst>
              </p:cNvPr>
              <p:cNvGrpSpPr/>
              <p:nvPr/>
            </p:nvGrpSpPr>
            <p:grpSpPr>
              <a:xfrm>
                <a:off x="2202934" y="1701907"/>
                <a:ext cx="95690" cy="90061"/>
                <a:chOff x="2202934" y="1701907"/>
                <a:chExt cx="95690" cy="90061"/>
              </a:xfrm>
              <a:grpFill/>
            </p:grpSpPr>
            <p:sp>
              <p:nvSpPr>
                <p:cNvPr id="628" name="Freeform 14">
                  <a:extLst>
                    <a:ext uri="{FF2B5EF4-FFF2-40B4-BE49-F238E27FC236}">
                      <a16:creationId xmlns:a16="http://schemas.microsoft.com/office/drawing/2014/main" id="{020ABDCC-6FF7-4822-AEDF-93E60B604B7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29" name="Line 15">
                  <a:extLst>
                    <a:ext uri="{FF2B5EF4-FFF2-40B4-BE49-F238E27FC236}">
                      <a16:creationId xmlns:a16="http://schemas.microsoft.com/office/drawing/2014/main" id="{626C7DFF-E273-47E0-A6F7-21F6711A0711}"/>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592" name="Group 591">
              <a:extLst>
                <a:ext uri="{FF2B5EF4-FFF2-40B4-BE49-F238E27FC236}">
                  <a16:creationId xmlns:a16="http://schemas.microsoft.com/office/drawing/2014/main" id="{F684A94F-F91C-4351-91E8-3A4F59AD8F24}"/>
                </a:ext>
              </a:extLst>
            </p:cNvPr>
            <p:cNvGrpSpPr/>
            <p:nvPr/>
          </p:nvGrpSpPr>
          <p:grpSpPr>
            <a:xfrm>
              <a:off x="4337775" y="4907225"/>
              <a:ext cx="360797" cy="306922"/>
              <a:chOff x="2107244" y="1575258"/>
              <a:chExt cx="310993" cy="264555"/>
            </a:xfrm>
            <a:noFill/>
          </p:grpSpPr>
          <p:grpSp>
            <p:nvGrpSpPr>
              <p:cNvPr id="615" name="Group 614">
                <a:extLst>
                  <a:ext uri="{FF2B5EF4-FFF2-40B4-BE49-F238E27FC236}">
                    <a16:creationId xmlns:a16="http://schemas.microsoft.com/office/drawing/2014/main" id="{CF887AA8-BC0E-42BF-AC76-E9FA3275FAF4}"/>
                  </a:ext>
                </a:extLst>
              </p:cNvPr>
              <p:cNvGrpSpPr/>
              <p:nvPr/>
            </p:nvGrpSpPr>
            <p:grpSpPr>
              <a:xfrm>
                <a:off x="2107244" y="1575258"/>
                <a:ext cx="310993" cy="264555"/>
                <a:chOff x="2107244" y="1575258"/>
                <a:chExt cx="310993" cy="264555"/>
              </a:xfrm>
              <a:grpFill/>
            </p:grpSpPr>
            <p:sp>
              <p:nvSpPr>
                <p:cNvPr id="623" name="Rectangle 9">
                  <a:extLst>
                    <a:ext uri="{FF2B5EF4-FFF2-40B4-BE49-F238E27FC236}">
                      <a16:creationId xmlns:a16="http://schemas.microsoft.com/office/drawing/2014/main" id="{0C3CB103-7284-4C8B-A58A-1D20D5ED86E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24" name="Line 10">
                  <a:extLst>
                    <a:ext uri="{FF2B5EF4-FFF2-40B4-BE49-F238E27FC236}">
                      <a16:creationId xmlns:a16="http://schemas.microsoft.com/office/drawing/2014/main" id="{EE256C78-EDEE-460D-A20C-20C1625CBD9D}"/>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16" name="Group 615">
                <a:extLst>
                  <a:ext uri="{FF2B5EF4-FFF2-40B4-BE49-F238E27FC236}">
                    <a16:creationId xmlns:a16="http://schemas.microsoft.com/office/drawing/2014/main" id="{8FA9901C-173B-4118-99FB-33DCBE07497A}"/>
                  </a:ext>
                </a:extLst>
              </p:cNvPr>
              <p:cNvGrpSpPr/>
              <p:nvPr/>
            </p:nvGrpSpPr>
            <p:grpSpPr>
              <a:xfrm>
                <a:off x="2287367" y="1599181"/>
                <a:ext cx="95690" cy="23923"/>
                <a:chOff x="2287367" y="1599181"/>
                <a:chExt cx="95690" cy="23923"/>
              </a:xfrm>
              <a:grpFill/>
            </p:grpSpPr>
            <p:sp>
              <p:nvSpPr>
                <p:cNvPr id="620" name="Oval 11">
                  <a:extLst>
                    <a:ext uri="{FF2B5EF4-FFF2-40B4-BE49-F238E27FC236}">
                      <a16:creationId xmlns:a16="http://schemas.microsoft.com/office/drawing/2014/main" id="{2DEF0A45-3CE1-46EA-A331-A5D20192FCE4}"/>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21" name="Oval 12">
                  <a:extLst>
                    <a:ext uri="{FF2B5EF4-FFF2-40B4-BE49-F238E27FC236}">
                      <a16:creationId xmlns:a16="http://schemas.microsoft.com/office/drawing/2014/main" id="{2E113126-7605-43FE-B2CB-14D5EBEA6BAC}"/>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22" name="Oval 13">
                  <a:extLst>
                    <a:ext uri="{FF2B5EF4-FFF2-40B4-BE49-F238E27FC236}">
                      <a16:creationId xmlns:a16="http://schemas.microsoft.com/office/drawing/2014/main" id="{A78CF958-D0DB-4318-9AB9-A202EA402218}"/>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17" name="Group 616">
                <a:extLst>
                  <a:ext uri="{FF2B5EF4-FFF2-40B4-BE49-F238E27FC236}">
                    <a16:creationId xmlns:a16="http://schemas.microsoft.com/office/drawing/2014/main" id="{439905D3-20CA-419B-BAF2-79BB284DC495}"/>
                  </a:ext>
                </a:extLst>
              </p:cNvPr>
              <p:cNvGrpSpPr/>
              <p:nvPr/>
            </p:nvGrpSpPr>
            <p:grpSpPr>
              <a:xfrm>
                <a:off x="2202934" y="1701907"/>
                <a:ext cx="95690" cy="90061"/>
                <a:chOff x="2202934" y="1701907"/>
                <a:chExt cx="95690" cy="90061"/>
              </a:xfrm>
              <a:grpFill/>
            </p:grpSpPr>
            <p:sp>
              <p:nvSpPr>
                <p:cNvPr id="618" name="Freeform 14">
                  <a:extLst>
                    <a:ext uri="{FF2B5EF4-FFF2-40B4-BE49-F238E27FC236}">
                      <a16:creationId xmlns:a16="http://schemas.microsoft.com/office/drawing/2014/main" id="{753B47F1-ABE7-4667-B199-D0D0075737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19" name="Line 15">
                  <a:extLst>
                    <a:ext uri="{FF2B5EF4-FFF2-40B4-BE49-F238E27FC236}">
                      <a16:creationId xmlns:a16="http://schemas.microsoft.com/office/drawing/2014/main" id="{17A53695-2910-46F2-BE7F-4D689E23CDCA}"/>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593" name="Group 592">
              <a:extLst>
                <a:ext uri="{FF2B5EF4-FFF2-40B4-BE49-F238E27FC236}">
                  <a16:creationId xmlns:a16="http://schemas.microsoft.com/office/drawing/2014/main" id="{84033B3A-4A89-4720-9B1B-4984C69F68C6}"/>
                </a:ext>
              </a:extLst>
            </p:cNvPr>
            <p:cNvGrpSpPr/>
            <p:nvPr/>
          </p:nvGrpSpPr>
          <p:grpSpPr>
            <a:xfrm>
              <a:off x="4914129" y="4907225"/>
              <a:ext cx="360797" cy="306922"/>
              <a:chOff x="2107244" y="1575258"/>
              <a:chExt cx="310993" cy="264555"/>
            </a:xfrm>
            <a:noFill/>
          </p:grpSpPr>
          <p:grpSp>
            <p:nvGrpSpPr>
              <p:cNvPr id="605" name="Group 604">
                <a:extLst>
                  <a:ext uri="{FF2B5EF4-FFF2-40B4-BE49-F238E27FC236}">
                    <a16:creationId xmlns:a16="http://schemas.microsoft.com/office/drawing/2014/main" id="{01F34B7A-6A3A-49FD-87AE-0F2D24894038}"/>
                  </a:ext>
                </a:extLst>
              </p:cNvPr>
              <p:cNvGrpSpPr/>
              <p:nvPr/>
            </p:nvGrpSpPr>
            <p:grpSpPr>
              <a:xfrm>
                <a:off x="2107244" y="1575258"/>
                <a:ext cx="310993" cy="264555"/>
                <a:chOff x="2107244" y="1575258"/>
                <a:chExt cx="310993" cy="264555"/>
              </a:xfrm>
              <a:grpFill/>
            </p:grpSpPr>
            <p:sp>
              <p:nvSpPr>
                <p:cNvPr id="613" name="Rectangle 9">
                  <a:extLst>
                    <a:ext uri="{FF2B5EF4-FFF2-40B4-BE49-F238E27FC236}">
                      <a16:creationId xmlns:a16="http://schemas.microsoft.com/office/drawing/2014/main" id="{69F0045C-6046-4AC1-B5C1-151E9AF6C43F}"/>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14" name="Line 10">
                  <a:extLst>
                    <a:ext uri="{FF2B5EF4-FFF2-40B4-BE49-F238E27FC236}">
                      <a16:creationId xmlns:a16="http://schemas.microsoft.com/office/drawing/2014/main" id="{4F652237-9932-4D2F-8C61-996A94501D78}"/>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06" name="Group 605">
                <a:extLst>
                  <a:ext uri="{FF2B5EF4-FFF2-40B4-BE49-F238E27FC236}">
                    <a16:creationId xmlns:a16="http://schemas.microsoft.com/office/drawing/2014/main" id="{036541AE-0BF8-4E55-9090-A69F1B8C5A73}"/>
                  </a:ext>
                </a:extLst>
              </p:cNvPr>
              <p:cNvGrpSpPr/>
              <p:nvPr/>
            </p:nvGrpSpPr>
            <p:grpSpPr>
              <a:xfrm>
                <a:off x="2287367" y="1599181"/>
                <a:ext cx="95690" cy="23923"/>
                <a:chOff x="2287367" y="1599181"/>
                <a:chExt cx="95690" cy="23923"/>
              </a:xfrm>
              <a:grpFill/>
            </p:grpSpPr>
            <p:sp>
              <p:nvSpPr>
                <p:cNvPr id="610" name="Oval 11">
                  <a:extLst>
                    <a:ext uri="{FF2B5EF4-FFF2-40B4-BE49-F238E27FC236}">
                      <a16:creationId xmlns:a16="http://schemas.microsoft.com/office/drawing/2014/main" id="{4A91147F-62FF-4C87-AE14-D077C95CE47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11" name="Oval 12">
                  <a:extLst>
                    <a:ext uri="{FF2B5EF4-FFF2-40B4-BE49-F238E27FC236}">
                      <a16:creationId xmlns:a16="http://schemas.microsoft.com/office/drawing/2014/main" id="{D43AFFC5-2254-4A1E-BFD4-18D852A979F0}"/>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12" name="Oval 13">
                  <a:extLst>
                    <a:ext uri="{FF2B5EF4-FFF2-40B4-BE49-F238E27FC236}">
                      <a16:creationId xmlns:a16="http://schemas.microsoft.com/office/drawing/2014/main" id="{3DAC73E5-8D13-4440-A2EF-C17C67996F1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07" name="Group 606">
                <a:extLst>
                  <a:ext uri="{FF2B5EF4-FFF2-40B4-BE49-F238E27FC236}">
                    <a16:creationId xmlns:a16="http://schemas.microsoft.com/office/drawing/2014/main" id="{8AEDE754-34EE-4E5D-AB01-1216947FBE04}"/>
                  </a:ext>
                </a:extLst>
              </p:cNvPr>
              <p:cNvGrpSpPr/>
              <p:nvPr/>
            </p:nvGrpSpPr>
            <p:grpSpPr>
              <a:xfrm>
                <a:off x="2202934" y="1701907"/>
                <a:ext cx="95690" cy="90061"/>
                <a:chOff x="2202934" y="1701907"/>
                <a:chExt cx="95690" cy="90061"/>
              </a:xfrm>
              <a:grpFill/>
            </p:grpSpPr>
            <p:sp>
              <p:nvSpPr>
                <p:cNvPr id="608" name="Freeform 14">
                  <a:extLst>
                    <a:ext uri="{FF2B5EF4-FFF2-40B4-BE49-F238E27FC236}">
                      <a16:creationId xmlns:a16="http://schemas.microsoft.com/office/drawing/2014/main" id="{383F5BC6-7561-4EAA-AB8C-3A762DDAC2A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09" name="Line 15">
                  <a:extLst>
                    <a:ext uri="{FF2B5EF4-FFF2-40B4-BE49-F238E27FC236}">
                      <a16:creationId xmlns:a16="http://schemas.microsoft.com/office/drawing/2014/main" id="{B6DAD2E7-3FA6-48E9-AF1A-50EAECC97B45}"/>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594" name="Group 593">
              <a:extLst>
                <a:ext uri="{FF2B5EF4-FFF2-40B4-BE49-F238E27FC236}">
                  <a16:creationId xmlns:a16="http://schemas.microsoft.com/office/drawing/2014/main" id="{CEFF0009-2FC5-45AD-9CA1-114947579879}"/>
                </a:ext>
              </a:extLst>
            </p:cNvPr>
            <p:cNvGrpSpPr/>
            <p:nvPr/>
          </p:nvGrpSpPr>
          <p:grpSpPr>
            <a:xfrm>
              <a:off x="5482774" y="4907225"/>
              <a:ext cx="360797" cy="306922"/>
              <a:chOff x="2107244" y="1575258"/>
              <a:chExt cx="310993" cy="264555"/>
            </a:xfrm>
            <a:solidFill>
              <a:schemeClr val="accent2">
                <a:lumMod val="20000"/>
                <a:lumOff val="80000"/>
              </a:schemeClr>
            </a:solidFill>
          </p:grpSpPr>
          <p:grpSp>
            <p:nvGrpSpPr>
              <p:cNvPr id="595" name="Group 594">
                <a:extLst>
                  <a:ext uri="{FF2B5EF4-FFF2-40B4-BE49-F238E27FC236}">
                    <a16:creationId xmlns:a16="http://schemas.microsoft.com/office/drawing/2014/main" id="{4292053C-9155-487E-83F6-D39A1AD346A5}"/>
                  </a:ext>
                </a:extLst>
              </p:cNvPr>
              <p:cNvGrpSpPr/>
              <p:nvPr/>
            </p:nvGrpSpPr>
            <p:grpSpPr>
              <a:xfrm>
                <a:off x="2107244" y="1575258"/>
                <a:ext cx="310993" cy="264555"/>
                <a:chOff x="2107244" y="1575258"/>
                <a:chExt cx="310993" cy="264555"/>
              </a:xfrm>
              <a:grpFill/>
            </p:grpSpPr>
            <p:sp>
              <p:nvSpPr>
                <p:cNvPr id="603" name="Rectangle 9">
                  <a:extLst>
                    <a:ext uri="{FF2B5EF4-FFF2-40B4-BE49-F238E27FC236}">
                      <a16:creationId xmlns:a16="http://schemas.microsoft.com/office/drawing/2014/main" id="{6E4F5D1B-4793-4F96-A0C2-C5D5D09F42A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04" name="Line 10">
                  <a:extLst>
                    <a:ext uri="{FF2B5EF4-FFF2-40B4-BE49-F238E27FC236}">
                      <a16:creationId xmlns:a16="http://schemas.microsoft.com/office/drawing/2014/main" id="{54E2F04C-8F50-4FB0-9FBA-A868CE409FFA}"/>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96" name="Group 595">
                <a:extLst>
                  <a:ext uri="{FF2B5EF4-FFF2-40B4-BE49-F238E27FC236}">
                    <a16:creationId xmlns:a16="http://schemas.microsoft.com/office/drawing/2014/main" id="{28F0AA66-D02A-4E8F-A00C-FC2990224BB1}"/>
                  </a:ext>
                </a:extLst>
              </p:cNvPr>
              <p:cNvGrpSpPr/>
              <p:nvPr/>
            </p:nvGrpSpPr>
            <p:grpSpPr>
              <a:xfrm>
                <a:off x="2287367" y="1599181"/>
                <a:ext cx="95690" cy="23923"/>
                <a:chOff x="2287367" y="1599181"/>
                <a:chExt cx="95690" cy="23923"/>
              </a:xfrm>
              <a:grpFill/>
            </p:grpSpPr>
            <p:sp>
              <p:nvSpPr>
                <p:cNvPr id="600" name="Oval 11">
                  <a:extLst>
                    <a:ext uri="{FF2B5EF4-FFF2-40B4-BE49-F238E27FC236}">
                      <a16:creationId xmlns:a16="http://schemas.microsoft.com/office/drawing/2014/main" id="{F1844BE7-B287-4682-B76C-1C7BAB39FCC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01" name="Oval 12">
                  <a:extLst>
                    <a:ext uri="{FF2B5EF4-FFF2-40B4-BE49-F238E27FC236}">
                      <a16:creationId xmlns:a16="http://schemas.microsoft.com/office/drawing/2014/main" id="{8E4D37D1-ADEB-4F58-A135-A2C4AA1F454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02" name="Oval 13">
                  <a:extLst>
                    <a:ext uri="{FF2B5EF4-FFF2-40B4-BE49-F238E27FC236}">
                      <a16:creationId xmlns:a16="http://schemas.microsoft.com/office/drawing/2014/main" id="{C7E87A91-36F9-41B3-8835-043A40EF699C}"/>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597" name="Group 596">
                <a:extLst>
                  <a:ext uri="{FF2B5EF4-FFF2-40B4-BE49-F238E27FC236}">
                    <a16:creationId xmlns:a16="http://schemas.microsoft.com/office/drawing/2014/main" id="{3C7ED499-EFD5-4643-85D5-34180A9F5FE9}"/>
                  </a:ext>
                </a:extLst>
              </p:cNvPr>
              <p:cNvGrpSpPr/>
              <p:nvPr/>
            </p:nvGrpSpPr>
            <p:grpSpPr>
              <a:xfrm>
                <a:off x="2202934" y="1701907"/>
                <a:ext cx="95690" cy="90061"/>
                <a:chOff x="2202934" y="1701907"/>
                <a:chExt cx="95690" cy="90061"/>
              </a:xfrm>
              <a:grpFill/>
            </p:grpSpPr>
            <p:sp>
              <p:nvSpPr>
                <p:cNvPr id="598" name="Freeform 14">
                  <a:extLst>
                    <a:ext uri="{FF2B5EF4-FFF2-40B4-BE49-F238E27FC236}">
                      <a16:creationId xmlns:a16="http://schemas.microsoft.com/office/drawing/2014/main" id="{A848408D-E592-4AAB-8EC0-BB24B7EFAC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599" name="Line 15">
                  <a:extLst>
                    <a:ext uri="{FF2B5EF4-FFF2-40B4-BE49-F238E27FC236}">
                      <a16:creationId xmlns:a16="http://schemas.microsoft.com/office/drawing/2014/main" id="{8BF3ED27-00E6-44F6-96F5-AD2E39E05AEB}"/>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25" name="Group 424">
              <a:extLst>
                <a:ext uri="{FF2B5EF4-FFF2-40B4-BE49-F238E27FC236}">
                  <a16:creationId xmlns:a16="http://schemas.microsoft.com/office/drawing/2014/main" id="{9F4FAFBC-816B-4C55-AD15-D7F9D533B4DF}"/>
                </a:ext>
              </a:extLst>
            </p:cNvPr>
            <p:cNvGrpSpPr/>
            <p:nvPr/>
          </p:nvGrpSpPr>
          <p:grpSpPr>
            <a:xfrm>
              <a:off x="871937" y="3453538"/>
              <a:ext cx="360797" cy="306922"/>
              <a:chOff x="2107244" y="1575258"/>
              <a:chExt cx="310993" cy="264555"/>
            </a:xfrm>
            <a:noFill/>
          </p:grpSpPr>
          <p:grpSp>
            <p:nvGrpSpPr>
              <p:cNvPr id="426" name="Group 425">
                <a:extLst>
                  <a:ext uri="{FF2B5EF4-FFF2-40B4-BE49-F238E27FC236}">
                    <a16:creationId xmlns:a16="http://schemas.microsoft.com/office/drawing/2014/main" id="{C45AE178-415D-44D7-96B5-7C622B3FAD5A}"/>
                  </a:ext>
                </a:extLst>
              </p:cNvPr>
              <p:cNvGrpSpPr/>
              <p:nvPr/>
            </p:nvGrpSpPr>
            <p:grpSpPr>
              <a:xfrm>
                <a:off x="2107244" y="1575258"/>
                <a:ext cx="310993" cy="264555"/>
                <a:chOff x="2107244" y="1575258"/>
                <a:chExt cx="310993" cy="264555"/>
              </a:xfrm>
              <a:grpFill/>
            </p:grpSpPr>
            <p:sp>
              <p:nvSpPr>
                <p:cNvPr id="434" name="Rectangle 9">
                  <a:extLst>
                    <a:ext uri="{FF2B5EF4-FFF2-40B4-BE49-F238E27FC236}">
                      <a16:creationId xmlns:a16="http://schemas.microsoft.com/office/drawing/2014/main" id="{7025103A-05A1-4AD0-AFC2-0D304832C8D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35" name="Line 10">
                  <a:extLst>
                    <a:ext uri="{FF2B5EF4-FFF2-40B4-BE49-F238E27FC236}">
                      <a16:creationId xmlns:a16="http://schemas.microsoft.com/office/drawing/2014/main" id="{335E0939-DDA4-44C8-A7C7-74853B573A23}"/>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27" name="Group 426">
                <a:extLst>
                  <a:ext uri="{FF2B5EF4-FFF2-40B4-BE49-F238E27FC236}">
                    <a16:creationId xmlns:a16="http://schemas.microsoft.com/office/drawing/2014/main" id="{13337A56-F43A-4B2E-A6A9-D4B32C07C2FC}"/>
                  </a:ext>
                </a:extLst>
              </p:cNvPr>
              <p:cNvGrpSpPr/>
              <p:nvPr/>
            </p:nvGrpSpPr>
            <p:grpSpPr>
              <a:xfrm>
                <a:off x="2287367" y="1599181"/>
                <a:ext cx="95690" cy="23923"/>
                <a:chOff x="2287367" y="1599181"/>
                <a:chExt cx="95690" cy="23923"/>
              </a:xfrm>
              <a:grpFill/>
            </p:grpSpPr>
            <p:sp>
              <p:nvSpPr>
                <p:cNvPr id="431" name="Oval 11">
                  <a:extLst>
                    <a:ext uri="{FF2B5EF4-FFF2-40B4-BE49-F238E27FC236}">
                      <a16:creationId xmlns:a16="http://schemas.microsoft.com/office/drawing/2014/main" id="{EB9F3414-C4E6-43DA-9EF4-387B8AE13FB1}"/>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32" name="Oval 12">
                  <a:extLst>
                    <a:ext uri="{FF2B5EF4-FFF2-40B4-BE49-F238E27FC236}">
                      <a16:creationId xmlns:a16="http://schemas.microsoft.com/office/drawing/2014/main" id="{D8E6228F-808E-4AB5-90C6-CA5BCFCCFA98}"/>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33" name="Oval 13">
                  <a:extLst>
                    <a:ext uri="{FF2B5EF4-FFF2-40B4-BE49-F238E27FC236}">
                      <a16:creationId xmlns:a16="http://schemas.microsoft.com/office/drawing/2014/main" id="{B1D8070F-3EA0-4824-98A9-0B9FF00B93CD}"/>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28" name="Group 427">
                <a:extLst>
                  <a:ext uri="{FF2B5EF4-FFF2-40B4-BE49-F238E27FC236}">
                    <a16:creationId xmlns:a16="http://schemas.microsoft.com/office/drawing/2014/main" id="{25B4D38D-DB86-4BA2-B6E2-7DEA0D703A09}"/>
                  </a:ext>
                </a:extLst>
              </p:cNvPr>
              <p:cNvGrpSpPr/>
              <p:nvPr/>
            </p:nvGrpSpPr>
            <p:grpSpPr>
              <a:xfrm>
                <a:off x="2202934" y="1701907"/>
                <a:ext cx="95690" cy="90061"/>
                <a:chOff x="2202934" y="1701907"/>
                <a:chExt cx="95690" cy="90061"/>
              </a:xfrm>
              <a:grpFill/>
            </p:grpSpPr>
            <p:sp>
              <p:nvSpPr>
                <p:cNvPr id="429" name="Freeform 14">
                  <a:extLst>
                    <a:ext uri="{FF2B5EF4-FFF2-40B4-BE49-F238E27FC236}">
                      <a16:creationId xmlns:a16="http://schemas.microsoft.com/office/drawing/2014/main" id="{434AAEDD-1E86-4386-AE89-E155400400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30" name="Line 15">
                  <a:extLst>
                    <a:ext uri="{FF2B5EF4-FFF2-40B4-BE49-F238E27FC236}">
                      <a16:creationId xmlns:a16="http://schemas.microsoft.com/office/drawing/2014/main" id="{11609423-85B6-4C6C-AD35-18A1E14D2BDB}"/>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36" name="Group 435">
              <a:extLst>
                <a:ext uri="{FF2B5EF4-FFF2-40B4-BE49-F238E27FC236}">
                  <a16:creationId xmlns:a16="http://schemas.microsoft.com/office/drawing/2014/main" id="{34228BD7-2A88-4174-B3A1-F7F72AC321AF}"/>
                </a:ext>
              </a:extLst>
            </p:cNvPr>
            <p:cNvGrpSpPr/>
            <p:nvPr/>
          </p:nvGrpSpPr>
          <p:grpSpPr>
            <a:xfrm>
              <a:off x="1448292" y="3453538"/>
              <a:ext cx="360797" cy="306922"/>
              <a:chOff x="2107244" y="1575258"/>
              <a:chExt cx="310993" cy="264555"/>
            </a:xfrm>
            <a:noFill/>
          </p:grpSpPr>
          <p:grpSp>
            <p:nvGrpSpPr>
              <p:cNvPr id="437" name="Group 436">
                <a:extLst>
                  <a:ext uri="{FF2B5EF4-FFF2-40B4-BE49-F238E27FC236}">
                    <a16:creationId xmlns:a16="http://schemas.microsoft.com/office/drawing/2014/main" id="{525FAF71-4D3F-42C5-ADF5-7C977B0960D3}"/>
                  </a:ext>
                </a:extLst>
              </p:cNvPr>
              <p:cNvGrpSpPr/>
              <p:nvPr/>
            </p:nvGrpSpPr>
            <p:grpSpPr>
              <a:xfrm>
                <a:off x="2107244" y="1575258"/>
                <a:ext cx="310993" cy="264555"/>
                <a:chOff x="2107244" y="1575258"/>
                <a:chExt cx="310993" cy="264555"/>
              </a:xfrm>
              <a:grpFill/>
            </p:grpSpPr>
            <p:sp>
              <p:nvSpPr>
                <p:cNvPr id="445" name="Rectangle 9">
                  <a:extLst>
                    <a:ext uri="{FF2B5EF4-FFF2-40B4-BE49-F238E27FC236}">
                      <a16:creationId xmlns:a16="http://schemas.microsoft.com/office/drawing/2014/main" id="{1FE36140-7AFA-465F-A380-D18A9E400D5F}"/>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46" name="Line 10">
                  <a:extLst>
                    <a:ext uri="{FF2B5EF4-FFF2-40B4-BE49-F238E27FC236}">
                      <a16:creationId xmlns:a16="http://schemas.microsoft.com/office/drawing/2014/main" id="{D3E202E3-9C06-4C0A-AED9-842CE7E726BA}"/>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38" name="Group 437">
                <a:extLst>
                  <a:ext uri="{FF2B5EF4-FFF2-40B4-BE49-F238E27FC236}">
                    <a16:creationId xmlns:a16="http://schemas.microsoft.com/office/drawing/2014/main" id="{A2F1898C-4AB6-4DBC-A32F-17ADB8624120}"/>
                  </a:ext>
                </a:extLst>
              </p:cNvPr>
              <p:cNvGrpSpPr/>
              <p:nvPr/>
            </p:nvGrpSpPr>
            <p:grpSpPr>
              <a:xfrm>
                <a:off x="2287367" y="1599181"/>
                <a:ext cx="95690" cy="23923"/>
                <a:chOff x="2287367" y="1599181"/>
                <a:chExt cx="95690" cy="23923"/>
              </a:xfrm>
              <a:grpFill/>
            </p:grpSpPr>
            <p:sp>
              <p:nvSpPr>
                <p:cNvPr id="442" name="Oval 11">
                  <a:extLst>
                    <a:ext uri="{FF2B5EF4-FFF2-40B4-BE49-F238E27FC236}">
                      <a16:creationId xmlns:a16="http://schemas.microsoft.com/office/drawing/2014/main" id="{93CC7487-0D09-4235-959D-C0F2FE1522B2}"/>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43" name="Oval 12">
                  <a:extLst>
                    <a:ext uri="{FF2B5EF4-FFF2-40B4-BE49-F238E27FC236}">
                      <a16:creationId xmlns:a16="http://schemas.microsoft.com/office/drawing/2014/main" id="{D0C9F565-09C5-460B-BE73-EAE5A5BC8D80}"/>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44" name="Oval 13">
                  <a:extLst>
                    <a:ext uri="{FF2B5EF4-FFF2-40B4-BE49-F238E27FC236}">
                      <a16:creationId xmlns:a16="http://schemas.microsoft.com/office/drawing/2014/main" id="{3AD4F101-C244-43A7-9521-49ACE2B65507}"/>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39" name="Group 438">
                <a:extLst>
                  <a:ext uri="{FF2B5EF4-FFF2-40B4-BE49-F238E27FC236}">
                    <a16:creationId xmlns:a16="http://schemas.microsoft.com/office/drawing/2014/main" id="{1D751E7A-7BBA-466E-B27D-B9C8FF358201}"/>
                  </a:ext>
                </a:extLst>
              </p:cNvPr>
              <p:cNvGrpSpPr/>
              <p:nvPr/>
            </p:nvGrpSpPr>
            <p:grpSpPr>
              <a:xfrm>
                <a:off x="2202934" y="1701907"/>
                <a:ext cx="95690" cy="90061"/>
                <a:chOff x="2202934" y="1701907"/>
                <a:chExt cx="95690" cy="90061"/>
              </a:xfrm>
              <a:grpFill/>
            </p:grpSpPr>
            <p:sp>
              <p:nvSpPr>
                <p:cNvPr id="440" name="Freeform 14">
                  <a:extLst>
                    <a:ext uri="{FF2B5EF4-FFF2-40B4-BE49-F238E27FC236}">
                      <a16:creationId xmlns:a16="http://schemas.microsoft.com/office/drawing/2014/main" id="{EB536545-2CB7-4727-BBF6-CEB086C5749C}"/>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41" name="Line 15">
                  <a:extLst>
                    <a:ext uri="{FF2B5EF4-FFF2-40B4-BE49-F238E27FC236}">
                      <a16:creationId xmlns:a16="http://schemas.microsoft.com/office/drawing/2014/main" id="{553D2015-E2D3-4E09-8CE8-950F45C6EAB1}"/>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47" name="Group 446">
              <a:extLst>
                <a:ext uri="{FF2B5EF4-FFF2-40B4-BE49-F238E27FC236}">
                  <a16:creationId xmlns:a16="http://schemas.microsoft.com/office/drawing/2014/main" id="{FD357637-6D27-4832-BFAE-71FAF55CBB9E}"/>
                </a:ext>
              </a:extLst>
            </p:cNvPr>
            <p:cNvGrpSpPr/>
            <p:nvPr/>
          </p:nvGrpSpPr>
          <p:grpSpPr>
            <a:xfrm>
              <a:off x="2024648" y="3453538"/>
              <a:ext cx="360797" cy="306922"/>
              <a:chOff x="2107244" y="1575258"/>
              <a:chExt cx="310993" cy="264555"/>
            </a:xfrm>
            <a:noFill/>
          </p:grpSpPr>
          <p:grpSp>
            <p:nvGrpSpPr>
              <p:cNvPr id="448" name="Group 447">
                <a:extLst>
                  <a:ext uri="{FF2B5EF4-FFF2-40B4-BE49-F238E27FC236}">
                    <a16:creationId xmlns:a16="http://schemas.microsoft.com/office/drawing/2014/main" id="{237822BE-F195-4C1E-8782-72DCE1EFFE9D}"/>
                  </a:ext>
                </a:extLst>
              </p:cNvPr>
              <p:cNvGrpSpPr/>
              <p:nvPr/>
            </p:nvGrpSpPr>
            <p:grpSpPr>
              <a:xfrm>
                <a:off x="2107244" y="1575258"/>
                <a:ext cx="310993" cy="264555"/>
                <a:chOff x="2107244" y="1575258"/>
                <a:chExt cx="310993" cy="264555"/>
              </a:xfrm>
              <a:grpFill/>
            </p:grpSpPr>
            <p:sp>
              <p:nvSpPr>
                <p:cNvPr id="456" name="Rectangle 9">
                  <a:extLst>
                    <a:ext uri="{FF2B5EF4-FFF2-40B4-BE49-F238E27FC236}">
                      <a16:creationId xmlns:a16="http://schemas.microsoft.com/office/drawing/2014/main" id="{05D15826-B019-4537-A7E9-B79F961509B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57" name="Line 10">
                  <a:extLst>
                    <a:ext uri="{FF2B5EF4-FFF2-40B4-BE49-F238E27FC236}">
                      <a16:creationId xmlns:a16="http://schemas.microsoft.com/office/drawing/2014/main" id="{171F7E42-AF77-46A4-A58A-F0A38713D36B}"/>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49" name="Group 448">
                <a:extLst>
                  <a:ext uri="{FF2B5EF4-FFF2-40B4-BE49-F238E27FC236}">
                    <a16:creationId xmlns:a16="http://schemas.microsoft.com/office/drawing/2014/main" id="{28068E7C-3A95-4D16-9FC2-2ED35D7ECC21}"/>
                  </a:ext>
                </a:extLst>
              </p:cNvPr>
              <p:cNvGrpSpPr/>
              <p:nvPr/>
            </p:nvGrpSpPr>
            <p:grpSpPr>
              <a:xfrm>
                <a:off x="2287367" y="1599181"/>
                <a:ext cx="95690" cy="23923"/>
                <a:chOff x="2287367" y="1599181"/>
                <a:chExt cx="95690" cy="23923"/>
              </a:xfrm>
              <a:grpFill/>
            </p:grpSpPr>
            <p:sp>
              <p:nvSpPr>
                <p:cNvPr id="453" name="Oval 11">
                  <a:extLst>
                    <a:ext uri="{FF2B5EF4-FFF2-40B4-BE49-F238E27FC236}">
                      <a16:creationId xmlns:a16="http://schemas.microsoft.com/office/drawing/2014/main" id="{335613F1-4B1E-4CAB-B511-9A50B9B59A2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54" name="Oval 12">
                  <a:extLst>
                    <a:ext uri="{FF2B5EF4-FFF2-40B4-BE49-F238E27FC236}">
                      <a16:creationId xmlns:a16="http://schemas.microsoft.com/office/drawing/2014/main" id="{871B1FBF-A3A9-463B-A4D3-A0E1FAAA223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55" name="Oval 13">
                  <a:extLst>
                    <a:ext uri="{FF2B5EF4-FFF2-40B4-BE49-F238E27FC236}">
                      <a16:creationId xmlns:a16="http://schemas.microsoft.com/office/drawing/2014/main" id="{EBBB61FA-630D-41EE-8775-3ACD77BE4AC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50" name="Group 449">
                <a:extLst>
                  <a:ext uri="{FF2B5EF4-FFF2-40B4-BE49-F238E27FC236}">
                    <a16:creationId xmlns:a16="http://schemas.microsoft.com/office/drawing/2014/main" id="{1451BD54-6A3A-4969-90EF-742408917F05}"/>
                  </a:ext>
                </a:extLst>
              </p:cNvPr>
              <p:cNvGrpSpPr/>
              <p:nvPr/>
            </p:nvGrpSpPr>
            <p:grpSpPr>
              <a:xfrm>
                <a:off x="2202934" y="1701907"/>
                <a:ext cx="95690" cy="90061"/>
                <a:chOff x="2202934" y="1701907"/>
                <a:chExt cx="95690" cy="90061"/>
              </a:xfrm>
              <a:grpFill/>
            </p:grpSpPr>
            <p:sp>
              <p:nvSpPr>
                <p:cNvPr id="451" name="Freeform 14">
                  <a:extLst>
                    <a:ext uri="{FF2B5EF4-FFF2-40B4-BE49-F238E27FC236}">
                      <a16:creationId xmlns:a16="http://schemas.microsoft.com/office/drawing/2014/main" id="{C3C238F8-D386-4463-BE35-A02DB19D8DA4}"/>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52" name="Line 15">
                  <a:extLst>
                    <a:ext uri="{FF2B5EF4-FFF2-40B4-BE49-F238E27FC236}">
                      <a16:creationId xmlns:a16="http://schemas.microsoft.com/office/drawing/2014/main" id="{05DC3FF3-71E7-4F68-8416-BEC6295C1570}"/>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58" name="Group 457">
              <a:extLst>
                <a:ext uri="{FF2B5EF4-FFF2-40B4-BE49-F238E27FC236}">
                  <a16:creationId xmlns:a16="http://schemas.microsoft.com/office/drawing/2014/main" id="{806441B7-6249-4887-A6DF-26B73359C9DB}"/>
                </a:ext>
              </a:extLst>
            </p:cNvPr>
            <p:cNvGrpSpPr/>
            <p:nvPr/>
          </p:nvGrpSpPr>
          <p:grpSpPr>
            <a:xfrm>
              <a:off x="2601003" y="3453538"/>
              <a:ext cx="360797" cy="306922"/>
              <a:chOff x="2107244" y="1575258"/>
              <a:chExt cx="310993" cy="264555"/>
            </a:xfrm>
            <a:noFill/>
          </p:grpSpPr>
          <p:grpSp>
            <p:nvGrpSpPr>
              <p:cNvPr id="459" name="Group 458">
                <a:extLst>
                  <a:ext uri="{FF2B5EF4-FFF2-40B4-BE49-F238E27FC236}">
                    <a16:creationId xmlns:a16="http://schemas.microsoft.com/office/drawing/2014/main" id="{A33041C4-AD65-41A0-918F-001477BAF8E2}"/>
                  </a:ext>
                </a:extLst>
              </p:cNvPr>
              <p:cNvGrpSpPr/>
              <p:nvPr/>
            </p:nvGrpSpPr>
            <p:grpSpPr>
              <a:xfrm>
                <a:off x="2107244" y="1575258"/>
                <a:ext cx="310993" cy="264555"/>
                <a:chOff x="2107244" y="1575258"/>
                <a:chExt cx="310993" cy="264555"/>
              </a:xfrm>
              <a:grpFill/>
            </p:grpSpPr>
            <p:sp>
              <p:nvSpPr>
                <p:cNvPr id="467" name="Rectangle 9">
                  <a:extLst>
                    <a:ext uri="{FF2B5EF4-FFF2-40B4-BE49-F238E27FC236}">
                      <a16:creationId xmlns:a16="http://schemas.microsoft.com/office/drawing/2014/main" id="{4B37851D-919A-4EDC-ABAC-25D338FA98B0}"/>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68" name="Line 10">
                  <a:extLst>
                    <a:ext uri="{FF2B5EF4-FFF2-40B4-BE49-F238E27FC236}">
                      <a16:creationId xmlns:a16="http://schemas.microsoft.com/office/drawing/2014/main" id="{31D81B22-6A3A-4323-B751-6A9B5AD24324}"/>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60" name="Group 459">
                <a:extLst>
                  <a:ext uri="{FF2B5EF4-FFF2-40B4-BE49-F238E27FC236}">
                    <a16:creationId xmlns:a16="http://schemas.microsoft.com/office/drawing/2014/main" id="{38DD2EB6-77FC-4BCC-A704-A9A53371EE5B}"/>
                  </a:ext>
                </a:extLst>
              </p:cNvPr>
              <p:cNvGrpSpPr/>
              <p:nvPr/>
            </p:nvGrpSpPr>
            <p:grpSpPr>
              <a:xfrm>
                <a:off x="2287367" y="1599181"/>
                <a:ext cx="95690" cy="23923"/>
                <a:chOff x="2287367" y="1599181"/>
                <a:chExt cx="95690" cy="23923"/>
              </a:xfrm>
              <a:grpFill/>
            </p:grpSpPr>
            <p:sp>
              <p:nvSpPr>
                <p:cNvPr id="464" name="Oval 11">
                  <a:extLst>
                    <a:ext uri="{FF2B5EF4-FFF2-40B4-BE49-F238E27FC236}">
                      <a16:creationId xmlns:a16="http://schemas.microsoft.com/office/drawing/2014/main" id="{05D6665F-5205-4D62-8637-EB3DD8476CF9}"/>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65" name="Oval 12">
                  <a:extLst>
                    <a:ext uri="{FF2B5EF4-FFF2-40B4-BE49-F238E27FC236}">
                      <a16:creationId xmlns:a16="http://schemas.microsoft.com/office/drawing/2014/main" id="{98AB03F7-D6F0-4793-8FA9-E167B839C35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66" name="Oval 13">
                  <a:extLst>
                    <a:ext uri="{FF2B5EF4-FFF2-40B4-BE49-F238E27FC236}">
                      <a16:creationId xmlns:a16="http://schemas.microsoft.com/office/drawing/2014/main" id="{E73D7989-A9F3-47D0-B79E-A30E629CF29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61" name="Group 460">
                <a:extLst>
                  <a:ext uri="{FF2B5EF4-FFF2-40B4-BE49-F238E27FC236}">
                    <a16:creationId xmlns:a16="http://schemas.microsoft.com/office/drawing/2014/main" id="{02116BC3-1423-43C0-A697-9780E79A8FF8}"/>
                  </a:ext>
                </a:extLst>
              </p:cNvPr>
              <p:cNvGrpSpPr/>
              <p:nvPr/>
            </p:nvGrpSpPr>
            <p:grpSpPr>
              <a:xfrm>
                <a:off x="2202934" y="1701907"/>
                <a:ext cx="95690" cy="90061"/>
                <a:chOff x="2202934" y="1701907"/>
                <a:chExt cx="95690" cy="90061"/>
              </a:xfrm>
              <a:grpFill/>
            </p:grpSpPr>
            <p:sp>
              <p:nvSpPr>
                <p:cNvPr id="462" name="Freeform 14">
                  <a:extLst>
                    <a:ext uri="{FF2B5EF4-FFF2-40B4-BE49-F238E27FC236}">
                      <a16:creationId xmlns:a16="http://schemas.microsoft.com/office/drawing/2014/main" id="{5E100B55-95AB-4A5F-ADDC-5A3B028EEB6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63" name="Line 15">
                  <a:extLst>
                    <a:ext uri="{FF2B5EF4-FFF2-40B4-BE49-F238E27FC236}">
                      <a16:creationId xmlns:a16="http://schemas.microsoft.com/office/drawing/2014/main" id="{1E36953A-D142-4E98-9584-9828B990DD1C}"/>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69" name="Group 468">
              <a:extLst>
                <a:ext uri="{FF2B5EF4-FFF2-40B4-BE49-F238E27FC236}">
                  <a16:creationId xmlns:a16="http://schemas.microsoft.com/office/drawing/2014/main" id="{94E383B1-378B-4237-A78B-D3DDD9FD9FE5}"/>
                </a:ext>
              </a:extLst>
            </p:cNvPr>
            <p:cNvGrpSpPr/>
            <p:nvPr/>
          </p:nvGrpSpPr>
          <p:grpSpPr>
            <a:xfrm>
              <a:off x="3177357" y="3453538"/>
              <a:ext cx="360797" cy="306922"/>
              <a:chOff x="2107244" y="1575258"/>
              <a:chExt cx="310993" cy="264555"/>
            </a:xfrm>
            <a:noFill/>
          </p:grpSpPr>
          <p:grpSp>
            <p:nvGrpSpPr>
              <p:cNvPr id="470" name="Group 469">
                <a:extLst>
                  <a:ext uri="{FF2B5EF4-FFF2-40B4-BE49-F238E27FC236}">
                    <a16:creationId xmlns:a16="http://schemas.microsoft.com/office/drawing/2014/main" id="{97C131DD-4A6B-403D-B7D8-5BADB758FB26}"/>
                  </a:ext>
                </a:extLst>
              </p:cNvPr>
              <p:cNvGrpSpPr/>
              <p:nvPr/>
            </p:nvGrpSpPr>
            <p:grpSpPr>
              <a:xfrm>
                <a:off x="2107244" y="1575258"/>
                <a:ext cx="310993" cy="264555"/>
                <a:chOff x="2107244" y="1575258"/>
                <a:chExt cx="310993" cy="264555"/>
              </a:xfrm>
              <a:grpFill/>
            </p:grpSpPr>
            <p:sp>
              <p:nvSpPr>
                <p:cNvPr id="478" name="Rectangle 9">
                  <a:extLst>
                    <a:ext uri="{FF2B5EF4-FFF2-40B4-BE49-F238E27FC236}">
                      <a16:creationId xmlns:a16="http://schemas.microsoft.com/office/drawing/2014/main" id="{F3918839-D064-4791-BF47-F5C49BC27AF0}"/>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79" name="Line 10">
                  <a:extLst>
                    <a:ext uri="{FF2B5EF4-FFF2-40B4-BE49-F238E27FC236}">
                      <a16:creationId xmlns:a16="http://schemas.microsoft.com/office/drawing/2014/main" id="{D75DF073-5E4F-40E1-9802-E65CBDEBDA99}"/>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71" name="Group 470">
                <a:extLst>
                  <a:ext uri="{FF2B5EF4-FFF2-40B4-BE49-F238E27FC236}">
                    <a16:creationId xmlns:a16="http://schemas.microsoft.com/office/drawing/2014/main" id="{4AD79C2B-391E-40DC-8994-19A638031B18}"/>
                  </a:ext>
                </a:extLst>
              </p:cNvPr>
              <p:cNvGrpSpPr/>
              <p:nvPr/>
            </p:nvGrpSpPr>
            <p:grpSpPr>
              <a:xfrm>
                <a:off x="2287367" y="1599181"/>
                <a:ext cx="95690" cy="23923"/>
                <a:chOff x="2287367" y="1599181"/>
                <a:chExt cx="95690" cy="23923"/>
              </a:xfrm>
              <a:grpFill/>
            </p:grpSpPr>
            <p:sp>
              <p:nvSpPr>
                <p:cNvPr id="475" name="Oval 11">
                  <a:extLst>
                    <a:ext uri="{FF2B5EF4-FFF2-40B4-BE49-F238E27FC236}">
                      <a16:creationId xmlns:a16="http://schemas.microsoft.com/office/drawing/2014/main" id="{0DB1E3CB-85AE-4F62-9C24-A41C4771641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76" name="Oval 12">
                  <a:extLst>
                    <a:ext uri="{FF2B5EF4-FFF2-40B4-BE49-F238E27FC236}">
                      <a16:creationId xmlns:a16="http://schemas.microsoft.com/office/drawing/2014/main" id="{2FF877CF-B97E-477A-833F-C14DF7C9A36B}"/>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77" name="Oval 13">
                  <a:extLst>
                    <a:ext uri="{FF2B5EF4-FFF2-40B4-BE49-F238E27FC236}">
                      <a16:creationId xmlns:a16="http://schemas.microsoft.com/office/drawing/2014/main" id="{6C06239D-8D3A-49EC-8AB8-6E5F94D4A597}"/>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72" name="Group 471">
                <a:extLst>
                  <a:ext uri="{FF2B5EF4-FFF2-40B4-BE49-F238E27FC236}">
                    <a16:creationId xmlns:a16="http://schemas.microsoft.com/office/drawing/2014/main" id="{70CADB75-9319-4EAE-BF69-F92E82EC5E45}"/>
                  </a:ext>
                </a:extLst>
              </p:cNvPr>
              <p:cNvGrpSpPr/>
              <p:nvPr/>
            </p:nvGrpSpPr>
            <p:grpSpPr>
              <a:xfrm>
                <a:off x="2202934" y="1701907"/>
                <a:ext cx="95690" cy="90061"/>
                <a:chOff x="2202934" y="1701907"/>
                <a:chExt cx="95690" cy="90061"/>
              </a:xfrm>
              <a:grpFill/>
            </p:grpSpPr>
            <p:sp>
              <p:nvSpPr>
                <p:cNvPr id="473" name="Freeform 14">
                  <a:extLst>
                    <a:ext uri="{FF2B5EF4-FFF2-40B4-BE49-F238E27FC236}">
                      <a16:creationId xmlns:a16="http://schemas.microsoft.com/office/drawing/2014/main" id="{3EA11B2F-3BE2-4B4F-B5D4-8C965928CF3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74" name="Line 15">
                  <a:extLst>
                    <a:ext uri="{FF2B5EF4-FFF2-40B4-BE49-F238E27FC236}">
                      <a16:creationId xmlns:a16="http://schemas.microsoft.com/office/drawing/2014/main" id="{87AB8801-9234-4692-A39A-0B3B158860D2}"/>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480" name="Group 479">
              <a:extLst>
                <a:ext uri="{FF2B5EF4-FFF2-40B4-BE49-F238E27FC236}">
                  <a16:creationId xmlns:a16="http://schemas.microsoft.com/office/drawing/2014/main" id="{6A680130-DE90-4376-B67B-DDE3A3441FEF}"/>
                </a:ext>
              </a:extLst>
            </p:cNvPr>
            <p:cNvGrpSpPr/>
            <p:nvPr/>
          </p:nvGrpSpPr>
          <p:grpSpPr>
            <a:xfrm>
              <a:off x="3753712" y="3453538"/>
              <a:ext cx="360797" cy="306922"/>
              <a:chOff x="2107244" y="1575258"/>
              <a:chExt cx="310993" cy="264555"/>
            </a:xfrm>
            <a:noFill/>
          </p:grpSpPr>
          <p:grpSp>
            <p:nvGrpSpPr>
              <p:cNvPr id="481" name="Group 480">
                <a:extLst>
                  <a:ext uri="{FF2B5EF4-FFF2-40B4-BE49-F238E27FC236}">
                    <a16:creationId xmlns:a16="http://schemas.microsoft.com/office/drawing/2014/main" id="{C8529A43-701C-46E9-8F42-AF0471BEEDC0}"/>
                  </a:ext>
                </a:extLst>
              </p:cNvPr>
              <p:cNvGrpSpPr/>
              <p:nvPr/>
            </p:nvGrpSpPr>
            <p:grpSpPr>
              <a:xfrm>
                <a:off x="2107244" y="1575258"/>
                <a:ext cx="310993" cy="264555"/>
                <a:chOff x="2107244" y="1575258"/>
                <a:chExt cx="310993" cy="264555"/>
              </a:xfrm>
              <a:grpFill/>
            </p:grpSpPr>
            <p:sp>
              <p:nvSpPr>
                <p:cNvPr id="687" name="Rectangle 9">
                  <a:extLst>
                    <a:ext uri="{FF2B5EF4-FFF2-40B4-BE49-F238E27FC236}">
                      <a16:creationId xmlns:a16="http://schemas.microsoft.com/office/drawing/2014/main" id="{BEB334EB-1AA7-40DA-9E5A-CDFE24D97D9C}"/>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88" name="Line 10">
                  <a:extLst>
                    <a:ext uri="{FF2B5EF4-FFF2-40B4-BE49-F238E27FC236}">
                      <a16:creationId xmlns:a16="http://schemas.microsoft.com/office/drawing/2014/main" id="{B7C97DB6-66D1-46E1-91DE-424A0EDE1792}"/>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82" name="Group 481">
                <a:extLst>
                  <a:ext uri="{FF2B5EF4-FFF2-40B4-BE49-F238E27FC236}">
                    <a16:creationId xmlns:a16="http://schemas.microsoft.com/office/drawing/2014/main" id="{66F519AB-C3F6-4565-9335-19DE9B95F3D1}"/>
                  </a:ext>
                </a:extLst>
              </p:cNvPr>
              <p:cNvGrpSpPr/>
              <p:nvPr/>
            </p:nvGrpSpPr>
            <p:grpSpPr>
              <a:xfrm>
                <a:off x="2287367" y="1599181"/>
                <a:ext cx="95690" cy="23923"/>
                <a:chOff x="2287367" y="1599181"/>
                <a:chExt cx="95690" cy="23923"/>
              </a:xfrm>
              <a:grpFill/>
            </p:grpSpPr>
            <p:sp>
              <p:nvSpPr>
                <p:cNvPr id="585" name="Oval 11">
                  <a:extLst>
                    <a:ext uri="{FF2B5EF4-FFF2-40B4-BE49-F238E27FC236}">
                      <a16:creationId xmlns:a16="http://schemas.microsoft.com/office/drawing/2014/main" id="{016FE3F1-EAB1-4F58-B941-248F857E4AAB}"/>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85" name="Oval 12">
                  <a:extLst>
                    <a:ext uri="{FF2B5EF4-FFF2-40B4-BE49-F238E27FC236}">
                      <a16:creationId xmlns:a16="http://schemas.microsoft.com/office/drawing/2014/main" id="{0D2392AC-E2D4-48EC-8655-C9E2D0942DE9}"/>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86" name="Oval 13">
                  <a:extLst>
                    <a:ext uri="{FF2B5EF4-FFF2-40B4-BE49-F238E27FC236}">
                      <a16:creationId xmlns:a16="http://schemas.microsoft.com/office/drawing/2014/main" id="{7EC08084-0FEC-45E4-8340-F7CD5DC6A3A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83" name="Group 482">
                <a:extLst>
                  <a:ext uri="{FF2B5EF4-FFF2-40B4-BE49-F238E27FC236}">
                    <a16:creationId xmlns:a16="http://schemas.microsoft.com/office/drawing/2014/main" id="{400DFA71-195B-4028-8232-B069B95F7B9A}"/>
                  </a:ext>
                </a:extLst>
              </p:cNvPr>
              <p:cNvGrpSpPr/>
              <p:nvPr/>
            </p:nvGrpSpPr>
            <p:grpSpPr>
              <a:xfrm>
                <a:off x="2202934" y="1701907"/>
                <a:ext cx="95690" cy="90061"/>
                <a:chOff x="2202934" y="1701907"/>
                <a:chExt cx="95690" cy="90061"/>
              </a:xfrm>
              <a:grpFill/>
            </p:grpSpPr>
            <p:sp>
              <p:nvSpPr>
                <p:cNvPr id="484" name="Freeform 14">
                  <a:extLst>
                    <a:ext uri="{FF2B5EF4-FFF2-40B4-BE49-F238E27FC236}">
                      <a16:creationId xmlns:a16="http://schemas.microsoft.com/office/drawing/2014/main" id="{BCA9D3A3-7E2A-42CC-A138-C1C527CEB129}"/>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85" name="Line 15">
                  <a:extLst>
                    <a:ext uri="{FF2B5EF4-FFF2-40B4-BE49-F238E27FC236}">
                      <a16:creationId xmlns:a16="http://schemas.microsoft.com/office/drawing/2014/main" id="{6E57DF38-BC8A-4FA2-AC74-152429759097}"/>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689" name="Group 688">
              <a:extLst>
                <a:ext uri="{FF2B5EF4-FFF2-40B4-BE49-F238E27FC236}">
                  <a16:creationId xmlns:a16="http://schemas.microsoft.com/office/drawing/2014/main" id="{3B8CD08F-EAAD-435D-BE45-A5D88D938830}"/>
                </a:ext>
              </a:extLst>
            </p:cNvPr>
            <p:cNvGrpSpPr/>
            <p:nvPr/>
          </p:nvGrpSpPr>
          <p:grpSpPr>
            <a:xfrm>
              <a:off x="4330068" y="3453538"/>
              <a:ext cx="360797" cy="306922"/>
              <a:chOff x="2107244" y="1575258"/>
              <a:chExt cx="310993" cy="264555"/>
            </a:xfrm>
            <a:noFill/>
          </p:grpSpPr>
          <p:grpSp>
            <p:nvGrpSpPr>
              <p:cNvPr id="690" name="Group 689">
                <a:extLst>
                  <a:ext uri="{FF2B5EF4-FFF2-40B4-BE49-F238E27FC236}">
                    <a16:creationId xmlns:a16="http://schemas.microsoft.com/office/drawing/2014/main" id="{6AC0DD1F-F011-4C9A-B3D5-06B5A5D0A207}"/>
                  </a:ext>
                </a:extLst>
              </p:cNvPr>
              <p:cNvGrpSpPr/>
              <p:nvPr/>
            </p:nvGrpSpPr>
            <p:grpSpPr>
              <a:xfrm>
                <a:off x="2107244" y="1575258"/>
                <a:ext cx="310993" cy="264555"/>
                <a:chOff x="2107244" y="1575258"/>
                <a:chExt cx="310993" cy="264555"/>
              </a:xfrm>
              <a:grpFill/>
            </p:grpSpPr>
            <p:sp>
              <p:nvSpPr>
                <p:cNvPr id="698" name="Rectangle 9">
                  <a:extLst>
                    <a:ext uri="{FF2B5EF4-FFF2-40B4-BE49-F238E27FC236}">
                      <a16:creationId xmlns:a16="http://schemas.microsoft.com/office/drawing/2014/main" id="{03DB1ADE-D434-4B12-A9A6-D0A96C7810FB}"/>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99" name="Line 10">
                  <a:extLst>
                    <a:ext uri="{FF2B5EF4-FFF2-40B4-BE49-F238E27FC236}">
                      <a16:creationId xmlns:a16="http://schemas.microsoft.com/office/drawing/2014/main" id="{78AA060C-268D-4659-AFE2-DEC97563FA45}"/>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91" name="Group 690">
                <a:extLst>
                  <a:ext uri="{FF2B5EF4-FFF2-40B4-BE49-F238E27FC236}">
                    <a16:creationId xmlns:a16="http://schemas.microsoft.com/office/drawing/2014/main" id="{CF2F98C9-5D26-4328-BD69-AA8EAE53F2EE}"/>
                  </a:ext>
                </a:extLst>
              </p:cNvPr>
              <p:cNvGrpSpPr/>
              <p:nvPr/>
            </p:nvGrpSpPr>
            <p:grpSpPr>
              <a:xfrm>
                <a:off x="2287367" y="1599181"/>
                <a:ext cx="95690" cy="23923"/>
                <a:chOff x="2287367" y="1599181"/>
                <a:chExt cx="95690" cy="23923"/>
              </a:xfrm>
              <a:grpFill/>
            </p:grpSpPr>
            <p:sp>
              <p:nvSpPr>
                <p:cNvPr id="695" name="Oval 11">
                  <a:extLst>
                    <a:ext uri="{FF2B5EF4-FFF2-40B4-BE49-F238E27FC236}">
                      <a16:creationId xmlns:a16="http://schemas.microsoft.com/office/drawing/2014/main" id="{DC63D26C-2362-4718-B130-9559B0231CB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96" name="Oval 12">
                  <a:extLst>
                    <a:ext uri="{FF2B5EF4-FFF2-40B4-BE49-F238E27FC236}">
                      <a16:creationId xmlns:a16="http://schemas.microsoft.com/office/drawing/2014/main" id="{C8CE3420-A5CC-418E-8838-8ADC43B72EE5}"/>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97" name="Oval 13">
                  <a:extLst>
                    <a:ext uri="{FF2B5EF4-FFF2-40B4-BE49-F238E27FC236}">
                      <a16:creationId xmlns:a16="http://schemas.microsoft.com/office/drawing/2014/main" id="{D29476E7-A2E0-4051-AA9B-A569A0298182}"/>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692" name="Group 691">
                <a:extLst>
                  <a:ext uri="{FF2B5EF4-FFF2-40B4-BE49-F238E27FC236}">
                    <a16:creationId xmlns:a16="http://schemas.microsoft.com/office/drawing/2014/main" id="{40269CFB-4C6A-4D68-BDA5-895BA02D3FBB}"/>
                  </a:ext>
                </a:extLst>
              </p:cNvPr>
              <p:cNvGrpSpPr/>
              <p:nvPr/>
            </p:nvGrpSpPr>
            <p:grpSpPr>
              <a:xfrm>
                <a:off x="2202934" y="1701907"/>
                <a:ext cx="95690" cy="90061"/>
                <a:chOff x="2202934" y="1701907"/>
                <a:chExt cx="95690" cy="90061"/>
              </a:xfrm>
              <a:grpFill/>
            </p:grpSpPr>
            <p:sp>
              <p:nvSpPr>
                <p:cNvPr id="693" name="Freeform 14">
                  <a:extLst>
                    <a:ext uri="{FF2B5EF4-FFF2-40B4-BE49-F238E27FC236}">
                      <a16:creationId xmlns:a16="http://schemas.microsoft.com/office/drawing/2014/main" id="{69F80DBD-4574-43D0-8908-26CDDA43698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694" name="Line 15">
                  <a:extLst>
                    <a:ext uri="{FF2B5EF4-FFF2-40B4-BE49-F238E27FC236}">
                      <a16:creationId xmlns:a16="http://schemas.microsoft.com/office/drawing/2014/main" id="{32451B48-541A-4CDD-BF55-9976C7F284AA}"/>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700" name="Group 699">
              <a:extLst>
                <a:ext uri="{FF2B5EF4-FFF2-40B4-BE49-F238E27FC236}">
                  <a16:creationId xmlns:a16="http://schemas.microsoft.com/office/drawing/2014/main" id="{3A1DD38C-5161-4313-BDEC-71DDA6DB5E8D}"/>
                </a:ext>
              </a:extLst>
            </p:cNvPr>
            <p:cNvGrpSpPr/>
            <p:nvPr/>
          </p:nvGrpSpPr>
          <p:grpSpPr>
            <a:xfrm>
              <a:off x="4906422" y="3453538"/>
              <a:ext cx="360797" cy="306922"/>
              <a:chOff x="2107244" y="1575258"/>
              <a:chExt cx="310993" cy="264555"/>
            </a:xfrm>
            <a:noFill/>
          </p:grpSpPr>
          <p:grpSp>
            <p:nvGrpSpPr>
              <p:cNvPr id="701" name="Group 700">
                <a:extLst>
                  <a:ext uri="{FF2B5EF4-FFF2-40B4-BE49-F238E27FC236}">
                    <a16:creationId xmlns:a16="http://schemas.microsoft.com/office/drawing/2014/main" id="{E677E62F-1C77-4D35-B117-46B3F3FCFD3E}"/>
                  </a:ext>
                </a:extLst>
              </p:cNvPr>
              <p:cNvGrpSpPr/>
              <p:nvPr/>
            </p:nvGrpSpPr>
            <p:grpSpPr>
              <a:xfrm>
                <a:off x="2107244" y="1575258"/>
                <a:ext cx="310993" cy="264555"/>
                <a:chOff x="2107244" y="1575258"/>
                <a:chExt cx="310993" cy="264555"/>
              </a:xfrm>
              <a:grpFill/>
            </p:grpSpPr>
            <p:sp>
              <p:nvSpPr>
                <p:cNvPr id="709" name="Rectangle 9">
                  <a:extLst>
                    <a:ext uri="{FF2B5EF4-FFF2-40B4-BE49-F238E27FC236}">
                      <a16:creationId xmlns:a16="http://schemas.microsoft.com/office/drawing/2014/main" id="{6081D0FD-C5ED-4A63-959D-11139AC8E329}"/>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10" name="Line 10">
                  <a:extLst>
                    <a:ext uri="{FF2B5EF4-FFF2-40B4-BE49-F238E27FC236}">
                      <a16:creationId xmlns:a16="http://schemas.microsoft.com/office/drawing/2014/main" id="{A108A2AD-EB9E-4B06-A9D3-E1BB9F0CF48F}"/>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02" name="Group 701">
                <a:extLst>
                  <a:ext uri="{FF2B5EF4-FFF2-40B4-BE49-F238E27FC236}">
                    <a16:creationId xmlns:a16="http://schemas.microsoft.com/office/drawing/2014/main" id="{8B8E1CF8-DCAD-4F74-ACBC-0CCCFAD0E5D5}"/>
                  </a:ext>
                </a:extLst>
              </p:cNvPr>
              <p:cNvGrpSpPr/>
              <p:nvPr/>
            </p:nvGrpSpPr>
            <p:grpSpPr>
              <a:xfrm>
                <a:off x="2287367" y="1599181"/>
                <a:ext cx="95690" cy="23923"/>
                <a:chOff x="2287367" y="1599181"/>
                <a:chExt cx="95690" cy="23923"/>
              </a:xfrm>
              <a:grpFill/>
            </p:grpSpPr>
            <p:sp>
              <p:nvSpPr>
                <p:cNvPr id="706" name="Oval 11">
                  <a:extLst>
                    <a:ext uri="{FF2B5EF4-FFF2-40B4-BE49-F238E27FC236}">
                      <a16:creationId xmlns:a16="http://schemas.microsoft.com/office/drawing/2014/main" id="{BA5221BF-7721-40F9-9325-8B879F7CE02A}"/>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07" name="Oval 12">
                  <a:extLst>
                    <a:ext uri="{FF2B5EF4-FFF2-40B4-BE49-F238E27FC236}">
                      <a16:creationId xmlns:a16="http://schemas.microsoft.com/office/drawing/2014/main" id="{02AAB5F8-692D-46DF-8907-6AC7262E5AD5}"/>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08" name="Oval 13">
                  <a:extLst>
                    <a:ext uri="{FF2B5EF4-FFF2-40B4-BE49-F238E27FC236}">
                      <a16:creationId xmlns:a16="http://schemas.microsoft.com/office/drawing/2014/main" id="{40BF878A-30C5-4C4D-8D84-2ACD51295E29}"/>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03" name="Group 702">
                <a:extLst>
                  <a:ext uri="{FF2B5EF4-FFF2-40B4-BE49-F238E27FC236}">
                    <a16:creationId xmlns:a16="http://schemas.microsoft.com/office/drawing/2014/main" id="{D2BA8D57-4D52-4D78-9BF7-3B2071CE8A36}"/>
                  </a:ext>
                </a:extLst>
              </p:cNvPr>
              <p:cNvGrpSpPr/>
              <p:nvPr/>
            </p:nvGrpSpPr>
            <p:grpSpPr>
              <a:xfrm>
                <a:off x="2202934" y="1701907"/>
                <a:ext cx="95690" cy="90061"/>
                <a:chOff x="2202934" y="1701907"/>
                <a:chExt cx="95690" cy="90061"/>
              </a:xfrm>
              <a:grpFill/>
            </p:grpSpPr>
            <p:sp>
              <p:nvSpPr>
                <p:cNvPr id="704" name="Freeform 14">
                  <a:extLst>
                    <a:ext uri="{FF2B5EF4-FFF2-40B4-BE49-F238E27FC236}">
                      <a16:creationId xmlns:a16="http://schemas.microsoft.com/office/drawing/2014/main" id="{BECDBB45-9988-4241-ABC2-B37F99D540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05" name="Line 15">
                  <a:extLst>
                    <a:ext uri="{FF2B5EF4-FFF2-40B4-BE49-F238E27FC236}">
                      <a16:creationId xmlns:a16="http://schemas.microsoft.com/office/drawing/2014/main" id="{4909471B-223A-4C90-B505-D62B04A23A74}"/>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711" name="Group 710">
              <a:extLst>
                <a:ext uri="{FF2B5EF4-FFF2-40B4-BE49-F238E27FC236}">
                  <a16:creationId xmlns:a16="http://schemas.microsoft.com/office/drawing/2014/main" id="{EE62B16A-66E8-4761-88AE-09A539CAE3C3}"/>
                </a:ext>
              </a:extLst>
            </p:cNvPr>
            <p:cNvGrpSpPr/>
            <p:nvPr/>
          </p:nvGrpSpPr>
          <p:grpSpPr>
            <a:xfrm>
              <a:off x="5482774" y="3453538"/>
              <a:ext cx="360797" cy="306922"/>
              <a:chOff x="2107244" y="1575258"/>
              <a:chExt cx="310993" cy="264555"/>
            </a:xfrm>
            <a:solidFill>
              <a:schemeClr val="accent2">
                <a:lumMod val="20000"/>
                <a:lumOff val="80000"/>
              </a:schemeClr>
            </a:solidFill>
          </p:grpSpPr>
          <p:grpSp>
            <p:nvGrpSpPr>
              <p:cNvPr id="712" name="Group 711">
                <a:extLst>
                  <a:ext uri="{FF2B5EF4-FFF2-40B4-BE49-F238E27FC236}">
                    <a16:creationId xmlns:a16="http://schemas.microsoft.com/office/drawing/2014/main" id="{C6421798-FBB4-4761-8ACF-07FDBC540033}"/>
                  </a:ext>
                </a:extLst>
              </p:cNvPr>
              <p:cNvGrpSpPr/>
              <p:nvPr/>
            </p:nvGrpSpPr>
            <p:grpSpPr>
              <a:xfrm>
                <a:off x="2107244" y="1575258"/>
                <a:ext cx="310993" cy="264555"/>
                <a:chOff x="2107244" y="1575258"/>
                <a:chExt cx="310993" cy="264555"/>
              </a:xfrm>
              <a:grpFill/>
            </p:grpSpPr>
            <p:sp>
              <p:nvSpPr>
                <p:cNvPr id="720" name="Rectangle 9">
                  <a:extLst>
                    <a:ext uri="{FF2B5EF4-FFF2-40B4-BE49-F238E27FC236}">
                      <a16:creationId xmlns:a16="http://schemas.microsoft.com/office/drawing/2014/main" id="{34A6E2FA-C122-4946-991C-58324032A04C}"/>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21" name="Line 10">
                  <a:extLst>
                    <a:ext uri="{FF2B5EF4-FFF2-40B4-BE49-F238E27FC236}">
                      <a16:creationId xmlns:a16="http://schemas.microsoft.com/office/drawing/2014/main" id="{66A8C19A-0EA7-45D6-819F-27A49879E9F0}"/>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13" name="Group 712">
                <a:extLst>
                  <a:ext uri="{FF2B5EF4-FFF2-40B4-BE49-F238E27FC236}">
                    <a16:creationId xmlns:a16="http://schemas.microsoft.com/office/drawing/2014/main" id="{801F897D-7800-456D-997C-88CA4630C54A}"/>
                  </a:ext>
                </a:extLst>
              </p:cNvPr>
              <p:cNvGrpSpPr/>
              <p:nvPr/>
            </p:nvGrpSpPr>
            <p:grpSpPr>
              <a:xfrm>
                <a:off x="2287367" y="1599181"/>
                <a:ext cx="95690" cy="23923"/>
                <a:chOff x="2287367" y="1599181"/>
                <a:chExt cx="95690" cy="23923"/>
              </a:xfrm>
              <a:grpFill/>
            </p:grpSpPr>
            <p:sp>
              <p:nvSpPr>
                <p:cNvPr id="717" name="Oval 11">
                  <a:extLst>
                    <a:ext uri="{FF2B5EF4-FFF2-40B4-BE49-F238E27FC236}">
                      <a16:creationId xmlns:a16="http://schemas.microsoft.com/office/drawing/2014/main" id="{EAC36E08-BF27-4CF2-B14C-E30023C7F26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18" name="Oval 12">
                  <a:extLst>
                    <a:ext uri="{FF2B5EF4-FFF2-40B4-BE49-F238E27FC236}">
                      <a16:creationId xmlns:a16="http://schemas.microsoft.com/office/drawing/2014/main" id="{201D2F49-49F9-4EA8-98A8-9978E5116591}"/>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19" name="Oval 13">
                  <a:extLst>
                    <a:ext uri="{FF2B5EF4-FFF2-40B4-BE49-F238E27FC236}">
                      <a16:creationId xmlns:a16="http://schemas.microsoft.com/office/drawing/2014/main" id="{9772A247-CD31-4451-B689-D99C167CB7B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14" name="Group 713">
                <a:extLst>
                  <a:ext uri="{FF2B5EF4-FFF2-40B4-BE49-F238E27FC236}">
                    <a16:creationId xmlns:a16="http://schemas.microsoft.com/office/drawing/2014/main" id="{46863352-64A4-4282-B71D-7395E5E6A999}"/>
                  </a:ext>
                </a:extLst>
              </p:cNvPr>
              <p:cNvGrpSpPr/>
              <p:nvPr/>
            </p:nvGrpSpPr>
            <p:grpSpPr>
              <a:xfrm>
                <a:off x="2202934" y="1701907"/>
                <a:ext cx="95690" cy="90061"/>
                <a:chOff x="2202934" y="1701907"/>
                <a:chExt cx="95690" cy="90061"/>
              </a:xfrm>
              <a:grpFill/>
            </p:grpSpPr>
            <p:sp>
              <p:nvSpPr>
                <p:cNvPr id="715" name="Freeform 14">
                  <a:extLst>
                    <a:ext uri="{FF2B5EF4-FFF2-40B4-BE49-F238E27FC236}">
                      <a16:creationId xmlns:a16="http://schemas.microsoft.com/office/drawing/2014/main" id="{E358FC73-6423-4B37-9FE5-0F6E34C319AC}"/>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16" name="Line 15">
                  <a:extLst>
                    <a:ext uri="{FF2B5EF4-FFF2-40B4-BE49-F238E27FC236}">
                      <a16:creationId xmlns:a16="http://schemas.microsoft.com/office/drawing/2014/main" id="{0857FD2D-2BDD-453B-89EB-9C0FD99D4614}"/>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722" name="Group 721">
              <a:extLst>
                <a:ext uri="{FF2B5EF4-FFF2-40B4-BE49-F238E27FC236}">
                  <a16:creationId xmlns:a16="http://schemas.microsoft.com/office/drawing/2014/main" id="{40E2C3F7-6776-438F-AC9E-0D92899CA0DE}"/>
                </a:ext>
              </a:extLst>
            </p:cNvPr>
            <p:cNvGrpSpPr/>
            <p:nvPr/>
          </p:nvGrpSpPr>
          <p:grpSpPr>
            <a:xfrm>
              <a:off x="871937" y="3938101"/>
              <a:ext cx="360797" cy="306922"/>
              <a:chOff x="2107244" y="1575258"/>
              <a:chExt cx="310993" cy="264555"/>
            </a:xfrm>
            <a:noFill/>
          </p:grpSpPr>
          <p:grpSp>
            <p:nvGrpSpPr>
              <p:cNvPr id="723" name="Group 722">
                <a:extLst>
                  <a:ext uri="{FF2B5EF4-FFF2-40B4-BE49-F238E27FC236}">
                    <a16:creationId xmlns:a16="http://schemas.microsoft.com/office/drawing/2014/main" id="{6A6FF86A-28FE-4F2A-8F70-FEC6E6E86B20}"/>
                  </a:ext>
                </a:extLst>
              </p:cNvPr>
              <p:cNvGrpSpPr/>
              <p:nvPr/>
            </p:nvGrpSpPr>
            <p:grpSpPr>
              <a:xfrm>
                <a:off x="2107244" y="1575258"/>
                <a:ext cx="310993" cy="264555"/>
                <a:chOff x="2107244" y="1575258"/>
                <a:chExt cx="310993" cy="264555"/>
              </a:xfrm>
              <a:grpFill/>
            </p:grpSpPr>
            <p:sp>
              <p:nvSpPr>
                <p:cNvPr id="731" name="Rectangle 9">
                  <a:extLst>
                    <a:ext uri="{FF2B5EF4-FFF2-40B4-BE49-F238E27FC236}">
                      <a16:creationId xmlns:a16="http://schemas.microsoft.com/office/drawing/2014/main" id="{D075670B-6BA9-4EDF-BFBB-8D9291792C66}"/>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32" name="Line 10">
                  <a:extLst>
                    <a:ext uri="{FF2B5EF4-FFF2-40B4-BE49-F238E27FC236}">
                      <a16:creationId xmlns:a16="http://schemas.microsoft.com/office/drawing/2014/main" id="{327662D5-0072-41EB-8DD9-9AC9089F7EF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24" name="Group 723">
                <a:extLst>
                  <a:ext uri="{FF2B5EF4-FFF2-40B4-BE49-F238E27FC236}">
                    <a16:creationId xmlns:a16="http://schemas.microsoft.com/office/drawing/2014/main" id="{286E5A3C-BEEC-4864-A55E-3C4468E26B60}"/>
                  </a:ext>
                </a:extLst>
              </p:cNvPr>
              <p:cNvGrpSpPr/>
              <p:nvPr/>
            </p:nvGrpSpPr>
            <p:grpSpPr>
              <a:xfrm>
                <a:off x="2287367" y="1599181"/>
                <a:ext cx="95690" cy="23923"/>
                <a:chOff x="2287367" y="1599181"/>
                <a:chExt cx="95690" cy="23923"/>
              </a:xfrm>
              <a:grpFill/>
            </p:grpSpPr>
            <p:sp>
              <p:nvSpPr>
                <p:cNvPr id="728" name="Oval 11">
                  <a:extLst>
                    <a:ext uri="{FF2B5EF4-FFF2-40B4-BE49-F238E27FC236}">
                      <a16:creationId xmlns:a16="http://schemas.microsoft.com/office/drawing/2014/main" id="{33E18962-1437-4D31-9FA7-A09CF7F0C3CF}"/>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29" name="Oval 12">
                  <a:extLst>
                    <a:ext uri="{FF2B5EF4-FFF2-40B4-BE49-F238E27FC236}">
                      <a16:creationId xmlns:a16="http://schemas.microsoft.com/office/drawing/2014/main" id="{3EF7DBFA-5B08-49DE-9C8B-26ED044F87B3}"/>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30" name="Oval 13">
                  <a:extLst>
                    <a:ext uri="{FF2B5EF4-FFF2-40B4-BE49-F238E27FC236}">
                      <a16:creationId xmlns:a16="http://schemas.microsoft.com/office/drawing/2014/main" id="{F79CCE76-5216-48B0-A3FF-E49234EF1E7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25" name="Group 724">
                <a:extLst>
                  <a:ext uri="{FF2B5EF4-FFF2-40B4-BE49-F238E27FC236}">
                    <a16:creationId xmlns:a16="http://schemas.microsoft.com/office/drawing/2014/main" id="{B6F995F1-E4E2-498C-B36C-0A14746DD7F2}"/>
                  </a:ext>
                </a:extLst>
              </p:cNvPr>
              <p:cNvGrpSpPr/>
              <p:nvPr/>
            </p:nvGrpSpPr>
            <p:grpSpPr>
              <a:xfrm>
                <a:off x="2202934" y="1701907"/>
                <a:ext cx="95690" cy="90061"/>
                <a:chOff x="2202934" y="1701907"/>
                <a:chExt cx="95690" cy="90061"/>
              </a:xfrm>
              <a:grpFill/>
            </p:grpSpPr>
            <p:sp>
              <p:nvSpPr>
                <p:cNvPr id="726" name="Freeform 14">
                  <a:extLst>
                    <a:ext uri="{FF2B5EF4-FFF2-40B4-BE49-F238E27FC236}">
                      <a16:creationId xmlns:a16="http://schemas.microsoft.com/office/drawing/2014/main" id="{24190B46-4A25-4BE8-A2FD-0D2683D5CCA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27" name="Line 15">
                  <a:extLst>
                    <a:ext uri="{FF2B5EF4-FFF2-40B4-BE49-F238E27FC236}">
                      <a16:creationId xmlns:a16="http://schemas.microsoft.com/office/drawing/2014/main" id="{74BDE859-823C-4B89-887E-8371965707F9}"/>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733" name="Group 732">
              <a:extLst>
                <a:ext uri="{FF2B5EF4-FFF2-40B4-BE49-F238E27FC236}">
                  <a16:creationId xmlns:a16="http://schemas.microsoft.com/office/drawing/2014/main" id="{0286197B-BA63-4182-93A4-79488584E1FB}"/>
                </a:ext>
              </a:extLst>
            </p:cNvPr>
            <p:cNvGrpSpPr/>
            <p:nvPr/>
          </p:nvGrpSpPr>
          <p:grpSpPr>
            <a:xfrm>
              <a:off x="1448292" y="3938101"/>
              <a:ext cx="360797" cy="306922"/>
              <a:chOff x="2107244" y="1575258"/>
              <a:chExt cx="310993" cy="264555"/>
            </a:xfrm>
            <a:noFill/>
          </p:grpSpPr>
          <p:grpSp>
            <p:nvGrpSpPr>
              <p:cNvPr id="734" name="Group 733">
                <a:extLst>
                  <a:ext uri="{FF2B5EF4-FFF2-40B4-BE49-F238E27FC236}">
                    <a16:creationId xmlns:a16="http://schemas.microsoft.com/office/drawing/2014/main" id="{B08711BB-3A27-40CF-B5B4-9936F83329A9}"/>
                  </a:ext>
                </a:extLst>
              </p:cNvPr>
              <p:cNvGrpSpPr/>
              <p:nvPr/>
            </p:nvGrpSpPr>
            <p:grpSpPr>
              <a:xfrm>
                <a:off x="2107244" y="1575258"/>
                <a:ext cx="310993" cy="264555"/>
                <a:chOff x="2107244" y="1575258"/>
                <a:chExt cx="310993" cy="264555"/>
              </a:xfrm>
              <a:grpFill/>
            </p:grpSpPr>
            <p:sp>
              <p:nvSpPr>
                <p:cNvPr id="742" name="Rectangle 9">
                  <a:extLst>
                    <a:ext uri="{FF2B5EF4-FFF2-40B4-BE49-F238E27FC236}">
                      <a16:creationId xmlns:a16="http://schemas.microsoft.com/office/drawing/2014/main" id="{AA3BD1BE-ACBA-47B3-9C74-6AB3D63A4065}"/>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43" name="Line 10">
                  <a:extLst>
                    <a:ext uri="{FF2B5EF4-FFF2-40B4-BE49-F238E27FC236}">
                      <a16:creationId xmlns:a16="http://schemas.microsoft.com/office/drawing/2014/main" id="{96FFB9CF-893D-42CC-878E-6BF8F2E90A54}"/>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35" name="Group 734">
                <a:extLst>
                  <a:ext uri="{FF2B5EF4-FFF2-40B4-BE49-F238E27FC236}">
                    <a16:creationId xmlns:a16="http://schemas.microsoft.com/office/drawing/2014/main" id="{6318125E-8313-4571-9B19-54AF092F2397}"/>
                  </a:ext>
                </a:extLst>
              </p:cNvPr>
              <p:cNvGrpSpPr/>
              <p:nvPr/>
            </p:nvGrpSpPr>
            <p:grpSpPr>
              <a:xfrm>
                <a:off x="2287367" y="1599181"/>
                <a:ext cx="95690" cy="23923"/>
                <a:chOff x="2287367" y="1599181"/>
                <a:chExt cx="95690" cy="23923"/>
              </a:xfrm>
              <a:grpFill/>
            </p:grpSpPr>
            <p:sp>
              <p:nvSpPr>
                <p:cNvPr id="739" name="Oval 11">
                  <a:extLst>
                    <a:ext uri="{FF2B5EF4-FFF2-40B4-BE49-F238E27FC236}">
                      <a16:creationId xmlns:a16="http://schemas.microsoft.com/office/drawing/2014/main" id="{3DCA962D-B676-45B8-B563-F1467CDDDEE8}"/>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40" name="Oval 12">
                  <a:extLst>
                    <a:ext uri="{FF2B5EF4-FFF2-40B4-BE49-F238E27FC236}">
                      <a16:creationId xmlns:a16="http://schemas.microsoft.com/office/drawing/2014/main" id="{BCD0D08C-275F-4867-84B4-C5B5DE91A62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41" name="Oval 13">
                  <a:extLst>
                    <a:ext uri="{FF2B5EF4-FFF2-40B4-BE49-F238E27FC236}">
                      <a16:creationId xmlns:a16="http://schemas.microsoft.com/office/drawing/2014/main" id="{A406AF9B-36EC-4853-A313-FD953361B41F}"/>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36" name="Group 735">
                <a:extLst>
                  <a:ext uri="{FF2B5EF4-FFF2-40B4-BE49-F238E27FC236}">
                    <a16:creationId xmlns:a16="http://schemas.microsoft.com/office/drawing/2014/main" id="{EEB00D7B-4926-4593-816E-5B48534AC697}"/>
                  </a:ext>
                </a:extLst>
              </p:cNvPr>
              <p:cNvGrpSpPr/>
              <p:nvPr/>
            </p:nvGrpSpPr>
            <p:grpSpPr>
              <a:xfrm>
                <a:off x="2202934" y="1701907"/>
                <a:ext cx="95690" cy="90061"/>
                <a:chOff x="2202934" y="1701907"/>
                <a:chExt cx="95690" cy="90061"/>
              </a:xfrm>
              <a:grpFill/>
            </p:grpSpPr>
            <p:sp>
              <p:nvSpPr>
                <p:cNvPr id="737" name="Freeform 14">
                  <a:extLst>
                    <a:ext uri="{FF2B5EF4-FFF2-40B4-BE49-F238E27FC236}">
                      <a16:creationId xmlns:a16="http://schemas.microsoft.com/office/drawing/2014/main" id="{B3845F27-7513-4812-93B2-0EA4612B7C0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38" name="Line 15">
                  <a:extLst>
                    <a:ext uri="{FF2B5EF4-FFF2-40B4-BE49-F238E27FC236}">
                      <a16:creationId xmlns:a16="http://schemas.microsoft.com/office/drawing/2014/main" id="{8DF1442A-72F7-4125-9056-F9A850212D7D}"/>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744" name="Group 743">
              <a:extLst>
                <a:ext uri="{FF2B5EF4-FFF2-40B4-BE49-F238E27FC236}">
                  <a16:creationId xmlns:a16="http://schemas.microsoft.com/office/drawing/2014/main" id="{32AE39A5-C8CF-4FEF-917C-B673558E829B}"/>
                </a:ext>
              </a:extLst>
            </p:cNvPr>
            <p:cNvGrpSpPr/>
            <p:nvPr/>
          </p:nvGrpSpPr>
          <p:grpSpPr>
            <a:xfrm>
              <a:off x="2024648" y="3938101"/>
              <a:ext cx="360797" cy="306922"/>
              <a:chOff x="2107244" y="1575258"/>
              <a:chExt cx="310993" cy="264555"/>
            </a:xfrm>
            <a:noFill/>
          </p:grpSpPr>
          <p:grpSp>
            <p:nvGrpSpPr>
              <p:cNvPr id="745" name="Group 744">
                <a:extLst>
                  <a:ext uri="{FF2B5EF4-FFF2-40B4-BE49-F238E27FC236}">
                    <a16:creationId xmlns:a16="http://schemas.microsoft.com/office/drawing/2014/main" id="{8AD6CC93-30F1-4121-9EB0-20BDCE9DBA8F}"/>
                  </a:ext>
                </a:extLst>
              </p:cNvPr>
              <p:cNvGrpSpPr/>
              <p:nvPr/>
            </p:nvGrpSpPr>
            <p:grpSpPr>
              <a:xfrm>
                <a:off x="2107244" y="1575258"/>
                <a:ext cx="310993" cy="264555"/>
                <a:chOff x="2107244" y="1575258"/>
                <a:chExt cx="310993" cy="264555"/>
              </a:xfrm>
              <a:grpFill/>
            </p:grpSpPr>
            <p:sp>
              <p:nvSpPr>
                <p:cNvPr id="753" name="Rectangle 9">
                  <a:extLst>
                    <a:ext uri="{FF2B5EF4-FFF2-40B4-BE49-F238E27FC236}">
                      <a16:creationId xmlns:a16="http://schemas.microsoft.com/office/drawing/2014/main" id="{CA0EDEBA-75C1-424E-8E42-D6861261E759}"/>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54" name="Line 10">
                  <a:extLst>
                    <a:ext uri="{FF2B5EF4-FFF2-40B4-BE49-F238E27FC236}">
                      <a16:creationId xmlns:a16="http://schemas.microsoft.com/office/drawing/2014/main" id="{1E4755EB-5D17-400A-93B7-670EF96EE5F1}"/>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46" name="Group 745">
                <a:extLst>
                  <a:ext uri="{FF2B5EF4-FFF2-40B4-BE49-F238E27FC236}">
                    <a16:creationId xmlns:a16="http://schemas.microsoft.com/office/drawing/2014/main" id="{F41E8609-38B6-4DEB-B109-B63003CC4FA1}"/>
                  </a:ext>
                </a:extLst>
              </p:cNvPr>
              <p:cNvGrpSpPr/>
              <p:nvPr/>
            </p:nvGrpSpPr>
            <p:grpSpPr>
              <a:xfrm>
                <a:off x="2287367" y="1599181"/>
                <a:ext cx="95690" cy="23923"/>
                <a:chOff x="2287367" y="1599181"/>
                <a:chExt cx="95690" cy="23923"/>
              </a:xfrm>
              <a:grpFill/>
            </p:grpSpPr>
            <p:sp>
              <p:nvSpPr>
                <p:cNvPr id="750" name="Oval 11">
                  <a:extLst>
                    <a:ext uri="{FF2B5EF4-FFF2-40B4-BE49-F238E27FC236}">
                      <a16:creationId xmlns:a16="http://schemas.microsoft.com/office/drawing/2014/main" id="{596EEBF1-4749-409F-A6DF-75B8EF9A3A27}"/>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51" name="Oval 12">
                  <a:extLst>
                    <a:ext uri="{FF2B5EF4-FFF2-40B4-BE49-F238E27FC236}">
                      <a16:creationId xmlns:a16="http://schemas.microsoft.com/office/drawing/2014/main" id="{2EA099CE-D022-4D9B-B016-8BBD89A45BE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52" name="Oval 13">
                  <a:extLst>
                    <a:ext uri="{FF2B5EF4-FFF2-40B4-BE49-F238E27FC236}">
                      <a16:creationId xmlns:a16="http://schemas.microsoft.com/office/drawing/2014/main" id="{6C0A9E42-54AC-4885-B1AE-9D6DFB84DC16}"/>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47" name="Group 746">
                <a:extLst>
                  <a:ext uri="{FF2B5EF4-FFF2-40B4-BE49-F238E27FC236}">
                    <a16:creationId xmlns:a16="http://schemas.microsoft.com/office/drawing/2014/main" id="{1C3180F3-73D5-45CD-A4F7-A366B426E4FB}"/>
                  </a:ext>
                </a:extLst>
              </p:cNvPr>
              <p:cNvGrpSpPr/>
              <p:nvPr/>
            </p:nvGrpSpPr>
            <p:grpSpPr>
              <a:xfrm>
                <a:off x="2202934" y="1701907"/>
                <a:ext cx="95690" cy="90061"/>
                <a:chOff x="2202934" y="1701907"/>
                <a:chExt cx="95690" cy="90061"/>
              </a:xfrm>
              <a:grpFill/>
            </p:grpSpPr>
            <p:sp>
              <p:nvSpPr>
                <p:cNvPr id="748" name="Freeform 14">
                  <a:extLst>
                    <a:ext uri="{FF2B5EF4-FFF2-40B4-BE49-F238E27FC236}">
                      <a16:creationId xmlns:a16="http://schemas.microsoft.com/office/drawing/2014/main" id="{A78D3961-D7D3-4BDE-B3EB-11EA907FAFC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49" name="Line 15">
                  <a:extLst>
                    <a:ext uri="{FF2B5EF4-FFF2-40B4-BE49-F238E27FC236}">
                      <a16:creationId xmlns:a16="http://schemas.microsoft.com/office/drawing/2014/main" id="{7EB6B322-72AD-4DA8-A642-C7EC7410BB10}"/>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755" name="Group 754">
              <a:extLst>
                <a:ext uri="{FF2B5EF4-FFF2-40B4-BE49-F238E27FC236}">
                  <a16:creationId xmlns:a16="http://schemas.microsoft.com/office/drawing/2014/main" id="{42F4C045-AC0A-403A-BC32-90783534F5F4}"/>
                </a:ext>
              </a:extLst>
            </p:cNvPr>
            <p:cNvGrpSpPr/>
            <p:nvPr/>
          </p:nvGrpSpPr>
          <p:grpSpPr>
            <a:xfrm>
              <a:off x="2601003" y="3938101"/>
              <a:ext cx="360797" cy="306922"/>
              <a:chOff x="2107244" y="1575258"/>
              <a:chExt cx="310993" cy="264555"/>
            </a:xfrm>
            <a:noFill/>
          </p:grpSpPr>
          <p:grpSp>
            <p:nvGrpSpPr>
              <p:cNvPr id="756" name="Group 755">
                <a:extLst>
                  <a:ext uri="{FF2B5EF4-FFF2-40B4-BE49-F238E27FC236}">
                    <a16:creationId xmlns:a16="http://schemas.microsoft.com/office/drawing/2014/main" id="{88E8A596-B2CF-4B7E-80B6-D2199CDB9288}"/>
                  </a:ext>
                </a:extLst>
              </p:cNvPr>
              <p:cNvGrpSpPr/>
              <p:nvPr/>
            </p:nvGrpSpPr>
            <p:grpSpPr>
              <a:xfrm>
                <a:off x="2107244" y="1575258"/>
                <a:ext cx="310993" cy="264555"/>
                <a:chOff x="2107244" y="1575258"/>
                <a:chExt cx="310993" cy="264555"/>
              </a:xfrm>
              <a:grpFill/>
            </p:grpSpPr>
            <p:sp>
              <p:nvSpPr>
                <p:cNvPr id="764" name="Rectangle 9">
                  <a:extLst>
                    <a:ext uri="{FF2B5EF4-FFF2-40B4-BE49-F238E27FC236}">
                      <a16:creationId xmlns:a16="http://schemas.microsoft.com/office/drawing/2014/main" id="{6511F4FD-5B36-4AA9-9AD0-3F5985D6FEB3}"/>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65" name="Line 10">
                  <a:extLst>
                    <a:ext uri="{FF2B5EF4-FFF2-40B4-BE49-F238E27FC236}">
                      <a16:creationId xmlns:a16="http://schemas.microsoft.com/office/drawing/2014/main" id="{7273A2EA-139C-4AF6-954E-3E36F308778F}"/>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57" name="Group 756">
                <a:extLst>
                  <a:ext uri="{FF2B5EF4-FFF2-40B4-BE49-F238E27FC236}">
                    <a16:creationId xmlns:a16="http://schemas.microsoft.com/office/drawing/2014/main" id="{4DAEB533-4428-4FC5-B49A-B278CF00CD4E}"/>
                  </a:ext>
                </a:extLst>
              </p:cNvPr>
              <p:cNvGrpSpPr/>
              <p:nvPr/>
            </p:nvGrpSpPr>
            <p:grpSpPr>
              <a:xfrm>
                <a:off x="2287367" y="1599181"/>
                <a:ext cx="95690" cy="23923"/>
                <a:chOff x="2287367" y="1599181"/>
                <a:chExt cx="95690" cy="23923"/>
              </a:xfrm>
              <a:grpFill/>
            </p:grpSpPr>
            <p:sp>
              <p:nvSpPr>
                <p:cNvPr id="761" name="Oval 11">
                  <a:extLst>
                    <a:ext uri="{FF2B5EF4-FFF2-40B4-BE49-F238E27FC236}">
                      <a16:creationId xmlns:a16="http://schemas.microsoft.com/office/drawing/2014/main" id="{AE581D4A-8663-40AE-95C1-DBA8837203FD}"/>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62" name="Oval 12">
                  <a:extLst>
                    <a:ext uri="{FF2B5EF4-FFF2-40B4-BE49-F238E27FC236}">
                      <a16:creationId xmlns:a16="http://schemas.microsoft.com/office/drawing/2014/main" id="{21C5D4A9-5AC5-4122-B3F4-6F4F293E01CA}"/>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63" name="Oval 13">
                  <a:extLst>
                    <a:ext uri="{FF2B5EF4-FFF2-40B4-BE49-F238E27FC236}">
                      <a16:creationId xmlns:a16="http://schemas.microsoft.com/office/drawing/2014/main" id="{714CFC71-84AD-4165-A7CC-BEBB855958A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58" name="Group 757">
                <a:extLst>
                  <a:ext uri="{FF2B5EF4-FFF2-40B4-BE49-F238E27FC236}">
                    <a16:creationId xmlns:a16="http://schemas.microsoft.com/office/drawing/2014/main" id="{086A0D86-0F7F-4F48-92F7-5A6B3FA5BC28}"/>
                  </a:ext>
                </a:extLst>
              </p:cNvPr>
              <p:cNvGrpSpPr/>
              <p:nvPr/>
            </p:nvGrpSpPr>
            <p:grpSpPr>
              <a:xfrm>
                <a:off x="2202934" y="1701907"/>
                <a:ext cx="95690" cy="90061"/>
                <a:chOff x="2202934" y="1701907"/>
                <a:chExt cx="95690" cy="90061"/>
              </a:xfrm>
              <a:grpFill/>
            </p:grpSpPr>
            <p:sp>
              <p:nvSpPr>
                <p:cNvPr id="759" name="Freeform 14">
                  <a:extLst>
                    <a:ext uri="{FF2B5EF4-FFF2-40B4-BE49-F238E27FC236}">
                      <a16:creationId xmlns:a16="http://schemas.microsoft.com/office/drawing/2014/main" id="{E826D3C4-0DA0-48A2-9B2F-7162656E70F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60" name="Line 15">
                  <a:extLst>
                    <a:ext uri="{FF2B5EF4-FFF2-40B4-BE49-F238E27FC236}">
                      <a16:creationId xmlns:a16="http://schemas.microsoft.com/office/drawing/2014/main" id="{B5098E74-DE1F-40DB-A4BC-95508F8D06B7}"/>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766" name="Group 765">
              <a:extLst>
                <a:ext uri="{FF2B5EF4-FFF2-40B4-BE49-F238E27FC236}">
                  <a16:creationId xmlns:a16="http://schemas.microsoft.com/office/drawing/2014/main" id="{76D63505-245C-4699-A437-9BD8F8700DD7}"/>
                </a:ext>
              </a:extLst>
            </p:cNvPr>
            <p:cNvGrpSpPr/>
            <p:nvPr/>
          </p:nvGrpSpPr>
          <p:grpSpPr>
            <a:xfrm>
              <a:off x="3177357" y="3938101"/>
              <a:ext cx="360797" cy="306922"/>
              <a:chOff x="2107244" y="1575258"/>
              <a:chExt cx="310993" cy="264555"/>
            </a:xfrm>
            <a:noFill/>
          </p:grpSpPr>
          <p:grpSp>
            <p:nvGrpSpPr>
              <p:cNvPr id="767" name="Group 766">
                <a:extLst>
                  <a:ext uri="{FF2B5EF4-FFF2-40B4-BE49-F238E27FC236}">
                    <a16:creationId xmlns:a16="http://schemas.microsoft.com/office/drawing/2014/main" id="{FB7D3D61-ED63-4247-90CC-2E79180343DC}"/>
                  </a:ext>
                </a:extLst>
              </p:cNvPr>
              <p:cNvGrpSpPr/>
              <p:nvPr/>
            </p:nvGrpSpPr>
            <p:grpSpPr>
              <a:xfrm>
                <a:off x="2107244" y="1575258"/>
                <a:ext cx="310993" cy="264555"/>
                <a:chOff x="2107244" y="1575258"/>
                <a:chExt cx="310993" cy="264555"/>
              </a:xfrm>
              <a:grpFill/>
            </p:grpSpPr>
            <p:sp>
              <p:nvSpPr>
                <p:cNvPr id="775" name="Rectangle 9">
                  <a:extLst>
                    <a:ext uri="{FF2B5EF4-FFF2-40B4-BE49-F238E27FC236}">
                      <a16:creationId xmlns:a16="http://schemas.microsoft.com/office/drawing/2014/main" id="{DF7193C3-E0A5-4C16-A7E7-1722D982186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76" name="Line 10">
                  <a:extLst>
                    <a:ext uri="{FF2B5EF4-FFF2-40B4-BE49-F238E27FC236}">
                      <a16:creationId xmlns:a16="http://schemas.microsoft.com/office/drawing/2014/main" id="{FA8225BF-40BF-470D-8690-EF9E176B97D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68" name="Group 767">
                <a:extLst>
                  <a:ext uri="{FF2B5EF4-FFF2-40B4-BE49-F238E27FC236}">
                    <a16:creationId xmlns:a16="http://schemas.microsoft.com/office/drawing/2014/main" id="{902DF2D8-76C3-4C33-93FF-39E4DC3FFDF5}"/>
                  </a:ext>
                </a:extLst>
              </p:cNvPr>
              <p:cNvGrpSpPr/>
              <p:nvPr/>
            </p:nvGrpSpPr>
            <p:grpSpPr>
              <a:xfrm>
                <a:off x="2287367" y="1599181"/>
                <a:ext cx="95690" cy="23923"/>
                <a:chOff x="2287367" y="1599181"/>
                <a:chExt cx="95690" cy="23923"/>
              </a:xfrm>
              <a:grpFill/>
            </p:grpSpPr>
            <p:sp>
              <p:nvSpPr>
                <p:cNvPr id="772" name="Oval 11">
                  <a:extLst>
                    <a:ext uri="{FF2B5EF4-FFF2-40B4-BE49-F238E27FC236}">
                      <a16:creationId xmlns:a16="http://schemas.microsoft.com/office/drawing/2014/main" id="{D030C206-7713-481E-9453-2054070BB9E3}"/>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73" name="Oval 12">
                  <a:extLst>
                    <a:ext uri="{FF2B5EF4-FFF2-40B4-BE49-F238E27FC236}">
                      <a16:creationId xmlns:a16="http://schemas.microsoft.com/office/drawing/2014/main" id="{9C2A212A-82CE-464A-B1BF-94854E36C93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74" name="Oval 13">
                  <a:extLst>
                    <a:ext uri="{FF2B5EF4-FFF2-40B4-BE49-F238E27FC236}">
                      <a16:creationId xmlns:a16="http://schemas.microsoft.com/office/drawing/2014/main" id="{46C09AF9-6D20-40F5-9339-C989D1D5480B}"/>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69" name="Group 768">
                <a:extLst>
                  <a:ext uri="{FF2B5EF4-FFF2-40B4-BE49-F238E27FC236}">
                    <a16:creationId xmlns:a16="http://schemas.microsoft.com/office/drawing/2014/main" id="{C2B47696-C07B-4703-9706-7ADAEF10600C}"/>
                  </a:ext>
                </a:extLst>
              </p:cNvPr>
              <p:cNvGrpSpPr/>
              <p:nvPr/>
            </p:nvGrpSpPr>
            <p:grpSpPr>
              <a:xfrm>
                <a:off x="2202934" y="1701907"/>
                <a:ext cx="95690" cy="90061"/>
                <a:chOff x="2202934" y="1701907"/>
                <a:chExt cx="95690" cy="90061"/>
              </a:xfrm>
              <a:grpFill/>
            </p:grpSpPr>
            <p:sp>
              <p:nvSpPr>
                <p:cNvPr id="770" name="Freeform 14">
                  <a:extLst>
                    <a:ext uri="{FF2B5EF4-FFF2-40B4-BE49-F238E27FC236}">
                      <a16:creationId xmlns:a16="http://schemas.microsoft.com/office/drawing/2014/main" id="{2CF3F6B2-9920-4045-8C19-5EA1C2BFA0A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71" name="Line 15">
                  <a:extLst>
                    <a:ext uri="{FF2B5EF4-FFF2-40B4-BE49-F238E27FC236}">
                      <a16:creationId xmlns:a16="http://schemas.microsoft.com/office/drawing/2014/main" id="{EBE948AE-72D9-4EFB-B4D9-EB684B0D90EC}"/>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777" name="Group 776">
              <a:extLst>
                <a:ext uri="{FF2B5EF4-FFF2-40B4-BE49-F238E27FC236}">
                  <a16:creationId xmlns:a16="http://schemas.microsoft.com/office/drawing/2014/main" id="{A87BFE7E-34ED-4F64-9F42-14CEC669ECE5}"/>
                </a:ext>
              </a:extLst>
            </p:cNvPr>
            <p:cNvGrpSpPr/>
            <p:nvPr/>
          </p:nvGrpSpPr>
          <p:grpSpPr>
            <a:xfrm>
              <a:off x="3753712" y="3938101"/>
              <a:ext cx="360797" cy="306922"/>
              <a:chOff x="2107244" y="1575258"/>
              <a:chExt cx="310993" cy="264555"/>
            </a:xfrm>
            <a:noFill/>
          </p:grpSpPr>
          <p:grpSp>
            <p:nvGrpSpPr>
              <p:cNvPr id="778" name="Group 777">
                <a:extLst>
                  <a:ext uri="{FF2B5EF4-FFF2-40B4-BE49-F238E27FC236}">
                    <a16:creationId xmlns:a16="http://schemas.microsoft.com/office/drawing/2014/main" id="{0B9D2C30-211D-4B19-851D-224B9FB3EEBB}"/>
                  </a:ext>
                </a:extLst>
              </p:cNvPr>
              <p:cNvGrpSpPr/>
              <p:nvPr/>
            </p:nvGrpSpPr>
            <p:grpSpPr>
              <a:xfrm>
                <a:off x="2107244" y="1575258"/>
                <a:ext cx="310993" cy="264555"/>
                <a:chOff x="2107244" y="1575258"/>
                <a:chExt cx="310993" cy="264555"/>
              </a:xfrm>
              <a:grpFill/>
            </p:grpSpPr>
            <p:sp>
              <p:nvSpPr>
                <p:cNvPr id="786" name="Rectangle 9">
                  <a:extLst>
                    <a:ext uri="{FF2B5EF4-FFF2-40B4-BE49-F238E27FC236}">
                      <a16:creationId xmlns:a16="http://schemas.microsoft.com/office/drawing/2014/main" id="{54FFEF49-D7D7-4227-8EA4-342470431C3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87" name="Line 10">
                  <a:extLst>
                    <a:ext uri="{FF2B5EF4-FFF2-40B4-BE49-F238E27FC236}">
                      <a16:creationId xmlns:a16="http://schemas.microsoft.com/office/drawing/2014/main" id="{B13E9EA6-DA86-4515-94F7-27B99918F7D6}"/>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79" name="Group 778">
                <a:extLst>
                  <a:ext uri="{FF2B5EF4-FFF2-40B4-BE49-F238E27FC236}">
                    <a16:creationId xmlns:a16="http://schemas.microsoft.com/office/drawing/2014/main" id="{8704A421-3156-42EF-83B6-1D5DD6BBCFBD}"/>
                  </a:ext>
                </a:extLst>
              </p:cNvPr>
              <p:cNvGrpSpPr/>
              <p:nvPr/>
            </p:nvGrpSpPr>
            <p:grpSpPr>
              <a:xfrm>
                <a:off x="2287367" y="1599181"/>
                <a:ext cx="95690" cy="23923"/>
                <a:chOff x="2287367" y="1599181"/>
                <a:chExt cx="95690" cy="23923"/>
              </a:xfrm>
              <a:grpFill/>
            </p:grpSpPr>
            <p:sp>
              <p:nvSpPr>
                <p:cNvPr id="783" name="Oval 11">
                  <a:extLst>
                    <a:ext uri="{FF2B5EF4-FFF2-40B4-BE49-F238E27FC236}">
                      <a16:creationId xmlns:a16="http://schemas.microsoft.com/office/drawing/2014/main" id="{36F30705-7556-494D-A124-45286D7DA5EB}"/>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84" name="Oval 12">
                  <a:extLst>
                    <a:ext uri="{FF2B5EF4-FFF2-40B4-BE49-F238E27FC236}">
                      <a16:creationId xmlns:a16="http://schemas.microsoft.com/office/drawing/2014/main" id="{B7826F7C-1C8E-4167-A7A9-560F6BB3A9D1}"/>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85" name="Oval 13">
                  <a:extLst>
                    <a:ext uri="{FF2B5EF4-FFF2-40B4-BE49-F238E27FC236}">
                      <a16:creationId xmlns:a16="http://schemas.microsoft.com/office/drawing/2014/main" id="{92FEB8D8-A254-42DD-A370-17A07F1584B5}"/>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80" name="Group 779">
                <a:extLst>
                  <a:ext uri="{FF2B5EF4-FFF2-40B4-BE49-F238E27FC236}">
                    <a16:creationId xmlns:a16="http://schemas.microsoft.com/office/drawing/2014/main" id="{C4234936-6DE6-4145-B9C5-3AFA2FC84745}"/>
                  </a:ext>
                </a:extLst>
              </p:cNvPr>
              <p:cNvGrpSpPr/>
              <p:nvPr/>
            </p:nvGrpSpPr>
            <p:grpSpPr>
              <a:xfrm>
                <a:off x="2202934" y="1701907"/>
                <a:ext cx="95690" cy="90061"/>
                <a:chOff x="2202934" y="1701907"/>
                <a:chExt cx="95690" cy="90061"/>
              </a:xfrm>
              <a:grpFill/>
            </p:grpSpPr>
            <p:sp>
              <p:nvSpPr>
                <p:cNvPr id="781" name="Freeform 14">
                  <a:extLst>
                    <a:ext uri="{FF2B5EF4-FFF2-40B4-BE49-F238E27FC236}">
                      <a16:creationId xmlns:a16="http://schemas.microsoft.com/office/drawing/2014/main" id="{020ABDCC-6FF7-4822-AEDF-93E60B604B7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82" name="Line 15">
                  <a:extLst>
                    <a:ext uri="{FF2B5EF4-FFF2-40B4-BE49-F238E27FC236}">
                      <a16:creationId xmlns:a16="http://schemas.microsoft.com/office/drawing/2014/main" id="{626C7DFF-E273-47E0-A6F7-21F6711A0711}"/>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788" name="Group 787">
              <a:extLst>
                <a:ext uri="{FF2B5EF4-FFF2-40B4-BE49-F238E27FC236}">
                  <a16:creationId xmlns:a16="http://schemas.microsoft.com/office/drawing/2014/main" id="{F684A94F-F91C-4351-91E8-3A4F59AD8F24}"/>
                </a:ext>
              </a:extLst>
            </p:cNvPr>
            <p:cNvGrpSpPr/>
            <p:nvPr/>
          </p:nvGrpSpPr>
          <p:grpSpPr>
            <a:xfrm>
              <a:off x="4330068" y="3938101"/>
              <a:ext cx="360797" cy="306922"/>
              <a:chOff x="2107244" y="1575258"/>
              <a:chExt cx="310993" cy="264555"/>
            </a:xfrm>
            <a:noFill/>
          </p:grpSpPr>
          <p:grpSp>
            <p:nvGrpSpPr>
              <p:cNvPr id="789" name="Group 788">
                <a:extLst>
                  <a:ext uri="{FF2B5EF4-FFF2-40B4-BE49-F238E27FC236}">
                    <a16:creationId xmlns:a16="http://schemas.microsoft.com/office/drawing/2014/main" id="{CF887AA8-BC0E-42BF-AC76-E9FA3275FAF4}"/>
                  </a:ext>
                </a:extLst>
              </p:cNvPr>
              <p:cNvGrpSpPr/>
              <p:nvPr/>
            </p:nvGrpSpPr>
            <p:grpSpPr>
              <a:xfrm>
                <a:off x="2107244" y="1575258"/>
                <a:ext cx="310993" cy="264555"/>
                <a:chOff x="2107244" y="1575258"/>
                <a:chExt cx="310993" cy="264555"/>
              </a:xfrm>
              <a:grpFill/>
            </p:grpSpPr>
            <p:sp>
              <p:nvSpPr>
                <p:cNvPr id="797" name="Rectangle 9">
                  <a:extLst>
                    <a:ext uri="{FF2B5EF4-FFF2-40B4-BE49-F238E27FC236}">
                      <a16:creationId xmlns:a16="http://schemas.microsoft.com/office/drawing/2014/main" id="{0C3CB103-7284-4C8B-A58A-1D20D5ED86EE}"/>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98" name="Line 10">
                  <a:extLst>
                    <a:ext uri="{FF2B5EF4-FFF2-40B4-BE49-F238E27FC236}">
                      <a16:creationId xmlns:a16="http://schemas.microsoft.com/office/drawing/2014/main" id="{EE256C78-EDEE-460D-A20C-20C1625CBD9D}"/>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90" name="Group 789">
                <a:extLst>
                  <a:ext uri="{FF2B5EF4-FFF2-40B4-BE49-F238E27FC236}">
                    <a16:creationId xmlns:a16="http://schemas.microsoft.com/office/drawing/2014/main" id="{8FA9901C-173B-4118-99FB-33DCBE07497A}"/>
                  </a:ext>
                </a:extLst>
              </p:cNvPr>
              <p:cNvGrpSpPr/>
              <p:nvPr/>
            </p:nvGrpSpPr>
            <p:grpSpPr>
              <a:xfrm>
                <a:off x="2287367" y="1599181"/>
                <a:ext cx="95690" cy="23923"/>
                <a:chOff x="2287367" y="1599181"/>
                <a:chExt cx="95690" cy="23923"/>
              </a:xfrm>
              <a:grpFill/>
            </p:grpSpPr>
            <p:sp>
              <p:nvSpPr>
                <p:cNvPr id="794" name="Oval 11">
                  <a:extLst>
                    <a:ext uri="{FF2B5EF4-FFF2-40B4-BE49-F238E27FC236}">
                      <a16:creationId xmlns:a16="http://schemas.microsoft.com/office/drawing/2014/main" id="{2DEF0A45-3CE1-46EA-A331-A5D20192FCE4}"/>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95" name="Oval 12">
                  <a:extLst>
                    <a:ext uri="{FF2B5EF4-FFF2-40B4-BE49-F238E27FC236}">
                      <a16:creationId xmlns:a16="http://schemas.microsoft.com/office/drawing/2014/main" id="{2E113126-7605-43FE-B2CB-14D5EBEA6BAC}"/>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96" name="Oval 13">
                  <a:extLst>
                    <a:ext uri="{FF2B5EF4-FFF2-40B4-BE49-F238E27FC236}">
                      <a16:creationId xmlns:a16="http://schemas.microsoft.com/office/drawing/2014/main" id="{A78CF958-D0DB-4318-9AB9-A202EA402218}"/>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791" name="Group 790">
                <a:extLst>
                  <a:ext uri="{FF2B5EF4-FFF2-40B4-BE49-F238E27FC236}">
                    <a16:creationId xmlns:a16="http://schemas.microsoft.com/office/drawing/2014/main" id="{439905D3-20CA-419B-BAF2-79BB284DC495}"/>
                  </a:ext>
                </a:extLst>
              </p:cNvPr>
              <p:cNvGrpSpPr/>
              <p:nvPr/>
            </p:nvGrpSpPr>
            <p:grpSpPr>
              <a:xfrm>
                <a:off x="2202934" y="1701907"/>
                <a:ext cx="95690" cy="90061"/>
                <a:chOff x="2202934" y="1701907"/>
                <a:chExt cx="95690" cy="90061"/>
              </a:xfrm>
              <a:grpFill/>
            </p:grpSpPr>
            <p:sp>
              <p:nvSpPr>
                <p:cNvPr id="792" name="Freeform 14">
                  <a:extLst>
                    <a:ext uri="{FF2B5EF4-FFF2-40B4-BE49-F238E27FC236}">
                      <a16:creationId xmlns:a16="http://schemas.microsoft.com/office/drawing/2014/main" id="{753B47F1-ABE7-4667-B199-D0D0075737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793" name="Line 15">
                  <a:extLst>
                    <a:ext uri="{FF2B5EF4-FFF2-40B4-BE49-F238E27FC236}">
                      <a16:creationId xmlns:a16="http://schemas.microsoft.com/office/drawing/2014/main" id="{17A53695-2910-46F2-BE7F-4D689E23CDCA}"/>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799" name="Group 798">
              <a:extLst>
                <a:ext uri="{FF2B5EF4-FFF2-40B4-BE49-F238E27FC236}">
                  <a16:creationId xmlns:a16="http://schemas.microsoft.com/office/drawing/2014/main" id="{84033B3A-4A89-4720-9B1B-4984C69F68C6}"/>
                </a:ext>
              </a:extLst>
            </p:cNvPr>
            <p:cNvGrpSpPr/>
            <p:nvPr/>
          </p:nvGrpSpPr>
          <p:grpSpPr>
            <a:xfrm>
              <a:off x="4906422" y="3938101"/>
              <a:ext cx="360797" cy="306922"/>
              <a:chOff x="2107244" y="1575258"/>
              <a:chExt cx="310993" cy="264555"/>
            </a:xfrm>
            <a:noFill/>
          </p:grpSpPr>
          <p:grpSp>
            <p:nvGrpSpPr>
              <p:cNvPr id="800" name="Group 799">
                <a:extLst>
                  <a:ext uri="{FF2B5EF4-FFF2-40B4-BE49-F238E27FC236}">
                    <a16:creationId xmlns:a16="http://schemas.microsoft.com/office/drawing/2014/main" id="{01F34B7A-6A3A-49FD-87AE-0F2D24894038}"/>
                  </a:ext>
                </a:extLst>
              </p:cNvPr>
              <p:cNvGrpSpPr/>
              <p:nvPr/>
            </p:nvGrpSpPr>
            <p:grpSpPr>
              <a:xfrm>
                <a:off x="2107244" y="1575258"/>
                <a:ext cx="310993" cy="264555"/>
                <a:chOff x="2107244" y="1575258"/>
                <a:chExt cx="310993" cy="264555"/>
              </a:xfrm>
              <a:grpFill/>
            </p:grpSpPr>
            <p:sp>
              <p:nvSpPr>
                <p:cNvPr id="808" name="Rectangle 9">
                  <a:extLst>
                    <a:ext uri="{FF2B5EF4-FFF2-40B4-BE49-F238E27FC236}">
                      <a16:creationId xmlns:a16="http://schemas.microsoft.com/office/drawing/2014/main" id="{69F0045C-6046-4AC1-B5C1-151E9AF6C43F}"/>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809" name="Line 10">
                  <a:extLst>
                    <a:ext uri="{FF2B5EF4-FFF2-40B4-BE49-F238E27FC236}">
                      <a16:creationId xmlns:a16="http://schemas.microsoft.com/office/drawing/2014/main" id="{4F652237-9932-4D2F-8C61-996A94501D78}"/>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801" name="Group 800">
                <a:extLst>
                  <a:ext uri="{FF2B5EF4-FFF2-40B4-BE49-F238E27FC236}">
                    <a16:creationId xmlns:a16="http://schemas.microsoft.com/office/drawing/2014/main" id="{036541AE-0BF8-4E55-9090-A69F1B8C5A73}"/>
                  </a:ext>
                </a:extLst>
              </p:cNvPr>
              <p:cNvGrpSpPr/>
              <p:nvPr/>
            </p:nvGrpSpPr>
            <p:grpSpPr>
              <a:xfrm>
                <a:off x="2287367" y="1599181"/>
                <a:ext cx="95690" cy="23923"/>
                <a:chOff x="2287367" y="1599181"/>
                <a:chExt cx="95690" cy="23923"/>
              </a:xfrm>
              <a:grpFill/>
            </p:grpSpPr>
            <p:sp>
              <p:nvSpPr>
                <p:cNvPr id="805" name="Oval 11">
                  <a:extLst>
                    <a:ext uri="{FF2B5EF4-FFF2-40B4-BE49-F238E27FC236}">
                      <a16:creationId xmlns:a16="http://schemas.microsoft.com/office/drawing/2014/main" id="{4A91147F-62FF-4C87-AE14-D077C95CE47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806" name="Oval 12">
                  <a:extLst>
                    <a:ext uri="{FF2B5EF4-FFF2-40B4-BE49-F238E27FC236}">
                      <a16:creationId xmlns:a16="http://schemas.microsoft.com/office/drawing/2014/main" id="{D43AFFC5-2254-4A1E-BFD4-18D852A979F0}"/>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807" name="Oval 13">
                  <a:extLst>
                    <a:ext uri="{FF2B5EF4-FFF2-40B4-BE49-F238E27FC236}">
                      <a16:creationId xmlns:a16="http://schemas.microsoft.com/office/drawing/2014/main" id="{3DAC73E5-8D13-4440-A2EF-C17C67996F1A}"/>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802" name="Group 801">
                <a:extLst>
                  <a:ext uri="{FF2B5EF4-FFF2-40B4-BE49-F238E27FC236}">
                    <a16:creationId xmlns:a16="http://schemas.microsoft.com/office/drawing/2014/main" id="{8AEDE754-34EE-4E5D-AB01-1216947FBE04}"/>
                  </a:ext>
                </a:extLst>
              </p:cNvPr>
              <p:cNvGrpSpPr/>
              <p:nvPr/>
            </p:nvGrpSpPr>
            <p:grpSpPr>
              <a:xfrm>
                <a:off x="2202934" y="1701907"/>
                <a:ext cx="95690" cy="90061"/>
                <a:chOff x="2202934" y="1701907"/>
                <a:chExt cx="95690" cy="90061"/>
              </a:xfrm>
              <a:grpFill/>
            </p:grpSpPr>
            <p:sp>
              <p:nvSpPr>
                <p:cNvPr id="803" name="Freeform 14">
                  <a:extLst>
                    <a:ext uri="{FF2B5EF4-FFF2-40B4-BE49-F238E27FC236}">
                      <a16:creationId xmlns:a16="http://schemas.microsoft.com/office/drawing/2014/main" id="{383F5BC6-7561-4EAA-AB8C-3A762DDAC2A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804" name="Line 15">
                  <a:extLst>
                    <a:ext uri="{FF2B5EF4-FFF2-40B4-BE49-F238E27FC236}">
                      <a16:creationId xmlns:a16="http://schemas.microsoft.com/office/drawing/2014/main" id="{B6DAD2E7-3FA6-48E9-AF1A-50EAECC97B45}"/>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810" name="Group 809">
              <a:extLst>
                <a:ext uri="{FF2B5EF4-FFF2-40B4-BE49-F238E27FC236}">
                  <a16:creationId xmlns:a16="http://schemas.microsoft.com/office/drawing/2014/main" id="{CEFF0009-2FC5-45AD-9CA1-114947579879}"/>
                </a:ext>
              </a:extLst>
            </p:cNvPr>
            <p:cNvGrpSpPr/>
            <p:nvPr/>
          </p:nvGrpSpPr>
          <p:grpSpPr>
            <a:xfrm>
              <a:off x="5482774" y="3938101"/>
              <a:ext cx="360797" cy="306922"/>
              <a:chOff x="2107244" y="1575258"/>
              <a:chExt cx="310993" cy="264555"/>
            </a:xfrm>
            <a:solidFill>
              <a:schemeClr val="accent2">
                <a:lumMod val="20000"/>
                <a:lumOff val="80000"/>
              </a:schemeClr>
            </a:solidFill>
          </p:grpSpPr>
          <p:grpSp>
            <p:nvGrpSpPr>
              <p:cNvPr id="811" name="Group 810">
                <a:extLst>
                  <a:ext uri="{FF2B5EF4-FFF2-40B4-BE49-F238E27FC236}">
                    <a16:creationId xmlns:a16="http://schemas.microsoft.com/office/drawing/2014/main" id="{4292053C-9155-487E-83F6-D39A1AD346A5}"/>
                  </a:ext>
                </a:extLst>
              </p:cNvPr>
              <p:cNvGrpSpPr/>
              <p:nvPr/>
            </p:nvGrpSpPr>
            <p:grpSpPr>
              <a:xfrm>
                <a:off x="2107244" y="1575258"/>
                <a:ext cx="310993" cy="264555"/>
                <a:chOff x="2107244" y="1575258"/>
                <a:chExt cx="310993" cy="264555"/>
              </a:xfrm>
              <a:grpFill/>
            </p:grpSpPr>
            <p:sp>
              <p:nvSpPr>
                <p:cNvPr id="819" name="Rectangle 9">
                  <a:extLst>
                    <a:ext uri="{FF2B5EF4-FFF2-40B4-BE49-F238E27FC236}">
                      <a16:creationId xmlns:a16="http://schemas.microsoft.com/office/drawing/2014/main" id="{6E4F5D1B-4793-4F96-A0C2-C5D5D09F42A4}"/>
                    </a:ext>
                  </a:extLst>
                </p:cNvPr>
                <p:cNvSpPr>
                  <a:spLocks noChangeArrowheads="1"/>
                </p:cNvSpPr>
                <p:nvPr/>
              </p:nvSpPr>
              <p:spPr bwMode="auto">
                <a:xfrm>
                  <a:off x="2107244" y="1575258"/>
                  <a:ext cx="310993" cy="264555"/>
                </a:xfrm>
                <a:prstGeom prst="rect">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820" name="Line 10">
                  <a:extLst>
                    <a:ext uri="{FF2B5EF4-FFF2-40B4-BE49-F238E27FC236}">
                      <a16:creationId xmlns:a16="http://schemas.microsoft.com/office/drawing/2014/main" id="{54E2F04C-8F50-4FB0-9FBA-A868CE409FFA}"/>
                    </a:ext>
                  </a:extLst>
                </p:cNvPr>
                <p:cNvSpPr>
                  <a:spLocks noChangeShapeType="1"/>
                </p:cNvSpPr>
                <p:nvPr/>
              </p:nvSpPr>
              <p:spPr bwMode="auto">
                <a:xfrm flipH="1">
                  <a:off x="2107244" y="1647026"/>
                  <a:ext cx="310993" cy="0"/>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812" name="Group 811">
                <a:extLst>
                  <a:ext uri="{FF2B5EF4-FFF2-40B4-BE49-F238E27FC236}">
                    <a16:creationId xmlns:a16="http://schemas.microsoft.com/office/drawing/2014/main" id="{28F0AA66-D02A-4E8F-A00C-FC2990224BB1}"/>
                  </a:ext>
                </a:extLst>
              </p:cNvPr>
              <p:cNvGrpSpPr/>
              <p:nvPr/>
            </p:nvGrpSpPr>
            <p:grpSpPr>
              <a:xfrm>
                <a:off x="2287367" y="1599181"/>
                <a:ext cx="95690" cy="23923"/>
                <a:chOff x="2287367" y="1599181"/>
                <a:chExt cx="95690" cy="23923"/>
              </a:xfrm>
              <a:grpFill/>
            </p:grpSpPr>
            <p:sp>
              <p:nvSpPr>
                <p:cNvPr id="816" name="Oval 11">
                  <a:extLst>
                    <a:ext uri="{FF2B5EF4-FFF2-40B4-BE49-F238E27FC236}">
                      <a16:creationId xmlns:a16="http://schemas.microsoft.com/office/drawing/2014/main" id="{F1844BE7-B287-4682-B76C-1C7BAB39FCC6}"/>
                    </a:ext>
                  </a:extLst>
                </p:cNvPr>
                <p:cNvSpPr>
                  <a:spLocks noChangeArrowheads="1"/>
                </p:cNvSpPr>
                <p:nvPr/>
              </p:nvSpPr>
              <p:spPr bwMode="auto">
                <a:xfrm>
                  <a:off x="228736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817" name="Oval 12">
                  <a:extLst>
                    <a:ext uri="{FF2B5EF4-FFF2-40B4-BE49-F238E27FC236}">
                      <a16:creationId xmlns:a16="http://schemas.microsoft.com/office/drawing/2014/main" id="{8E4D37D1-ADEB-4F58-A135-A2C4AA1F4542}"/>
                    </a:ext>
                  </a:extLst>
                </p:cNvPr>
                <p:cNvSpPr>
                  <a:spLocks noChangeArrowheads="1"/>
                </p:cNvSpPr>
                <p:nvPr/>
              </p:nvSpPr>
              <p:spPr bwMode="auto">
                <a:xfrm>
                  <a:off x="2322547"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818" name="Oval 13">
                  <a:extLst>
                    <a:ext uri="{FF2B5EF4-FFF2-40B4-BE49-F238E27FC236}">
                      <a16:creationId xmlns:a16="http://schemas.microsoft.com/office/drawing/2014/main" id="{C7E87A91-36F9-41B3-8835-043A40EF699C}"/>
                    </a:ext>
                  </a:extLst>
                </p:cNvPr>
                <p:cNvSpPr>
                  <a:spLocks noChangeArrowheads="1"/>
                </p:cNvSpPr>
                <p:nvPr/>
              </p:nvSpPr>
              <p:spPr bwMode="auto">
                <a:xfrm>
                  <a:off x="2359134" y="1599181"/>
                  <a:ext cx="23923" cy="23923"/>
                </a:xfrm>
                <a:prstGeom prst="ellipse">
                  <a:avLst/>
                </a:prstGeom>
                <a:grp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813" name="Group 812">
                <a:extLst>
                  <a:ext uri="{FF2B5EF4-FFF2-40B4-BE49-F238E27FC236}">
                    <a16:creationId xmlns:a16="http://schemas.microsoft.com/office/drawing/2014/main" id="{3C7ED499-EFD5-4643-85D5-34180A9F5FE9}"/>
                  </a:ext>
                </a:extLst>
              </p:cNvPr>
              <p:cNvGrpSpPr/>
              <p:nvPr/>
            </p:nvGrpSpPr>
            <p:grpSpPr>
              <a:xfrm>
                <a:off x="2202934" y="1701907"/>
                <a:ext cx="95690" cy="90061"/>
                <a:chOff x="2202934" y="1701907"/>
                <a:chExt cx="95690" cy="90061"/>
              </a:xfrm>
              <a:grpFill/>
            </p:grpSpPr>
            <p:sp>
              <p:nvSpPr>
                <p:cNvPr id="814" name="Freeform 14">
                  <a:extLst>
                    <a:ext uri="{FF2B5EF4-FFF2-40B4-BE49-F238E27FC236}">
                      <a16:creationId xmlns:a16="http://schemas.microsoft.com/office/drawing/2014/main" id="{A848408D-E592-4AAB-8EC0-BB24B7EFACB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815" name="Line 15">
                  <a:extLst>
                    <a:ext uri="{FF2B5EF4-FFF2-40B4-BE49-F238E27FC236}">
                      <a16:creationId xmlns:a16="http://schemas.microsoft.com/office/drawing/2014/main" id="{8BF3ED27-00E6-44F6-96F5-AD2E39E05AEB}"/>
                    </a:ext>
                  </a:extLst>
                </p:cNvPr>
                <p:cNvSpPr>
                  <a:spLocks noChangeShapeType="1"/>
                </p:cNvSpPr>
                <p:nvPr/>
              </p:nvSpPr>
              <p:spPr bwMode="auto">
                <a:xfrm>
                  <a:off x="2253117" y="1755381"/>
                  <a:ext cx="0" cy="36587"/>
                </a:xfrm>
                <a:prstGeom prst="lin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sp>
          <p:nvSpPr>
            <p:cNvPr id="821" name="Rectangle 820"/>
            <p:cNvSpPr/>
            <p:nvPr/>
          </p:nvSpPr>
          <p:spPr bwMode="auto">
            <a:xfrm>
              <a:off x="1921946" y="2382378"/>
              <a:ext cx="4052134" cy="969126"/>
            </a:xfrm>
            <a:prstGeom prst="rect">
              <a:avLst/>
            </a:prstGeom>
            <a:no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25" name="Group 824">
            <a:extLst>
              <a:ext uri="{FF2B5EF4-FFF2-40B4-BE49-F238E27FC236}">
                <a16:creationId xmlns:a16="http://schemas.microsoft.com/office/drawing/2014/main" id="{BBB9E16E-C77C-4775-AFB7-7293A2F6A796}"/>
              </a:ext>
            </a:extLst>
          </p:cNvPr>
          <p:cNvGrpSpPr/>
          <p:nvPr/>
        </p:nvGrpSpPr>
        <p:grpSpPr>
          <a:xfrm>
            <a:off x="9749643" y="1854702"/>
            <a:ext cx="3789779" cy="3823789"/>
            <a:chOff x="9577827" y="1465567"/>
            <a:chExt cx="3715807" cy="3749153"/>
          </a:xfrm>
        </p:grpSpPr>
        <p:grpSp>
          <p:nvGrpSpPr>
            <p:cNvPr id="826" name="Group 825">
              <a:extLst>
                <a:ext uri="{FF2B5EF4-FFF2-40B4-BE49-F238E27FC236}">
                  <a16:creationId xmlns:a16="http://schemas.microsoft.com/office/drawing/2014/main" id="{AD57D70F-D6B4-401E-9D64-C0C2DFC84C7A}"/>
                </a:ext>
              </a:extLst>
            </p:cNvPr>
            <p:cNvGrpSpPr/>
            <p:nvPr/>
          </p:nvGrpSpPr>
          <p:grpSpPr>
            <a:xfrm>
              <a:off x="9577827" y="1465567"/>
              <a:ext cx="3715807" cy="3749153"/>
              <a:chOff x="9724641" y="1465567"/>
              <a:chExt cx="3715807" cy="3749153"/>
            </a:xfrm>
          </p:grpSpPr>
          <p:sp>
            <p:nvSpPr>
              <p:cNvPr id="831" name="Freeform 6">
                <a:extLst>
                  <a:ext uri="{FF2B5EF4-FFF2-40B4-BE49-F238E27FC236}">
                    <a16:creationId xmlns:a16="http://schemas.microsoft.com/office/drawing/2014/main" id="{A40C1F72-58BF-46A0-A875-631884B2C238}"/>
                  </a:ext>
                </a:extLst>
              </p:cNvPr>
              <p:cNvSpPr>
                <a:spLocks/>
              </p:cNvSpPr>
              <p:nvPr/>
            </p:nvSpPr>
            <p:spPr bwMode="auto">
              <a:xfrm>
                <a:off x="9724641" y="1498797"/>
                <a:ext cx="3715807" cy="3715923"/>
              </a:xfrm>
              <a:prstGeom prst="ellipse">
                <a:avLst/>
              </a:prstGeom>
              <a:solidFill>
                <a:schemeClr val="accent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nvGrpSpPr>
              <p:cNvPr id="832" name="Group 831">
                <a:extLst>
                  <a:ext uri="{FF2B5EF4-FFF2-40B4-BE49-F238E27FC236}">
                    <a16:creationId xmlns:a16="http://schemas.microsoft.com/office/drawing/2014/main" id="{EEEDBA09-180E-40D0-90C0-6738B55E6D61}"/>
                  </a:ext>
                </a:extLst>
              </p:cNvPr>
              <p:cNvGrpSpPr/>
              <p:nvPr/>
            </p:nvGrpSpPr>
            <p:grpSpPr>
              <a:xfrm>
                <a:off x="9876081" y="1465567"/>
                <a:ext cx="2593332" cy="3453693"/>
                <a:chOff x="9876081" y="1465567"/>
                <a:chExt cx="2593332" cy="3453693"/>
              </a:xfrm>
            </p:grpSpPr>
            <p:sp>
              <p:nvSpPr>
                <p:cNvPr id="833" name="Freeform 7">
                  <a:extLst>
                    <a:ext uri="{FF2B5EF4-FFF2-40B4-BE49-F238E27FC236}">
                      <a16:creationId xmlns:a16="http://schemas.microsoft.com/office/drawing/2014/main" id="{170F9AA3-8BD2-44D0-968D-98A80E743A6E}"/>
                    </a:ext>
                  </a:extLst>
                </p:cNvPr>
                <p:cNvSpPr>
                  <a:spLocks/>
                </p:cNvSpPr>
                <p:nvPr/>
              </p:nvSpPr>
              <p:spPr bwMode="auto">
                <a:xfrm>
                  <a:off x="10182259" y="1465567"/>
                  <a:ext cx="1794205" cy="655222"/>
                </a:xfrm>
                <a:custGeom>
                  <a:avLst/>
                  <a:gdLst>
                    <a:gd name="T0" fmla="*/ 38 w 684"/>
                    <a:gd name="T1" fmla="*/ 232 h 250"/>
                    <a:gd name="T2" fmla="*/ 155 w 684"/>
                    <a:gd name="T3" fmla="*/ 222 h 250"/>
                    <a:gd name="T4" fmla="*/ 243 w 684"/>
                    <a:gd name="T5" fmla="*/ 211 h 250"/>
                    <a:gd name="T6" fmla="*/ 241 w 684"/>
                    <a:gd name="T7" fmla="*/ 208 h 250"/>
                    <a:gd name="T8" fmla="*/ 238 w 684"/>
                    <a:gd name="T9" fmla="*/ 198 h 250"/>
                    <a:gd name="T10" fmla="*/ 243 w 684"/>
                    <a:gd name="T11" fmla="*/ 190 h 250"/>
                    <a:gd name="T12" fmla="*/ 303 w 684"/>
                    <a:gd name="T13" fmla="*/ 155 h 250"/>
                    <a:gd name="T14" fmla="*/ 385 w 684"/>
                    <a:gd name="T15" fmla="*/ 138 h 250"/>
                    <a:gd name="T16" fmla="*/ 424 w 684"/>
                    <a:gd name="T17" fmla="*/ 137 h 250"/>
                    <a:gd name="T18" fmla="*/ 434 w 684"/>
                    <a:gd name="T19" fmla="*/ 142 h 250"/>
                    <a:gd name="T20" fmla="*/ 445 w 684"/>
                    <a:gd name="T21" fmla="*/ 159 h 250"/>
                    <a:gd name="T22" fmla="*/ 453 w 684"/>
                    <a:gd name="T23" fmla="*/ 152 h 250"/>
                    <a:gd name="T24" fmla="*/ 480 w 684"/>
                    <a:gd name="T25" fmla="*/ 112 h 250"/>
                    <a:gd name="T26" fmla="*/ 483 w 684"/>
                    <a:gd name="T27" fmla="*/ 108 h 250"/>
                    <a:gd name="T28" fmla="*/ 512 w 684"/>
                    <a:gd name="T29" fmla="*/ 89 h 250"/>
                    <a:gd name="T30" fmla="*/ 504 w 684"/>
                    <a:gd name="T31" fmla="*/ 85 h 250"/>
                    <a:gd name="T32" fmla="*/ 496 w 684"/>
                    <a:gd name="T33" fmla="*/ 73 h 250"/>
                    <a:gd name="T34" fmla="*/ 504 w 684"/>
                    <a:gd name="T35" fmla="*/ 61 h 250"/>
                    <a:gd name="T36" fmla="*/ 569 w 684"/>
                    <a:gd name="T37" fmla="*/ 36 h 250"/>
                    <a:gd name="T38" fmla="*/ 571 w 684"/>
                    <a:gd name="T39" fmla="*/ 36 h 250"/>
                    <a:gd name="T40" fmla="*/ 656 w 684"/>
                    <a:gd name="T41" fmla="*/ 17 h 250"/>
                    <a:gd name="T42" fmla="*/ 670 w 684"/>
                    <a:gd name="T43" fmla="*/ 24 h 250"/>
                    <a:gd name="T44" fmla="*/ 671 w 684"/>
                    <a:gd name="T45" fmla="*/ 25 h 250"/>
                    <a:gd name="T46" fmla="*/ 684 w 684"/>
                    <a:gd name="T47" fmla="*/ 21 h 250"/>
                    <a:gd name="T48" fmla="*/ 389 w 684"/>
                    <a:gd name="T49" fmla="*/ 21 h 250"/>
                    <a:gd name="T50" fmla="*/ 0 w 684"/>
                    <a:gd name="T51" fmla="*/ 250 h 250"/>
                    <a:gd name="T52" fmla="*/ 33 w 684"/>
                    <a:gd name="T53" fmla="*/ 233 h 250"/>
                    <a:gd name="T54" fmla="*/ 38 w 684"/>
                    <a:gd name="T55" fmla="*/ 2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4" h="250">
                      <a:moveTo>
                        <a:pt x="38" y="232"/>
                      </a:moveTo>
                      <a:cubicBezTo>
                        <a:pt x="155" y="222"/>
                        <a:pt x="155" y="222"/>
                        <a:pt x="155" y="222"/>
                      </a:cubicBezTo>
                      <a:cubicBezTo>
                        <a:pt x="243" y="211"/>
                        <a:pt x="243" y="211"/>
                        <a:pt x="243" y="211"/>
                      </a:cubicBezTo>
                      <a:cubicBezTo>
                        <a:pt x="241" y="208"/>
                        <a:pt x="241" y="208"/>
                        <a:pt x="241" y="208"/>
                      </a:cubicBezTo>
                      <a:cubicBezTo>
                        <a:pt x="238" y="206"/>
                        <a:pt x="237" y="202"/>
                        <a:pt x="238" y="198"/>
                      </a:cubicBezTo>
                      <a:cubicBezTo>
                        <a:pt x="238" y="195"/>
                        <a:pt x="240" y="192"/>
                        <a:pt x="243" y="190"/>
                      </a:cubicBezTo>
                      <a:cubicBezTo>
                        <a:pt x="253" y="182"/>
                        <a:pt x="287" y="158"/>
                        <a:pt x="303" y="155"/>
                      </a:cubicBezTo>
                      <a:cubicBezTo>
                        <a:pt x="385" y="138"/>
                        <a:pt x="385" y="138"/>
                        <a:pt x="385" y="138"/>
                      </a:cubicBezTo>
                      <a:cubicBezTo>
                        <a:pt x="395" y="135"/>
                        <a:pt x="419" y="137"/>
                        <a:pt x="424" y="137"/>
                      </a:cubicBezTo>
                      <a:cubicBezTo>
                        <a:pt x="428" y="137"/>
                        <a:pt x="432" y="139"/>
                        <a:pt x="434" y="142"/>
                      </a:cubicBezTo>
                      <a:cubicBezTo>
                        <a:pt x="435" y="144"/>
                        <a:pt x="440" y="151"/>
                        <a:pt x="445" y="159"/>
                      </a:cubicBezTo>
                      <a:cubicBezTo>
                        <a:pt x="448" y="157"/>
                        <a:pt x="451" y="155"/>
                        <a:pt x="453" y="152"/>
                      </a:cubicBezTo>
                      <a:cubicBezTo>
                        <a:pt x="480" y="112"/>
                        <a:pt x="480" y="112"/>
                        <a:pt x="480" y="112"/>
                      </a:cubicBezTo>
                      <a:cubicBezTo>
                        <a:pt x="481" y="110"/>
                        <a:pt x="482" y="109"/>
                        <a:pt x="483" y="108"/>
                      </a:cubicBezTo>
                      <a:cubicBezTo>
                        <a:pt x="512" y="89"/>
                        <a:pt x="512" y="89"/>
                        <a:pt x="512" y="89"/>
                      </a:cubicBezTo>
                      <a:cubicBezTo>
                        <a:pt x="504" y="85"/>
                        <a:pt x="504" y="85"/>
                        <a:pt x="504" y="85"/>
                      </a:cubicBezTo>
                      <a:cubicBezTo>
                        <a:pt x="499" y="83"/>
                        <a:pt x="496" y="79"/>
                        <a:pt x="496" y="73"/>
                      </a:cubicBezTo>
                      <a:cubicBezTo>
                        <a:pt x="496" y="68"/>
                        <a:pt x="499" y="63"/>
                        <a:pt x="504" y="61"/>
                      </a:cubicBezTo>
                      <a:cubicBezTo>
                        <a:pt x="569" y="36"/>
                        <a:pt x="569" y="36"/>
                        <a:pt x="569" y="36"/>
                      </a:cubicBezTo>
                      <a:cubicBezTo>
                        <a:pt x="570" y="36"/>
                        <a:pt x="570" y="36"/>
                        <a:pt x="571" y="36"/>
                      </a:cubicBezTo>
                      <a:cubicBezTo>
                        <a:pt x="656" y="17"/>
                        <a:pt x="656" y="17"/>
                        <a:pt x="656" y="17"/>
                      </a:cubicBezTo>
                      <a:cubicBezTo>
                        <a:pt x="662" y="16"/>
                        <a:pt x="667" y="19"/>
                        <a:pt x="670" y="24"/>
                      </a:cubicBezTo>
                      <a:cubicBezTo>
                        <a:pt x="670" y="24"/>
                        <a:pt x="671" y="25"/>
                        <a:pt x="671" y="25"/>
                      </a:cubicBezTo>
                      <a:cubicBezTo>
                        <a:pt x="684" y="21"/>
                        <a:pt x="684" y="21"/>
                        <a:pt x="684" y="21"/>
                      </a:cubicBezTo>
                      <a:cubicBezTo>
                        <a:pt x="590" y="1"/>
                        <a:pt x="489" y="0"/>
                        <a:pt x="389" y="21"/>
                      </a:cubicBezTo>
                      <a:cubicBezTo>
                        <a:pt x="232" y="55"/>
                        <a:pt x="98" y="138"/>
                        <a:pt x="0" y="250"/>
                      </a:cubicBezTo>
                      <a:cubicBezTo>
                        <a:pt x="33" y="233"/>
                        <a:pt x="33" y="233"/>
                        <a:pt x="33" y="233"/>
                      </a:cubicBezTo>
                      <a:cubicBezTo>
                        <a:pt x="35" y="233"/>
                        <a:pt x="36" y="232"/>
                        <a:pt x="38" y="2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834" name="Freeform 8">
                  <a:extLst>
                    <a:ext uri="{FF2B5EF4-FFF2-40B4-BE49-F238E27FC236}">
                      <a16:creationId xmlns:a16="http://schemas.microsoft.com/office/drawing/2014/main" id="{35DE76B4-563E-403F-B39D-770C8B21D893}"/>
                    </a:ext>
                  </a:extLst>
                </p:cNvPr>
                <p:cNvSpPr>
                  <a:spLocks/>
                </p:cNvSpPr>
                <p:nvPr/>
              </p:nvSpPr>
              <p:spPr bwMode="auto">
                <a:xfrm>
                  <a:off x="9876081" y="1505369"/>
                  <a:ext cx="2593332" cy="3413891"/>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835" name="Freeform 9">
                  <a:extLst>
                    <a:ext uri="{FF2B5EF4-FFF2-40B4-BE49-F238E27FC236}">
                      <a16:creationId xmlns:a16="http://schemas.microsoft.com/office/drawing/2014/main" id="{BC0B17D5-4E0D-4E13-94AE-1D0675A2B740}"/>
                    </a:ext>
                  </a:extLst>
                </p:cNvPr>
                <p:cNvSpPr>
                  <a:spLocks/>
                </p:cNvSpPr>
                <p:nvPr/>
              </p:nvSpPr>
              <p:spPr bwMode="auto">
                <a:xfrm>
                  <a:off x="11756016" y="2243260"/>
                  <a:ext cx="146966" cy="143905"/>
                </a:xfrm>
                <a:custGeom>
                  <a:avLst/>
                  <a:gdLst>
                    <a:gd name="T0" fmla="*/ 2 w 57"/>
                    <a:gd name="T1" fmla="*/ 51 h 54"/>
                    <a:gd name="T2" fmla="*/ 4 w 57"/>
                    <a:gd name="T3" fmla="*/ 54 h 54"/>
                    <a:gd name="T4" fmla="*/ 57 w 57"/>
                    <a:gd name="T5" fmla="*/ 43 h 54"/>
                    <a:gd name="T6" fmla="*/ 55 w 57"/>
                    <a:gd name="T7" fmla="*/ 37 h 54"/>
                    <a:gd name="T8" fmla="*/ 49 w 57"/>
                    <a:gd name="T9" fmla="*/ 28 h 54"/>
                    <a:gd name="T10" fmla="*/ 51 w 57"/>
                    <a:gd name="T11" fmla="*/ 17 h 54"/>
                    <a:gd name="T12" fmla="*/ 44 w 57"/>
                    <a:gd name="T13" fmla="*/ 2 h 54"/>
                    <a:gd name="T14" fmla="*/ 28 w 57"/>
                    <a:gd name="T15" fmla="*/ 6 h 54"/>
                    <a:gd name="T16" fmla="*/ 3 w 57"/>
                    <a:gd name="T17" fmla="*/ 37 h 54"/>
                    <a:gd name="T18" fmla="*/ 2 w 57"/>
                    <a:gd name="T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4">
                      <a:moveTo>
                        <a:pt x="2" y="51"/>
                      </a:moveTo>
                      <a:cubicBezTo>
                        <a:pt x="3" y="52"/>
                        <a:pt x="3" y="53"/>
                        <a:pt x="4" y="54"/>
                      </a:cubicBezTo>
                      <a:cubicBezTo>
                        <a:pt x="57" y="43"/>
                        <a:pt x="57" y="43"/>
                        <a:pt x="57" y="43"/>
                      </a:cubicBezTo>
                      <a:cubicBezTo>
                        <a:pt x="57" y="41"/>
                        <a:pt x="56" y="38"/>
                        <a:pt x="55" y="37"/>
                      </a:cubicBezTo>
                      <a:cubicBezTo>
                        <a:pt x="49" y="28"/>
                        <a:pt x="49" y="28"/>
                        <a:pt x="49" y="28"/>
                      </a:cubicBezTo>
                      <a:cubicBezTo>
                        <a:pt x="51" y="17"/>
                        <a:pt x="51" y="17"/>
                        <a:pt x="51" y="17"/>
                      </a:cubicBezTo>
                      <a:cubicBezTo>
                        <a:pt x="52" y="11"/>
                        <a:pt x="49" y="5"/>
                        <a:pt x="44" y="2"/>
                      </a:cubicBezTo>
                      <a:cubicBezTo>
                        <a:pt x="38" y="0"/>
                        <a:pt x="32" y="1"/>
                        <a:pt x="28" y="6"/>
                      </a:cubicBezTo>
                      <a:cubicBezTo>
                        <a:pt x="3" y="37"/>
                        <a:pt x="3" y="37"/>
                        <a:pt x="3" y="37"/>
                      </a:cubicBezTo>
                      <a:cubicBezTo>
                        <a:pt x="0" y="41"/>
                        <a:pt x="0" y="46"/>
                        <a:pt x="2"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836" name="Freeform 10">
                  <a:extLst>
                    <a:ext uri="{FF2B5EF4-FFF2-40B4-BE49-F238E27FC236}">
                      <a16:creationId xmlns:a16="http://schemas.microsoft.com/office/drawing/2014/main" id="{092056D5-E610-439D-858C-484C00715431}"/>
                    </a:ext>
                  </a:extLst>
                </p:cNvPr>
                <p:cNvSpPr>
                  <a:spLocks/>
                </p:cNvSpPr>
                <p:nvPr/>
              </p:nvSpPr>
              <p:spPr bwMode="auto">
                <a:xfrm>
                  <a:off x="11146722" y="3088313"/>
                  <a:ext cx="300055" cy="140842"/>
                </a:xfrm>
                <a:custGeom>
                  <a:avLst/>
                  <a:gdLst>
                    <a:gd name="T0" fmla="*/ 103 w 114"/>
                    <a:gd name="T1" fmla="*/ 12 h 54"/>
                    <a:gd name="T2" fmla="*/ 75 w 114"/>
                    <a:gd name="T3" fmla="*/ 7 h 54"/>
                    <a:gd name="T4" fmla="*/ 55 w 114"/>
                    <a:gd name="T5" fmla="*/ 1 h 54"/>
                    <a:gd name="T6" fmla="*/ 49 w 114"/>
                    <a:gd name="T7" fmla="*/ 0 h 54"/>
                    <a:gd name="T8" fmla="*/ 11 w 114"/>
                    <a:gd name="T9" fmla="*/ 8 h 54"/>
                    <a:gd name="T10" fmla="*/ 1 w 114"/>
                    <a:gd name="T11" fmla="*/ 24 h 54"/>
                    <a:gd name="T12" fmla="*/ 16 w 114"/>
                    <a:gd name="T13" fmla="*/ 34 h 54"/>
                    <a:gd name="T14" fmla="*/ 51 w 114"/>
                    <a:gd name="T15" fmla="*/ 26 h 54"/>
                    <a:gd name="T16" fmla="*/ 52 w 114"/>
                    <a:gd name="T17" fmla="*/ 27 h 54"/>
                    <a:gd name="T18" fmla="*/ 50 w 114"/>
                    <a:gd name="T19" fmla="*/ 28 h 54"/>
                    <a:gd name="T20" fmla="*/ 41 w 114"/>
                    <a:gd name="T21" fmla="*/ 44 h 54"/>
                    <a:gd name="T22" fmla="*/ 56 w 114"/>
                    <a:gd name="T23" fmla="*/ 53 h 54"/>
                    <a:gd name="T24" fmla="*/ 58 w 114"/>
                    <a:gd name="T25" fmla="*/ 52 h 54"/>
                    <a:gd name="T26" fmla="*/ 105 w 114"/>
                    <a:gd name="T27" fmla="*/ 37 h 54"/>
                    <a:gd name="T28" fmla="*/ 113 w 114"/>
                    <a:gd name="T29" fmla="*/ 23 h 54"/>
                    <a:gd name="T30" fmla="*/ 103 w 114"/>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54">
                      <a:moveTo>
                        <a:pt x="103" y="12"/>
                      </a:moveTo>
                      <a:cubicBezTo>
                        <a:pt x="75" y="7"/>
                        <a:pt x="75" y="7"/>
                        <a:pt x="75" y="7"/>
                      </a:cubicBezTo>
                      <a:cubicBezTo>
                        <a:pt x="55" y="1"/>
                        <a:pt x="55" y="1"/>
                        <a:pt x="55" y="1"/>
                      </a:cubicBezTo>
                      <a:cubicBezTo>
                        <a:pt x="53" y="0"/>
                        <a:pt x="51" y="0"/>
                        <a:pt x="49" y="0"/>
                      </a:cubicBezTo>
                      <a:cubicBezTo>
                        <a:pt x="11" y="8"/>
                        <a:pt x="11" y="8"/>
                        <a:pt x="11" y="8"/>
                      </a:cubicBezTo>
                      <a:cubicBezTo>
                        <a:pt x="4" y="10"/>
                        <a:pt x="0" y="17"/>
                        <a:pt x="1" y="24"/>
                      </a:cubicBezTo>
                      <a:cubicBezTo>
                        <a:pt x="3" y="31"/>
                        <a:pt x="9" y="35"/>
                        <a:pt x="16" y="34"/>
                      </a:cubicBezTo>
                      <a:cubicBezTo>
                        <a:pt x="51" y="26"/>
                        <a:pt x="51" y="26"/>
                        <a:pt x="51" y="26"/>
                      </a:cubicBezTo>
                      <a:cubicBezTo>
                        <a:pt x="52" y="27"/>
                        <a:pt x="52" y="27"/>
                        <a:pt x="52" y="27"/>
                      </a:cubicBezTo>
                      <a:cubicBezTo>
                        <a:pt x="50" y="28"/>
                        <a:pt x="50" y="28"/>
                        <a:pt x="50" y="28"/>
                      </a:cubicBezTo>
                      <a:cubicBezTo>
                        <a:pt x="43" y="30"/>
                        <a:pt x="39" y="37"/>
                        <a:pt x="41" y="44"/>
                      </a:cubicBezTo>
                      <a:cubicBezTo>
                        <a:pt x="43" y="50"/>
                        <a:pt x="50" y="54"/>
                        <a:pt x="56" y="53"/>
                      </a:cubicBezTo>
                      <a:cubicBezTo>
                        <a:pt x="57" y="53"/>
                        <a:pt x="57" y="52"/>
                        <a:pt x="58" y="52"/>
                      </a:cubicBezTo>
                      <a:cubicBezTo>
                        <a:pt x="105" y="37"/>
                        <a:pt x="105" y="37"/>
                        <a:pt x="105" y="37"/>
                      </a:cubicBezTo>
                      <a:cubicBezTo>
                        <a:pt x="110" y="35"/>
                        <a:pt x="114" y="29"/>
                        <a:pt x="113" y="23"/>
                      </a:cubicBezTo>
                      <a:cubicBezTo>
                        <a:pt x="113" y="18"/>
                        <a:pt x="109" y="13"/>
                        <a:pt x="10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837" name="Freeform 11">
                  <a:extLst>
                    <a:ext uri="{FF2B5EF4-FFF2-40B4-BE49-F238E27FC236}">
                      <a16:creationId xmlns:a16="http://schemas.microsoft.com/office/drawing/2014/main" id="{AE9C94B9-F95C-47AA-A614-D7D6C86782B6}"/>
                    </a:ext>
                  </a:extLst>
                </p:cNvPr>
                <p:cNvSpPr>
                  <a:spLocks/>
                </p:cNvSpPr>
                <p:nvPr/>
              </p:nvSpPr>
              <p:spPr bwMode="auto">
                <a:xfrm>
                  <a:off x="11508013" y="3094436"/>
                  <a:ext cx="189831" cy="79606"/>
                </a:xfrm>
                <a:custGeom>
                  <a:avLst/>
                  <a:gdLst>
                    <a:gd name="T0" fmla="*/ 58 w 72"/>
                    <a:gd name="T1" fmla="*/ 0 h 30"/>
                    <a:gd name="T2" fmla="*/ 13 w 72"/>
                    <a:gd name="T3" fmla="*/ 4 h 30"/>
                    <a:gd name="T4" fmla="*/ 1 w 72"/>
                    <a:gd name="T5" fmla="*/ 17 h 30"/>
                    <a:gd name="T6" fmla="*/ 14 w 72"/>
                    <a:gd name="T7" fmla="*/ 29 h 30"/>
                    <a:gd name="T8" fmla="*/ 60 w 72"/>
                    <a:gd name="T9" fmla="*/ 26 h 30"/>
                    <a:gd name="T10" fmla="*/ 62 w 72"/>
                    <a:gd name="T11" fmla="*/ 26 h 30"/>
                    <a:gd name="T12" fmla="*/ 72 w 72"/>
                    <a:gd name="T13" fmla="*/ 12 h 30"/>
                    <a:gd name="T14" fmla="*/ 58 w 72"/>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30">
                      <a:moveTo>
                        <a:pt x="58" y="0"/>
                      </a:moveTo>
                      <a:cubicBezTo>
                        <a:pt x="13" y="4"/>
                        <a:pt x="13" y="4"/>
                        <a:pt x="13" y="4"/>
                      </a:cubicBezTo>
                      <a:cubicBezTo>
                        <a:pt x="5" y="4"/>
                        <a:pt x="0" y="10"/>
                        <a:pt x="1" y="17"/>
                      </a:cubicBezTo>
                      <a:cubicBezTo>
                        <a:pt x="1" y="24"/>
                        <a:pt x="7" y="30"/>
                        <a:pt x="14" y="29"/>
                      </a:cubicBezTo>
                      <a:cubicBezTo>
                        <a:pt x="60" y="26"/>
                        <a:pt x="60" y="26"/>
                        <a:pt x="60" y="26"/>
                      </a:cubicBezTo>
                      <a:cubicBezTo>
                        <a:pt x="61" y="26"/>
                        <a:pt x="61" y="26"/>
                        <a:pt x="62" y="26"/>
                      </a:cubicBezTo>
                      <a:cubicBezTo>
                        <a:pt x="68" y="25"/>
                        <a:pt x="72" y="19"/>
                        <a:pt x="72" y="12"/>
                      </a:cubicBezTo>
                      <a:cubicBezTo>
                        <a:pt x="72" y="5"/>
                        <a:pt x="65" y="0"/>
                        <a:pt x="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838" name="Freeform 12">
                  <a:extLst>
                    <a:ext uri="{FF2B5EF4-FFF2-40B4-BE49-F238E27FC236}">
                      <a16:creationId xmlns:a16="http://schemas.microsoft.com/office/drawing/2014/main" id="{3EEE6A2B-E6FA-4E7F-9F8B-0A54F5BE005F}"/>
                    </a:ext>
                  </a:extLst>
                </p:cNvPr>
                <p:cNvSpPr>
                  <a:spLocks/>
                </p:cNvSpPr>
                <p:nvPr/>
              </p:nvSpPr>
              <p:spPr bwMode="auto">
                <a:xfrm>
                  <a:off x="11691720" y="3146486"/>
                  <a:ext cx="101040" cy="113287"/>
                </a:xfrm>
                <a:custGeom>
                  <a:avLst/>
                  <a:gdLst>
                    <a:gd name="T0" fmla="*/ 34 w 38"/>
                    <a:gd name="T1" fmla="*/ 23 h 43"/>
                    <a:gd name="T2" fmla="*/ 26 w 38"/>
                    <a:gd name="T3" fmla="*/ 8 h 43"/>
                    <a:gd name="T4" fmla="*/ 8 w 38"/>
                    <a:gd name="T5" fmla="*/ 3 h 43"/>
                    <a:gd name="T6" fmla="*/ 3 w 38"/>
                    <a:gd name="T7" fmla="*/ 21 h 43"/>
                    <a:gd name="T8" fmla="*/ 12 w 38"/>
                    <a:gd name="T9" fmla="*/ 36 h 43"/>
                    <a:gd name="T10" fmla="*/ 26 w 38"/>
                    <a:gd name="T11" fmla="*/ 42 h 43"/>
                    <a:gd name="T12" fmla="*/ 30 w 38"/>
                    <a:gd name="T13" fmla="*/ 41 h 43"/>
                    <a:gd name="T14" fmla="*/ 34 w 38"/>
                    <a:gd name="T15" fmla="*/ 2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3">
                      <a:moveTo>
                        <a:pt x="34" y="23"/>
                      </a:moveTo>
                      <a:cubicBezTo>
                        <a:pt x="26" y="8"/>
                        <a:pt x="26" y="8"/>
                        <a:pt x="26" y="8"/>
                      </a:cubicBezTo>
                      <a:cubicBezTo>
                        <a:pt x="22" y="2"/>
                        <a:pt x="14" y="0"/>
                        <a:pt x="8" y="3"/>
                      </a:cubicBezTo>
                      <a:cubicBezTo>
                        <a:pt x="2" y="7"/>
                        <a:pt x="0" y="15"/>
                        <a:pt x="3" y="21"/>
                      </a:cubicBezTo>
                      <a:cubicBezTo>
                        <a:pt x="12" y="36"/>
                        <a:pt x="12" y="36"/>
                        <a:pt x="12" y="36"/>
                      </a:cubicBezTo>
                      <a:cubicBezTo>
                        <a:pt x="15" y="41"/>
                        <a:pt x="21" y="43"/>
                        <a:pt x="26" y="42"/>
                      </a:cubicBezTo>
                      <a:cubicBezTo>
                        <a:pt x="27" y="42"/>
                        <a:pt x="29" y="41"/>
                        <a:pt x="30" y="41"/>
                      </a:cubicBezTo>
                      <a:cubicBezTo>
                        <a:pt x="36" y="37"/>
                        <a:pt x="38" y="29"/>
                        <a:pt x="3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
          <p:nvSpPr>
            <p:cNvPr id="827" name="Freeform 5">
              <a:extLst>
                <a:ext uri="{FF2B5EF4-FFF2-40B4-BE49-F238E27FC236}">
                  <a16:creationId xmlns:a16="http://schemas.microsoft.com/office/drawing/2014/main" id="{FEE24E2F-42E4-4706-84D9-11F585EE4EDA}"/>
                </a:ext>
              </a:extLst>
            </p:cNvPr>
            <p:cNvSpPr>
              <a:spLocks noEditPoints="1"/>
            </p:cNvSpPr>
            <p:nvPr/>
          </p:nvSpPr>
          <p:spPr bwMode="auto">
            <a:xfrm>
              <a:off x="9887729" y="2076737"/>
              <a:ext cx="194502" cy="311106"/>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1"/>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828" name="Freeform 5">
              <a:extLst>
                <a:ext uri="{FF2B5EF4-FFF2-40B4-BE49-F238E27FC236}">
                  <a16:creationId xmlns:a16="http://schemas.microsoft.com/office/drawing/2014/main" id="{CDBD9121-474C-4DC3-B37A-E4F7949AFD23}"/>
                </a:ext>
              </a:extLst>
            </p:cNvPr>
            <p:cNvSpPr>
              <a:spLocks noEditPoints="1"/>
            </p:cNvSpPr>
            <p:nvPr/>
          </p:nvSpPr>
          <p:spPr bwMode="auto">
            <a:xfrm>
              <a:off x="10948961" y="2540020"/>
              <a:ext cx="194502" cy="311106"/>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1"/>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829" name="Freeform 5">
              <a:extLst>
                <a:ext uri="{FF2B5EF4-FFF2-40B4-BE49-F238E27FC236}">
                  <a16:creationId xmlns:a16="http://schemas.microsoft.com/office/drawing/2014/main" id="{BFB8EE4A-8737-4A18-BF8D-E3D8B01E573E}"/>
                </a:ext>
              </a:extLst>
            </p:cNvPr>
            <p:cNvSpPr>
              <a:spLocks noEditPoints="1"/>
            </p:cNvSpPr>
            <p:nvPr/>
          </p:nvSpPr>
          <p:spPr bwMode="auto">
            <a:xfrm>
              <a:off x="10300893" y="2612346"/>
              <a:ext cx="194502" cy="311106"/>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1"/>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830" name="Freeform 5">
              <a:extLst>
                <a:ext uri="{FF2B5EF4-FFF2-40B4-BE49-F238E27FC236}">
                  <a16:creationId xmlns:a16="http://schemas.microsoft.com/office/drawing/2014/main" id="{720041EB-7604-45ED-BE1F-2FBBFD1F4584}"/>
                </a:ext>
              </a:extLst>
            </p:cNvPr>
            <p:cNvSpPr>
              <a:spLocks noEditPoints="1"/>
            </p:cNvSpPr>
            <p:nvPr/>
          </p:nvSpPr>
          <p:spPr bwMode="auto">
            <a:xfrm>
              <a:off x="11488183" y="3298930"/>
              <a:ext cx="194502" cy="311106"/>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1"/>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nvGrpSpPr>
          <p:cNvPr id="8" name="Group 7">
            <a:extLst>
              <a:ext uri="{FF2B5EF4-FFF2-40B4-BE49-F238E27FC236}">
                <a16:creationId xmlns:a16="http://schemas.microsoft.com/office/drawing/2014/main" id="{9E5797B3-983D-4B54-A0D1-E41B98A32825}"/>
              </a:ext>
            </a:extLst>
          </p:cNvPr>
          <p:cNvGrpSpPr/>
          <p:nvPr/>
        </p:nvGrpSpPr>
        <p:grpSpPr>
          <a:xfrm>
            <a:off x="5391610" y="2382378"/>
            <a:ext cx="1068393" cy="3029159"/>
            <a:chOff x="5391610" y="2382378"/>
            <a:chExt cx="1068393" cy="3029159"/>
          </a:xfrm>
        </p:grpSpPr>
        <p:sp>
          <p:nvSpPr>
            <p:cNvPr id="824" name="Right Brace 823">
              <a:extLst>
                <a:ext uri="{FF2B5EF4-FFF2-40B4-BE49-F238E27FC236}">
                  <a16:creationId xmlns:a16="http://schemas.microsoft.com/office/drawing/2014/main" id="{892AA485-F2E5-4949-B28F-F60BC3A53BEA}"/>
                </a:ext>
              </a:extLst>
            </p:cNvPr>
            <p:cNvSpPr/>
            <p:nvPr/>
          </p:nvSpPr>
          <p:spPr>
            <a:xfrm>
              <a:off x="6280135" y="2382378"/>
              <a:ext cx="179868" cy="3029159"/>
            </a:xfrm>
            <a:prstGeom prst="rightBrace">
              <a:avLst>
                <a:gd name="adj1" fmla="val 30833"/>
                <a:gd name="adj2" fmla="val 50000"/>
              </a:avLst>
            </a:prstGeom>
            <a:ln w="508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353535"/>
                </a:solidFill>
                <a:latin typeface="Segoe UI Semilight"/>
              </a:endParaRPr>
            </a:p>
          </p:txBody>
        </p:sp>
        <p:sp>
          <p:nvSpPr>
            <p:cNvPr id="7" name="Rectangle 6">
              <a:extLst>
                <a:ext uri="{FF2B5EF4-FFF2-40B4-BE49-F238E27FC236}">
                  <a16:creationId xmlns:a16="http://schemas.microsoft.com/office/drawing/2014/main" id="{48D2679B-3AB3-4107-A282-270721285D31}"/>
                </a:ext>
              </a:extLst>
            </p:cNvPr>
            <p:cNvSpPr/>
            <p:nvPr/>
          </p:nvSpPr>
          <p:spPr bwMode="auto">
            <a:xfrm>
              <a:off x="5391610" y="2384952"/>
              <a:ext cx="881766" cy="3026585"/>
            </a:xfrm>
            <a:prstGeom prst="rect">
              <a:avLst/>
            </a:prstGeom>
            <a:noFill/>
            <a:ln w="508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71431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nodeType="withEffect">
                                  <p:stCondLst>
                                    <p:cond delay="0"/>
                                  </p:stCondLst>
                                  <p:childTnLst>
                                    <p:animMotion origin="layout" path="M 2.1011E-6 1.47072E-6 L -0.05336 1.47072E-6 " pathEditMode="relative" rAng="0" ptsTypes="AA">
                                      <p:cBhvr>
                                        <p:cTn id="9" dur="500" spd="-100000" fill="hold"/>
                                        <p:tgtEl>
                                          <p:spTgt spid="11"/>
                                        </p:tgtEl>
                                        <p:attrNameLst>
                                          <p:attrName>ppt_x</p:attrName>
                                          <p:attrName>ppt_y</p:attrName>
                                        </p:attrNameLst>
                                      </p:cBhvr>
                                      <p:rCtr x="-2668" y="0"/>
                                    </p:animMotion>
                                  </p:childTnLst>
                                </p:cTn>
                              </p:par>
                              <p:par>
                                <p:cTn id="10" presetID="22" presetClass="entr" presetSubtype="8" fill="hold" nodeType="withEffect">
                                  <p:stCondLst>
                                    <p:cond delay="300"/>
                                  </p:stCondLst>
                                  <p:childTnLst>
                                    <p:set>
                                      <p:cBhvr>
                                        <p:cTn id="11" dur="1" fill="hold">
                                          <p:stCondLst>
                                            <p:cond delay="0"/>
                                          </p:stCondLst>
                                        </p:cTn>
                                        <p:tgtEl>
                                          <p:spTgt spid="421"/>
                                        </p:tgtEl>
                                        <p:attrNameLst>
                                          <p:attrName>style.visibility</p:attrName>
                                        </p:attrNameLst>
                                      </p:cBhvr>
                                      <p:to>
                                        <p:strVal val="visible"/>
                                      </p:to>
                                    </p:set>
                                    <p:animEffect transition="in" filter="wipe(left)">
                                      <p:cBhvr>
                                        <p:cTn id="12" dur="500"/>
                                        <p:tgtEl>
                                          <p:spTgt spid="4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2" presetClass="entr" presetSubtype="8" fill="hold" nodeType="withEffect">
                                  <p:stCondLst>
                                    <p:cond delay="700"/>
                                  </p:stCondLst>
                                  <p:childTnLst>
                                    <p:set>
                                      <p:cBhvr>
                                        <p:cTn id="17" dur="1" fill="hold">
                                          <p:stCondLst>
                                            <p:cond delay="0"/>
                                          </p:stCondLst>
                                        </p:cTn>
                                        <p:tgtEl>
                                          <p:spTgt spid="280"/>
                                        </p:tgtEl>
                                        <p:attrNameLst>
                                          <p:attrName>style.visibility</p:attrName>
                                        </p:attrNameLst>
                                      </p:cBhvr>
                                      <p:to>
                                        <p:strVal val="visible"/>
                                      </p:to>
                                    </p:set>
                                    <p:animEffect transition="in" filter="wipe(left)">
                                      <p:cBhvr>
                                        <p:cTn id="18" dur="500"/>
                                        <p:tgtEl>
                                          <p:spTgt spid="280"/>
                                        </p:tgtEl>
                                      </p:cBhvr>
                                    </p:animEffect>
                                  </p:childTnLst>
                                </p:cTn>
                              </p:par>
                              <p:par>
                                <p:cTn id="19" presetID="10" presetClass="entr" presetSubtype="0" fill="hold" nodeType="withEffect">
                                  <p:stCondLst>
                                    <p:cond delay="900"/>
                                  </p:stCondLst>
                                  <p:childTnLst>
                                    <p:set>
                                      <p:cBhvr>
                                        <p:cTn id="20" dur="1" fill="hold">
                                          <p:stCondLst>
                                            <p:cond delay="0"/>
                                          </p:stCondLst>
                                        </p:cTn>
                                        <p:tgtEl>
                                          <p:spTgt spid="825"/>
                                        </p:tgtEl>
                                        <p:attrNameLst>
                                          <p:attrName>style.visibility</p:attrName>
                                        </p:attrNameLst>
                                      </p:cBhvr>
                                      <p:to>
                                        <p:strVal val="visible"/>
                                      </p:to>
                                    </p:set>
                                    <p:animEffect transition="in" filter="fade">
                                      <p:cBhvr>
                                        <p:cTn id="21" dur="500"/>
                                        <p:tgtEl>
                                          <p:spTgt spid="825"/>
                                        </p:tgtEl>
                                      </p:cBhvr>
                                    </p:animEffect>
                                  </p:childTnLst>
                                </p:cTn>
                              </p:par>
                              <p:par>
                                <p:cTn id="22" presetID="63" presetClass="path" presetSubtype="0" decel="100000" fill="hold" nodeType="withEffect">
                                  <p:stCondLst>
                                    <p:cond delay="900"/>
                                  </p:stCondLst>
                                  <p:childTnLst>
                                    <p:animMotion origin="layout" path="M -3.29334E-6 3.2138E-6 L 0.06357 3.2138E-6 " pathEditMode="relative" rAng="0" ptsTypes="AA">
                                      <p:cBhvr>
                                        <p:cTn id="23" dur="500" spd="-100000" fill="hold"/>
                                        <p:tgtEl>
                                          <p:spTgt spid="825"/>
                                        </p:tgtEl>
                                        <p:attrNameLst>
                                          <p:attrName>ppt_x</p:attrName>
                                          <p:attrName>ppt_y</p:attrName>
                                        </p:attrNameLst>
                                      </p:cBhvr>
                                      <p:rCtr x="3178" y="0"/>
                                    </p:animMotion>
                                  </p:childTnLst>
                                </p:cTn>
                              </p:par>
                            </p:childTnLst>
                          </p:cTn>
                        </p:par>
                        <p:par>
                          <p:cTn id="24" fill="hold">
                            <p:stCondLst>
                              <p:cond delay="14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2C51F43F-FE94-404E-A3F5-9676A6F11461}"/>
              </a:ext>
            </a:extLst>
          </p:cNvPr>
          <p:cNvSpPr/>
          <p:nvPr/>
        </p:nvSpPr>
        <p:spPr bwMode="auto">
          <a:xfrm>
            <a:off x="5427014" y="2529059"/>
            <a:ext cx="1554480" cy="155448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805DF6D-7B7E-4EB6-93FB-15D30E336386}"/>
              </a:ext>
            </a:extLst>
          </p:cNvPr>
          <p:cNvSpPr>
            <a:spLocks noGrp="1"/>
          </p:cNvSpPr>
          <p:nvPr>
            <p:ph type="title"/>
          </p:nvPr>
        </p:nvSpPr>
        <p:spPr>
          <a:xfrm>
            <a:off x="593148" y="477267"/>
            <a:ext cx="10460849" cy="397032"/>
          </a:xfrm>
        </p:spPr>
        <p:txBody>
          <a:bodyPr/>
          <a:lstStyle/>
          <a:p>
            <a:r>
              <a:rPr lang="en-US"/>
              <a:t>Becoming Co-Sell Ready</a:t>
            </a:r>
          </a:p>
        </p:txBody>
      </p:sp>
      <p:sp>
        <p:nvSpPr>
          <p:cNvPr id="27" name="Rectangle 26">
            <a:extLst>
              <a:ext uri="{FF2B5EF4-FFF2-40B4-BE49-F238E27FC236}">
                <a16:creationId xmlns:a16="http://schemas.microsoft.com/office/drawing/2014/main" id="{65C0803E-ECAA-4A4F-98B4-2EE50709C240}"/>
              </a:ext>
            </a:extLst>
          </p:cNvPr>
          <p:cNvSpPr/>
          <p:nvPr/>
        </p:nvSpPr>
        <p:spPr bwMode="auto">
          <a:xfrm>
            <a:off x="281682" y="6208090"/>
            <a:ext cx="8257054" cy="6208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spcBef>
                <a:spcPct val="0"/>
              </a:spcBef>
              <a:spcAft>
                <a:spcPts val="612"/>
              </a:spcAft>
              <a:defRPr/>
            </a:pPr>
            <a:r>
              <a:rPr lang="en-US" sz="1400" b="1">
                <a:gradFill>
                  <a:gsLst>
                    <a:gs pos="2917">
                      <a:schemeClr val="accent1"/>
                    </a:gs>
                    <a:gs pos="100000">
                      <a:schemeClr val="accent1"/>
                    </a:gs>
                  </a:gsLst>
                  <a:lin ang="5400000" scaled="0"/>
                </a:gradFill>
                <a:latin typeface="Segoe UI" panose="020B0502040204020203" pitchFamily="34" charset="0"/>
                <a:ea typeface="Segoe UI" panose="020B0502040204020203" pitchFamily="34" charset="0"/>
                <a:cs typeface="Segoe UI" panose="020B0502040204020203" pitchFamily="34" charset="0"/>
              </a:rPr>
              <a:t>Managed partners </a:t>
            </a:r>
            <a:r>
              <a:rPr lang="en-US" sz="1200">
                <a:gradFill>
                  <a:gsLst>
                    <a:gs pos="2917">
                      <a:srgbClr val="353535"/>
                    </a:gs>
                    <a:gs pos="3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work with a PDM</a:t>
            </a:r>
          </a:p>
          <a:p>
            <a:pPr defTabSz="951028" fontAlgn="base">
              <a:spcBef>
                <a:spcPct val="0"/>
              </a:spcBef>
              <a:spcAft>
                <a:spcPts val="612"/>
              </a:spcAft>
              <a:defRPr/>
            </a:pPr>
            <a:r>
              <a:rPr lang="en-US" sz="1400" b="1">
                <a:gradFill>
                  <a:gsLst>
                    <a:gs pos="2917">
                      <a:schemeClr val="accent1"/>
                    </a:gs>
                    <a:gs pos="100000">
                      <a:schemeClr val="accent1"/>
                    </a:gs>
                  </a:gsLst>
                  <a:lin ang="5400000" scaled="0"/>
                </a:gradFill>
                <a:latin typeface="Segoe UI" panose="020B0502040204020203" pitchFamily="34" charset="0"/>
                <a:cs typeface="Segoe UI" panose="020B0502040204020203" pitchFamily="34" charset="0"/>
              </a:rPr>
              <a:t>Digitally managed partners </a:t>
            </a:r>
            <a:r>
              <a:rPr lang="en-US" sz="12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work with a Cloud Enablement Desk specialist</a:t>
            </a:r>
          </a:p>
        </p:txBody>
      </p:sp>
      <p:grpSp>
        <p:nvGrpSpPr>
          <p:cNvPr id="17" name="Group 16">
            <a:extLst>
              <a:ext uri="{FF2B5EF4-FFF2-40B4-BE49-F238E27FC236}">
                <a16:creationId xmlns:a16="http://schemas.microsoft.com/office/drawing/2014/main" id="{7B8678C4-B146-4512-8117-9D041832913B}"/>
              </a:ext>
            </a:extLst>
          </p:cNvPr>
          <p:cNvGrpSpPr/>
          <p:nvPr/>
        </p:nvGrpSpPr>
        <p:grpSpPr>
          <a:xfrm>
            <a:off x="2494521" y="1363309"/>
            <a:ext cx="2597219" cy="1042584"/>
            <a:chOff x="2053356" y="1775355"/>
            <a:chExt cx="2597219" cy="1042584"/>
          </a:xfrm>
        </p:grpSpPr>
        <p:sp>
          <p:nvSpPr>
            <p:cNvPr id="36" name="Rectangle 35">
              <a:extLst>
                <a:ext uri="{FF2B5EF4-FFF2-40B4-BE49-F238E27FC236}">
                  <a16:creationId xmlns:a16="http://schemas.microsoft.com/office/drawing/2014/main" id="{19494479-5B2A-4FD9-8C46-B25D5191193C}"/>
                </a:ext>
              </a:extLst>
            </p:cNvPr>
            <p:cNvSpPr/>
            <p:nvPr/>
          </p:nvSpPr>
          <p:spPr>
            <a:xfrm>
              <a:off x="2053356" y="2082097"/>
              <a:ext cx="2597219" cy="735842"/>
            </a:xfrm>
            <a:prstGeom prst="rect">
              <a:avLst/>
            </a:prstGeom>
          </p:spPr>
          <p:txBody>
            <a:bodyPr wrap="square">
              <a:spAutoFit/>
            </a:bodyPr>
            <a:lstStyle/>
            <a:p>
              <a:pPr algn="ctr" defTabSz="932563">
                <a:spcBef>
                  <a:spcPts val="408"/>
                </a:spcBef>
                <a:buClr>
                  <a:srgbClr val="0078D7"/>
                </a:buClr>
                <a:buSzPct val="90000"/>
                <a:defRPr/>
              </a:pPr>
              <a:r>
                <a:rPr lang="en-US" sz="1400" b="1">
                  <a:gradFill>
                    <a:gsLst>
                      <a:gs pos="0">
                        <a:schemeClr val="accent1"/>
                      </a:gs>
                      <a:gs pos="100000">
                        <a:schemeClr val="accent1"/>
                      </a:gs>
                    </a:gsLst>
                    <a:lin ang="5400000" scaled="0"/>
                  </a:gradFill>
                  <a:cs typeface="Segoe UI" pitchFamily="34" charset="0"/>
                </a:rPr>
                <a:t>Tool-ready</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Enabled for Partner Center Refer and Track or Partner Sales Connect</a:t>
              </a:r>
            </a:p>
          </p:txBody>
        </p:sp>
        <p:sp>
          <p:nvSpPr>
            <p:cNvPr id="39" name="DeveloperTools_EC7A">
              <a:extLst>
                <a:ext uri="{FF2B5EF4-FFF2-40B4-BE49-F238E27FC236}">
                  <a16:creationId xmlns:a16="http://schemas.microsoft.com/office/drawing/2014/main" id="{FD10E12C-363E-4C42-BE44-2E42D55E31DB}"/>
                </a:ext>
              </a:extLst>
            </p:cNvPr>
            <p:cNvSpPr>
              <a:spLocks noChangeAspect="1" noEditPoints="1"/>
            </p:cNvSpPr>
            <p:nvPr/>
          </p:nvSpPr>
          <p:spPr bwMode="auto">
            <a:xfrm rot="5400000">
              <a:off x="3198595" y="1687067"/>
              <a:ext cx="306741" cy="4833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nvGrpSpPr>
          <p:cNvPr id="12" name="Group 11">
            <a:extLst>
              <a:ext uri="{FF2B5EF4-FFF2-40B4-BE49-F238E27FC236}">
                <a16:creationId xmlns:a16="http://schemas.microsoft.com/office/drawing/2014/main" id="{D5A95633-2D56-4608-A686-1E9C84F83797}"/>
              </a:ext>
            </a:extLst>
          </p:cNvPr>
          <p:cNvGrpSpPr/>
          <p:nvPr/>
        </p:nvGrpSpPr>
        <p:grpSpPr>
          <a:xfrm>
            <a:off x="7363021" y="1254702"/>
            <a:ext cx="1897044" cy="1153790"/>
            <a:chOff x="8135985" y="1668446"/>
            <a:chExt cx="1897044" cy="1153790"/>
          </a:xfrm>
        </p:grpSpPr>
        <p:grpSp>
          <p:nvGrpSpPr>
            <p:cNvPr id="11" name="Group 10">
              <a:extLst>
                <a:ext uri="{FF2B5EF4-FFF2-40B4-BE49-F238E27FC236}">
                  <a16:creationId xmlns:a16="http://schemas.microsoft.com/office/drawing/2014/main" id="{EE4C7BFA-EBC3-43E2-A1C2-8AE7AA2DD036}"/>
                </a:ext>
              </a:extLst>
            </p:cNvPr>
            <p:cNvGrpSpPr/>
            <p:nvPr/>
          </p:nvGrpSpPr>
          <p:grpSpPr>
            <a:xfrm>
              <a:off x="8135985" y="1675953"/>
              <a:ext cx="1897044" cy="1146283"/>
              <a:chOff x="8135985" y="1675953"/>
              <a:chExt cx="1897044" cy="1146283"/>
            </a:xfrm>
          </p:grpSpPr>
          <p:sp>
            <p:nvSpPr>
              <p:cNvPr id="31" name="Rectangle 30">
                <a:extLst>
                  <a:ext uri="{FF2B5EF4-FFF2-40B4-BE49-F238E27FC236}">
                    <a16:creationId xmlns:a16="http://schemas.microsoft.com/office/drawing/2014/main" id="{8E948FF8-3399-4D7C-AC5D-7A9F9BD35CB9}"/>
                  </a:ext>
                </a:extLst>
              </p:cNvPr>
              <p:cNvSpPr/>
              <p:nvPr/>
            </p:nvSpPr>
            <p:spPr>
              <a:xfrm>
                <a:off x="8135985" y="2082097"/>
                <a:ext cx="1897044" cy="740139"/>
              </a:xfrm>
              <a:prstGeom prst="rect">
                <a:avLst/>
              </a:prstGeom>
            </p:spPr>
            <p:txBody>
              <a:bodyPr wrap="square">
                <a:spAutoFit/>
              </a:bodyPr>
              <a:lstStyle/>
              <a:p>
                <a:pPr algn="ctr" defTabSz="932563">
                  <a:spcBef>
                    <a:spcPts val="408"/>
                  </a:spcBef>
                  <a:buClr>
                    <a:srgbClr val="0078D7"/>
                  </a:buClr>
                  <a:buSzPct val="90000"/>
                  <a:defRPr/>
                </a:pPr>
                <a:r>
                  <a:rPr lang="en-US" sz="1400" b="1">
                    <a:gradFill>
                      <a:gsLst>
                        <a:gs pos="0">
                          <a:schemeClr val="accent1"/>
                        </a:gs>
                        <a:gs pos="100000">
                          <a:schemeClr val="accent1"/>
                        </a:gs>
                      </a:gsLst>
                      <a:lin ang="5400000" scaled="0"/>
                    </a:gradFill>
                    <a:cs typeface="Segoe UI" pitchFamily="34" charset="0"/>
                  </a:rPr>
                  <a:t>Gold</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MPN Gold Cloud Competency or Gold ISV</a:t>
                </a:r>
              </a:p>
            </p:txBody>
          </p:sp>
          <p:sp>
            <p:nvSpPr>
              <p:cNvPr id="41" name="Freeform 128">
                <a:extLst>
                  <a:ext uri="{FF2B5EF4-FFF2-40B4-BE49-F238E27FC236}">
                    <a16:creationId xmlns:a16="http://schemas.microsoft.com/office/drawing/2014/main" id="{B94D5D9B-1050-4B07-8EEE-9A35B3AB9112}"/>
                  </a:ext>
                </a:extLst>
              </p:cNvPr>
              <p:cNvSpPr>
                <a:spLocks noChangeAspect="1"/>
              </p:cNvSpPr>
              <p:nvPr/>
            </p:nvSpPr>
            <p:spPr bwMode="auto">
              <a:xfrm>
                <a:off x="8772699" y="1675953"/>
                <a:ext cx="623616" cy="3444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accent1"/>
                </a:solidFill>
              </a:ln>
              <a:extLst/>
            </p:spPr>
            <p:txBody>
              <a:bodyPr vert="horz" wrap="square" lIns="93260" tIns="46630" rIns="93260" bIns="46630" numCol="1" anchor="t" anchorCtr="0" compatLnSpc="1">
                <a:prstTxWarp prst="textNoShape">
                  <a:avLst/>
                </a:prstTxWarp>
              </a:bodyPr>
              <a:lstStyle/>
              <a:p>
                <a:pPr defTabSz="932597"/>
                <a:endParaRPr lang="en-US" sz="1836">
                  <a:solidFill>
                    <a:srgbClr val="333333"/>
                  </a:solidFill>
                  <a:latin typeface="Segoe UI"/>
                </a:endParaRPr>
              </a:p>
            </p:txBody>
          </p:sp>
        </p:grpSp>
        <p:sp useBgFill="1">
          <p:nvSpPr>
            <p:cNvPr id="42" name="Star: 4 Points 41">
              <a:extLst>
                <a:ext uri="{FF2B5EF4-FFF2-40B4-BE49-F238E27FC236}">
                  <a16:creationId xmlns:a16="http://schemas.microsoft.com/office/drawing/2014/main" id="{0003C70F-CF25-4BBF-957D-CE44A8B97378}"/>
                </a:ext>
              </a:extLst>
            </p:cNvPr>
            <p:cNvSpPr/>
            <p:nvPr/>
          </p:nvSpPr>
          <p:spPr bwMode="auto">
            <a:xfrm>
              <a:off x="9247348" y="1668446"/>
              <a:ext cx="236852" cy="239957"/>
            </a:xfrm>
            <a:prstGeom prst="star4">
              <a:avLst/>
            </a:prstGeom>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390A6E5A-798D-4789-A9FB-DB79C51579A8}"/>
              </a:ext>
            </a:extLst>
          </p:cNvPr>
          <p:cNvGrpSpPr/>
          <p:nvPr/>
        </p:nvGrpSpPr>
        <p:grpSpPr>
          <a:xfrm>
            <a:off x="8601437" y="2772335"/>
            <a:ext cx="2381959" cy="1301101"/>
            <a:chOff x="8601437" y="3093783"/>
            <a:chExt cx="2381959" cy="1301101"/>
          </a:xfrm>
        </p:grpSpPr>
        <p:sp>
          <p:nvSpPr>
            <p:cNvPr id="32" name="Rectangle 31">
              <a:extLst>
                <a:ext uri="{FF2B5EF4-FFF2-40B4-BE49-F238E27FC236}">
                  <a16:creationId xmlns:a16="http://schemas.microsoft.com/office/drawing/2014/main" id="{1E4F95EF-95A2-4C4D-B8C1-6DACD5866FFC}"/>
                </a:ext>
              </a:extLst>
            </p:cNvPr>
            <p:cNvSpPr/>
            <p:nvPr/>
          </p:nvSpPr>
          <p:spPr>
            <a:xfrm>
              <a:off x="8601437" y="3437478"/>
              <a:ext cx="2381959" cy="957406"/>
            </a:xfrm>
            <a:prstGeom prst="rect">
              <a:avLst/>
            </a:prstGeom>
          </p:spPr>
          <p:txBody>
            <a:bodyPr wrap="square">
              <a:spAutoFit/>
            </a:bodyPr>
            <a:lstStyle/>
            <a:p>
              <a:pPr algn="ctr" defTabSz="932563">
                <a:spcBef>
                  <a:spcPts val="408"/>
                </a:spcBef>
                <a:buClr>
                  <a:srgbClr val="0078D7"/>
                </a:buClr>
                <a:buSzPct val="90000"/>
                <a:defRPr/>
              </a:pPr>
              <a:r>
                <a:rPr lang="en-US" sz="1400" b="1">
                  <a:gradFill>
                    <a:gsLst>
                      <a:gs pos="0">
                        <a:schemeClr val="accent1"/>
                      </a:gs>
                      <a:gs pos="100000">
                        <a:schemeClr val="accent1"/>
                      </a:gs>
                    </a:gsLst>
                    <a:lin ang="5400000" scaled="0"/>
                  </a:gradFill>
                  <a:cs typeface="Segoe UI" pitchFamily="34" charset="0"/>
                </a:rPr>
                <a:t>3+ wins</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3+ verifiable customer wins, at least 1 in each geo where the partner will be Co-Sell active</a:t>
              </a:r>
            </a:p>
          </p:txBody>
        </p:sp>
        <p:grpSp>
          <p:nvGrpSpPr>
            <p:cNvPr id="43" name="Group 42">
              <a:extLst>
                <a:ext uri="{FF2B5EF4-FFF2-40B4-BE49-F238E27FC236}">
                  <a16:creationId xmlns:a16="http://schemas.microsoft.com/office/drawing/2014/main" id="{B278E97F-8D58-4419-88AC-59B5774E353E}"/>
                </a:ext>
              </a:extLst>
            </p:cNvPr>
            <p:cNvGrpSpPr/>
            <p:nvPr/>
          </p:nvGrpSpPr>
          <p:grpSpPr>
            <a:xfrm>
              <a:off x="9642879" y="3093783"/>
              <a:ext cx="299075" cy="378430"/>
              <a:chOff x="9079741" y="2473250"/>
              <a:chExt cx="838336" cy="1060779"/>
            </a:xfrm>
            <a:solidFill>
              <a:schemeClr val="bg1"/>
            </a:solidFill>
          </p:grpSpPr>
          <p:grpSp>
            <p:nvGrpSpPr>
              <p:cNvPr id="44" name="Group 43">
                <a:extLst>
                  <a:ext uri="{FF2B5EF4-FFF2-40B4-BE49-F238E27FC236}">
                    <a16:creationId xmlns:a16="http://schemas.microsoft.com/office/drawing/2014/main" id="{18D8D305-B503-434D-95A4-F214346C3F2D}"/>
                  </a:ext>
                </a:extLst>
              </p:cNvPr>
              <p:cNvGrpSpPr/>
              <p:nvPr/>
            </p:nvGrpSpPr>
            <p:grpSpPr>
              <a:xfrm>
                <a:off x="9200636" y="3002224"/>
                <a:ext cx="596547" cy="531805"/>
                <a:chOff x="9209059" y="3002224"/>
                <a:chExt cx="596547" cy="531805"/>
              </a:xfrm>
              <a:grpFill/>
            </p:grpSpPr>
            <p:sp>
              <p:nvSpPr>
                <p:cNvPr id="47" name="Freeform: Shape 46">
                  <a:extLst>
                    <a:ext uri="{FF2B5EF4-FFF2-40B4-BE49-F238E27FC236}">
                      <a16:creationId xmlns:a16="http://schemas.microsoft.com/office/drawing/2014/main" id="{76CAA366-FE41-4F73-8BA4-0206AD5DA512}"/>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9CB0D252-4567-4B5A-A148-62B3C28B714C}"/>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5" name="Star: 12 Points 44">
                <a:extLst>
                  <a:ext uri="{FF2B5EF4-FFF2-40B4-BE49-F238E27FC236}">
                    <a16:creationId xmlns:a16="http://schemas.microsoft.com/office/drawing/2014/main" id="{92034339-D2B1-4D07-BBAD-A1836AE43507}"/>
                  </a:ext>
                </a:extLst>
              </p:cNvPr>
              <p:cNvSpPr/>
              <p:nvPr/>
            </p:nvSpPr>
            <p:spPr bwMode="auto">
              <a:xfrm>
                <a:off x="9079741" y="2473250"/>
                <a:ext cx="838336" cy="838336"/>
              </a:xfrm>
              <a:prstGeom prst="star12">
                <a:avLst>
                  <a:gd name="adj" fmla="val 40530"/>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6" name="Oval 45">
                <a:extLst>
                  <a:ext uri="{FF2B5EF4-FFF2-40B4-BE49-F238E27FC236}">
                    <a16:creationId xmlns:a16="http://schemas.microsoft.com/office/drawing/2014/main" id="{C35E369A-FE2C-40FB-BAC1-0CE01E5F0C14}"/>
                  </a:ext>
                </a:extLst>
              </p:cNvPr>
              <p:cNvSpPr/>
              <p:nvPr/>
            </p:nvSpPr>
            <p:spPr bwMode="auto">
              <a:xfrm>
                <a:off x="9253465" y="2646974"/>
                <a:ext cx="490884" cy="490884"/>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15F3B94F-977E-4AC4-89A7-5A5B88CA749F}"/>
              </a:ext>
            </a:extLst>
          </p:cNvPr>
          <p:cNvGrpSpPr/>
          <p:nvPr/>
        </p:nvGrpSpPr>
        <p:grpSpPr>
          <a:xfrm>
            <a:off x="6932644" y="4458264"/>
            <a:ext cx="2257849" cy="1329796"/>
            <a:chOff x="6679972" y="4458264"/>
            <a:chExt cx="2257849" cy="1329796"/>
          </a:xfrm>
        </p:grpSpPr>
        <p:sp>
          <p:nvSpPr>
            <p:cNvPr id="33" name="Rectangle 32">
              <a:extLst>
                <a:ext uri="{FF2B5EF4-FFF2-40B4-BE49-F238E27FC236}">
                  <a16:creationId xmlns:a16="http://schemas.microsoft.com/office/drawing/2014/main" id="{3BFB53D9-9F35-48CE-A20D-05D06E4BBC81}"/>
                </a:ext>
              </a:extLst>
            </p:cNvPr>
            <p:cNvSpPr/>
            <p:nvPr/>
          </p:nvSpPr>
          <p:spPr>
            <a:xfrm>
              <a:off x="6679972" y="4675448"/>
              <a:ext cx="2257849" cy="1112612"/>
            </a:xfrm>
            <a:prstGeom prst="rect">
              <a:avLst/>
            </a:prstGeom>
          </p:spPr>
          <p:txBody>
            <a:bodyPr wrap="square">
              <a:spAutoFit/>
            </a:bodyPr>
            <a:lstStyle/>
            <a:p>
              <a:pPr algn="ctr" defTabSz="932563">
                <a:spcBef>
                  <a:spcPts val="408"/>
                </a:spcBef>
                <a:buClr>
                  <a:srgbClr val="0078D7"/>
                </a:buClr>
                <a:buSzPct val="90000"/>
                <a:defRPr/>
              </a:pPr>
              <a:r>
                <a:rPr lang="en-US" sz="1400" b="1">
                  <a:gradFill>
                    <a:gsLst>
                      <a:gs pos="0">
                        <a:schemeClr val="accent1"/>
                      </a:gs>
                      <a:gs pos="100000">
                        <a:schemeClr val="accent1"/>
                      </a:gs>
                    </a:gsLst>
                    <a:lin ang="5400000" scaled="0"/>
                  </a:gradFill>
                  <a:cs typeface="Segoe UI" pitchFamily="34" charset="0"/>
                </a:rPr>
                <a:t>Connected</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Dedicated partner sales contact for each Co-Sell-eligible geo </a:t>
              </a:r>
              <a:br>
                <a:rPr lang="en-US" sz="1224">
                  <a:gradFill>
                    <a:gsLst>
                      <a:gs pos="2917">
                        <a:srgbClr val="353535"/>
                      </a:gs>
                      <a:gs pos="30000">
                        <a:srgbClr val="353535"/>
                      </a:gs>
                    </a:gsLst>
                    <a:lin ang="5400000" scaled="0"/>
                  </a:gradFill>
                  <a:latin typeface="Segoe UI" charset="0"/>
                  <a:cs typeface="Segoe UI" charset="0"/>
                </a:rPr>
              </a:br>
              <a:r>
                <a:rPr lang="en-US" sz="1224">
                  <a:gradFill>
                    <a:gsLst>
                      <a:gs pos="2917">
                        <a:srgbClr val="353535"/>
                      </a:gs>
                      <a:gs pos="30000">
                        <a:srgbClr val="353535"/>
                      </a:gs>
                    </a:gsLst>
                    <a:lin ang="5400000" scaled="0"/>
                  </a:gradFill>
                  <a:latin typeface="Segoe UI" charset="0"/>
                  <a:cs typeface="Segoe UI" charset="0"/>
                </a:rPr>
                <a:t>(1 contact can cover multiple)</a:t>
              </a:r>
            </a:p>
          </p:txBody>
        </p:sp>
        <p:grpSp>
          <p:nvGrpSpPr>
            <p:cNvPr id="49" name="Group 48">
              <a:extLst>
                <a:ext uri="{FF2B5EF4-FFF2-40B4-BE49-F238E27FC236}">
                  <a16:creationId xmlns:a16="http://schemas.microsoft.com/office/drawing/2014/main" id="{9252890D-3765-4A5A-A39E-6641C6E84B66}"/>
                </a:ext>
              </a:extLst>
            </p:cNvPr>
            <p:cNvGrpSpPr/>
            <p:nvPr/>
          </p:nvGrpSpPr>
          <p:grpSpPr>
            <a:xfrm rot="16200000">
              <a:off x="7689393" y="4381949"/>
              <a:ext cx="239008" cy="391638"/>
              <a:chOff x="4245128" y="2001342"/>
              <a:chExt cx="234343" cy="383994"/>
            </a:xfrm>
          </p:grpSpPr>
          <p:sp>
            <p:nvSpPr>
              <p:cNvPr id="50" name="Freeform: Shape 338">
                <a:extLst>
                  <a:ext uri="{FF2B5EF4-FFF2-40B4-BE49-F238E27FC236}">
                    <a16:creationId xmlns:a16="http://schemas.microsoft.com/office/drawing/2014/main" id="{D9783D47-A5DF-4180-A9BA-B6C5D6F718C9}"/>
                  </a:ext>
                </a:extLst>
              </p:cNvPr>
              <p:cNvSpPr/>
              <p:nvPr/>
            </p:nvSpPr>
            <p:spPr>
              <a:xfrm flipH="1">
                <a:off x="4245128" y="2101983"/>
                <a:ext cx="234340" cy="165710"/>
              </a:xfrm>
              <a:custGeom>
                <a:avLst/>
                <a:gdLst>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00042 w 627954"/>
                  <a:gd name="connsiteY17" fmla="*/ 12587 h 713730"/>
                  <a:gd name="connsiteX18" fmla="*/ 412629 w 627954"/>
                  <a:gd name="connsiteY18" fmla="*/ 0 h 713730"/>
                  <a:gd name="connsiteX19" fmla="*/ 462974 w 627954"/>
                  <a:gd name="connsiteY19" fmla="*/ 0 h 713730"/>
                  <a:gd name="connsiteX20" fmla="*/ 475561 w 627954"/>
                  <a:gd name="connsiteY20" fmla="*/ 12587 h 713730"/>
                  <a:gd name="connsiteX21" fmla="*/ 475561 w 627954"/>
                  <a:gd name="connsiteY21"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12629 w 627954"/>
                  <a:gd name="connsiteY17" fmla="*/ 0 h 713730"/>
                  <a:gd name="connsiteX18" fmla="*/ 462974 w 627954"/>
                  <a:gd name="connsiteY18" fmla="*/ 0 h 713730"/>
                  <a:gd name="connsiteX19" fmla="*/ 475561 w 627954"/>
                  <a:gd name="connsiteY19" fmla="*/ 12587 h 713730"/>
                  <a:gd name="connsiteX20" fmla="*/ 475561 w 627954"/>
                  <a:gd name="connsiteY20" fmla="*/ 269684 h 713730"/>
                  <a:gd name="connsiteX21" fmla="*/ 627954 w 627954"/>
                  <a:gd name="connsiteY21"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62974 w 627954"/>
                  <a:gd name="connsiteY17" fmla="*/ 0 h 713730"/>
                  <a:gd name="connsiteX18" fmla="*/ 475561 w 627954"/>
                  <a:gd name="connsiteY18" fmla="*/ 12587 h 713730"/>
                  <a:gd name="connsiteX19" fmla="*/ 475561 w 627954"/>
                  <a:gd name="connsiteY19" fmla="*/ 269684 h 713730"/>
                  <a:gd name="connsiteX20" fmla="*/ 627954 w 627954"/>
                  <a:gd name="connsiteY20"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62974 w 627954"/>
                  <a:gd name="connsiteY17" fmla="*/ 0 h 713730"/>
                  <a:gd name="connsiteX18" fmla="*/ 475561 w 627954"/>
                  <a:gd name="connsiteY18" fmla="*/ 269684 h 713730"/>
                  <a:gd name="connsiteX19" fmla="*/ 627954 w 627954"/>
                  <a:gd name="connsiteY19"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75561 w 627954"/>
                  <a:gd name="connsiteY17" fmla="*/ 269684 h 713730"/>
                  <a:gd name="connsiteX18" fmla="*/ 627954 w 627954"/>
                  <a:gd name="connsiteY18"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269684 h 713730"/>
                  <a:gd name="connsiteX15" fmla="*/ 400042 w 627954"/>
                  <a:gd name="connsiteY15" fmla="*/ 269684 h 713730"/>
                  <a:gd name="connsiteX16" fmla="*/ 475561 w 627954"/>
                  <a:gd name="connsiteY16" fmla="*/ 269684 h 713730"/>
                  <a:gd name="connsiteX17" fmla="*/ 627954 w 627954"/>
                  <a:gd name="connsiteY17"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27911 w 627954"/>
                  <a:gd name="connsiteY13" fmla="*/ 269684 h 713730"/>
                  <a:gd name="connsiteX14" fmla="*/ 400042 w 627954"/>
                  <a:gd name="connsiteY14" fmla="*/ 269684 h 713730"/>
                  <a:gd name="connsiteX15" fmla="*/ 475561 w 627954"/>
                  <a:gd name="connsiteY15" fmla="*/ 269684 h 713730"/>
                  <a:gd name="connsiteX16" fmla="*/ 627954 w 627954"/>
                  <a:gd name="connsiteY16" fmla="*/ 269684 h 713730"/>
                  <a:gd name="connsiteX0" fmla="*/ 627954 w 627954"/>
                  <a:gd name="connsiteY0" fmla="*/ 257097 h 701143"/>
                  <a:gd name="connsiteX1" fmla="*/ 627954 w 627954"/>
                  <a:gd name="connsiteY1" fmla="*/ 395889 h 701143"/>
                  <a:gd name="connsiteX2" fmla="*/ 575286 w 627954"/>
                  <a:gd name="connsiteY2" fmla="*/ 395889 h 701143"/>
                  <a:gd name="connsiteX3" fmla="*/ 575286 w 627954"/>
                  <a:gd name="connsiteY3" fmla="*/ 649435 h 701143"/>
                  <a:gd name="connsiteX4" fmla="*/ 523578 w 627954"/>
                  <a:gd name="connsiteY4" fmla="*/ 701143 h 701143"/>
                  <a:gd name="connsiteX5" fmla="*/ 104375 w 627954"/>
                  <a:gd name="connsiteY5" fmla="*/ 701143 h 701143"/>
                  <a:gd name="connsiteX6" fmla="*/ 52667 w 627954"/>
                  <a:gd name="connsiteY6" fmla="*/ 649435 h 701143"/>
                  <a:gd name="connsiteX7" fmla="*/ 52667 w 627954"/>
                  <a:gd name="connsiteY7" fmla="*/ 395889 h 701143"/>
                  <a:gd name="connsiteX8" fmla="*/ 0 w 627954"/>
                  <a:gd name="connsiteY8" fmla="*/ 395889 h 701143"/>
                  <a:gd name="connsiteX9" fmla="*/ 0 w 627954"/>
                  <a:gd name="connsiteY9" fmla="*/ 257097 h 701143"/>
                  <a:gd name="connsiteX10" fmla="*/ 152392 w 627954"/>
                  <a:gd name="connsiteY10" fmla="*/ 257097 h 701143"/>
                  <a:gd name="connsiteX11" fmla="*/ 152392 w 627954"/>
                  <a:gd name="connsiteY11" fmla="*/ 0 h 701143"/>
                  <a:gd name="connsiteX12" fmla="*/ 227911 w 627954"/>
                  <a:gd name="connsiteY12" fmla="*/ 257097 h 701143"/>
                  <a:gd name="connsiteX13" fmla="*/ 400042 w 627954"/>
                  <a:gd name="connsiteY13" fmla="*/ 257097 h 701143"/>
                  <a:gd name="connsiteX14" fmla="*/ 475561 w 627954"/>
                  <a:gd name="connsiteY14" fmla="*/ 257097 h 701143"/>
                  <a:gd name="connsiteX15" fmla="*/ 627954 w 627954"/>
                  <a:gd name="connsiteY15" fmla="*/ 257097 h 701143"/>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152392 w 627954"/>
                  <a:gd name="connsiteY10" fmla="*/ 0 h 444046"/>
                  <a:gd name="connsiteX11" fmla="*/ 227911 w 627954"/>
                  <a:gd name="connsiteY11" fmla="*/ 0 h 444046"/>
                  <a:gd name="connsiteX12" fmla="*/ 400042 w 627954"/>
                  <a:gd name="connsiteY12" fmla="*/ 0 h 444046"/>
                  <a:gd name="connsiteX13" fmla="*/ 475561 w 627954"/>
                  <a:gd name="connsiteY13" fmla="*/ 0 h 444046"/>
                  <a:gd name="connsiteX14" fmla="*/ 627954 w 627954"/>
                  <a:gd name="connsiteY14"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227911 w 627954"/>
                  <a:gd name="connsiteY10" fmla="*/ 0 h 444046"/>
                  <a:gd name="connsiteX11" fmla="*/ 400042 w 627954"/>
                  <a:gd name="connsiteY11" fmla="*/ 0 h 444046"/>
                  <a:gd name="connsiteX12" fmla="*/ 475561 w 627954"/>
                  <a:gd name="connsiteY12" fmla="*/ 0 h 444046"/>
                  <a:gd name="connsiteX13" fmla="*/ 627954 w 627954"/>
                  <a:gd name="connsiteY13"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400042 w 627954"/>
                  <a:gd name="connsiteY10" fmla="*/ 0 h 444046"/>
                  <a:gd name="connsiteX11" fmla="*/ 475561 w 627954"/>
                  <a:gd name="connsiteY11" fmla="*/ 0 h 444046"/>
                  <a:gd name="connsiteX12" fmla="*/ 627954 w 627954"/>
                  <a:gd name="connsiteY12"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475561 w 627954"/>
                  <a:gd name="connsiteY10" fmla="*/ 0 h 444046"/>
                  <a:gd name="connsiteX11" fmla="*/ 627954 w 627954"/>
                  <a:gd name="connsiteY11"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627954 w 627954"/>
                  <a:gd name="connsiteY10" fmla="*/ 0 h 44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954" h="444046">
                    <a:moveTo>
                      <a:pt x="627954" y="0"/>
                    </a:moveTo>
                    <a:lnTo>
                      <a:pt x="627954" y="138792"/>
                    </a:lnTo>
                    <a:lnTo>
                      <a:pt x="575286" y="138792"/>
                    </a:lnTo>
                    <a:lnTo>
                      <a:pt x="575286" y="392338"/>
                    </a:lnTo>
                    <a:cubicBezTo>
                      <a:pt x="575286" y="420896"/>
                      <a:pt x="552136" y="444046"/>
                      <a:pt x="523578" y="444046"/>
                    </a:cubicBezTo>
                    <a:lnTo>
                      <a:pt x="104375" y="444046"/>
                    </a:lnTo>
                    <a:cubicBezTo>
                      <a:pt x="75817" y="444046"/>
                      <a:pt x="52667" y="420896"/>
                      <a:pt x="52667" y="392338"/>
                    </a:cubicBezTo>
                    <a:lnTo>
                      <a:pt x="52667" y="138792"/>
                    </a:lnTo>
                    <a:lnTo>
                      <a:pt x="0" y="138792"/>
                    </a:lnTo>
                    <a:lnTo>
                      <a:pt x="0" y="0"/>
                    </a:lnTo>
                    <a:lnTo>
                      <a:pt x="627954" y="0"/>
                    </a:lnTo>
                    <a:close/>
                  </a:path>
                </a:pathLst>
              </a:custGeom>
              <a:noFill/>
              <a:ln w="127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Semilight"/>
                </a:endParaRPr>
              </a:p>
            </p:txBody>
          </p:sp>
          <p:sp>
            <p:nvSpPr>
              <p:cNvPr id="51" name="Rectangle: Single Corner Rounded 9">
                <a:extLst>
                  <a:ext uri="{FF2B5EF4-FFF2-40B4-BE49-F238E27FC236}">
                    <a16:creationId xmlns:a16="http://schemas.microsoft.com/office/drawing/2014/main" id="{935FD81D-141F-43E6-93C6-4456D00827E9}"/>
                  </a:ext>
                </a:extLst>
              </p:cNvPr>
              <p:cNvSpPr/>
              <p:nvPr/>
            </p:nvSpPr>
            <p:spPr>
              <a:xfrm rot="16200000" flipH="1">
                <a:off x="4362065" y="2267929"/>
                <a:ext cx="117640" cy="117173"/>
              </a:xfrm>
              <a:custGeom>
                <a:avLst/>
                <a:gdLst>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0 w 315233"/>
                  <a:gd name="connsiteY4" fmla="*/ 411042 h 411042"/>
                  <a:gd name="connsiteX5" fmla="*/ 0 w 315233"/>
                  <a:gd name="connsiteY5" fmla="*/ 0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0 w 315233"/>
                  <a:gd name="connsiteY4" fmla="*/ 0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146672 w 315233"/>
                  <a:gd name="connsiteY4" fmla="*/ 224623 h 411042"/>
                  <a:gd name="connsiteX5" fmla="*/ 0 w 315233"/>
                  <a:gd name="connsiteY5" fmla="*/ 0 h 411042"/>
                  <a:gd name="connsiteX0" fmla="*/ 146672 w 315233"/>
                  <a:gd name="connsiteY0" fmla="*/ 224623 h 411042"/>
                  <a:gd name="connsiteX1" fmla="*/ 0 w 315233"/>
                  <a:gd name="connsiteY1" fmla="*/ 0 h 411042"/>
                  <a:gd name="connsiteX2" fmla="*/ 262693 w 315233"/>
                  <a:gd name="connsiteY2" fmla="*/ 0 h 411042"/>
                  <a:gd name="connsiteX3" fmla="*/ 315233 w 315233"/>
                  <a:gd name="connsiteY3" fmla="*/ 52540 h 411042"/>
                  <a:gd name="connsiteX4" fmla="*/ 315233 w 315233"/>
                  <a:gd name="connsiteY4" fmla="*/ 411042 h 411042"/>
                  <a:gd name="connsiteX5" fmla="*/ 238112 w 315233"/>
                  <a:gd name="connsiteY5" fmla="*/ 316063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238112 w 315233"/>
                  <a:gd name="connsiteY4" fmla="*/ 316063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Lst>
                <a:ahLst/>
                <a:cxnLst>
                  <a:cxn ang="0">
                    <a:pos x="connsiteX0" y="connsiteY0"/>
                  </a:cxn>
                  <a:cxn ang="0">
                    <a:pos x="connsiteX1" y="connsiteY1"/>
                  </a:cxn>
                  <a:cxn ang="0">
                    <a:pos x="connsiteX2" y="connsiteY2"/>
                  </a:cxn>
                  <a:cxn ang="0">
                    <a:pos x="connsiteX3" y="connsiteY3"/>
                  </a:cxn>
                </a:cxnLst>
                <a:rect l="l" t="t" r="r" b="b"/>
                <a:pathLst>
                  <a:path w="315233" h="411042">
                    <a:moveTo>
                      <a:pt x="0" y="0"/>
                    </a:moveTo>
                    <a:lnTo>
                      <a:pt x="262693" y="0"/>
                    </a:lnTo>
                    <a:cubicBezTo>
                      <a:pt x="291710" y="0"/>
                      <a:pt x="315233" y="23523"/>
                      <a:pt x="315233" y="52540"/>
                    </a:cubicBezTo>
                    <a:lnTo>
                      <a:pt x="315233" y="411042"/>
                    </a:lnTo>
                  </a:path>
                </a:pathLst>
              </a:custGeom>
              <a:noFill/>
              <a:ln w="127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Semilight"/>
                </a:endParaRPr>
              </a:p>
            </p:txBody>
          </p:sp>
          <p:cxnSp>
            <p:nvCxnSpPr>
              <p:cNvPr id="52" name="Straight Connector 51">
                <a:extLst>
                  <a:ext uri="{FF2B5EF4-FFF2-40B4-BE49-F238E27FC236}">
                    <a16:creationId xmlns:a16="http://schemas.microsoft.com/office/drawing/2014/main" id="{84730690-5B6C-4A02-8855-E1F899A0E7B5}"/>
                  </a:ext>
                </a:extLst>
              </p:cNvPr>
              <p:cNvCxnSpPr>
                <a:cxnSpLocks/>
              </p:cNvCxnSpPr>
              <p:nvPr/>
            </p:nvCxnSpPr>
            <p:spPr>
              <a:xfrm rot="16200000" flipH="1">
                <a:off x="4265659" y="2051663"/>
                <a:ext cx="100641" cy="0"/>
              </a:xfrm>
              <a:prstGeom prst="line">
                <a:avLst/>
              </a:prstGeom>
              <a:noFill/>
              <a:ln w="12700">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A336709-EE79-4A21-938E-824EDC1C106B}"/>
                  </a:ext>
                </a:extLst>
              </p:cNvPr>
              <p:cNvCxnSpPr>
                <a:cxnSpLocks/>
              </p:cNvCxnSpPr>
              <p:nvPr/>
            </p:nvCxnSpPr>
            <p:spPr>
              <a:xfrm rot="16200000" flipH="1">
                <a:off x="4357569" y="2051663"/>
                <a:ext cx="100641" cy="0"/>
              </a:xfrm>
              <a:prstGeom prst="line">
                <a:avLst/>
              </a:prstGeom>
              <a:noFill/>
              <a:ln w="12700">
                <a:solidFill>
                  <a:schemeClr val="accent1"/>
                </a:solidFill>
                <a:roun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DF1D0F64-2A89-429F-8FFA-7551F6E4FE62}"/>
              </a:ext>
            </a:extLst>
          </p:cNvPr>
          <p:cNvGrpSpPr/>
          <p:nvPr/>
        </p:nvGrpSpPr>
        <p:grpSpPr>
          <a:xfrm>
            <a:off x="3245982" y="4456332"/>
            <a:ext cx="2257847" cy="959212"/>
            <a:chOff x="3498654" y="4456332"/>
            <a:chExt cx="2257847" cy="959212"/>
          </a:xfrm>
        </p:grpSpPr>
        <p:sp>
          <p:nvSpPr>
            <p:cNvPr id="34" name="Rectangle 33">
              <a:extLst>
                <a:ext uri="{FF2B5EF4-FFF2-40B4-BE49-F238E27FC236}">
                  <a16:creationId xmlns:a16="http://schemas.microsoft.com/office/drawing/2014/main" id="{0612B31D-5D54-4DB2-9963-B200EA1D13B2}"/>
                </a:ext>
              </a:extLst>
            </p:cNvPr>
            <p:cNvSpPr/>
            <p:nvPr/>
          </p:nvSpPr>
          <p:spPr>
            <a:xfrm>
              <a:off x="3498654" y="4863790"/>
              <a:ext cx="2257847" cy="551754"/>
            </a:xfrm>
            <a:prstGeom prst="rect">
              <a:avLst/>
            </a:prstGeom>
          </p:spPr>
          <p:txBody>
            <a:bodyPr wrap="square">
              <a:spAutoFit/>
            </a:bodyPr>
            <a:lstStyle/>
            <a:p>
              <a:pPr algn="ctr" defTabSz="932563">
                <a:spcBef>
                  <a:spcPts val="408"/>
                </a:spcBef>
                <a:buClr>
                  <a:srgbClr val="0078D7"/>
                </a:buClr>
                <a:buSzPct val="90000"/>
                <a:defRPr/>
              </a:pPr>
              <a:r>
                <a:rPr lang="en-US" sz="1400" b="1">
                  <a:gradFill>
                    <a:gsLst>
                      <a:gs pos="0">
                        <a:schemeClr val="accent1"/>
                      </a:gs>
                      <a:gs pos="100000">
                        <a:schemeClr val="accent1"/>
                      </a:gs>
                    </a:gsLst>
                    <a:lin ang="5400000" scaled="0"/>
                  </a:gradFill>
                  <a:cs typeface="Segoe UI" pitchFamily="34" charset="0"/>
                </a:rPr>
                <a:t>OCP catalog</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Solution listed in OCP catalog</a:t>
              </a:r>
            </a:p>
          </p:txBody>
        </p:sp>
        <p:grpSp>
          <p:nvGrpSpPr>
            <p:cNvPr id="54" name="Group 4">
              <a:extLst>
                <a:ext uri="{FF2B5EF4-FFF2-40B4-BE49-F238E27FC236}">
                  <a16:creationId xmlns:a16="http://schemas.microsoft.com/office/drawing/2014/main" id="{05321A0B-F856-4128-B008-6C5A719EE405}"/>
                </a:ext>
              </a:extLst>
            </p:cNvPr>
            <p:cNvGrpSpPr>
              <a:grpSpLocks noChangeAspect="1"/>
            </p:cNvGrpSpPr>
            <p:nvPr/>
          </p:nvGrpSpPr>
          <p:grpSpPr bwMode="auto">
            <a:xfrm>
              <a:off x="4495209" y="4456332"/>
              <a:ext cx="264735" cy="387414"/>
              <a:chOff x="3526" y="3353"/>
              <a:chExt cx="164" cy="240"/>
            </a:xfrm>
          </p:grpSpPr>
          <p:sp>
            <p:nvSpPr>
              <p:cNvPr id="55" name="Freeform 5">
                <a:extLst>
                  <a:ext uri="{FF2B5EF4-FFF2-40B4-BE49-F238E27FC236}">
                    <a16:creationId xmlns:a16="http://schemas.microsoft.com/office/drawing/2014/main" id="{A8A08527-F41C-49CA-9339-475AFAECAA1B}"/>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9" kern="0">
                  <a:gradFill>
                    <a:gsLst>
                      <a:gs pos="5439">
                        <a:srgbClr val="F8F8F8"/>
                      </a:gs>
                      <a:gs pos="10000">
                        <a:srgbClr val="F8F8F8"/>
                      </a:gs>
                    </a:gsLst>
                    <a:lin ang="5400000" scaled="0"/>
                  </a:gradFill>
                  <a:latin typeface="Segoe UI Semilight" panose="020B0402040204020203" pitchFamily="34" charset="0"/>
                  <a:cs typeface="Segoe UI Semilight" panose="020B0402040204020203" pitchFamily="34" charset="0"/>
                </a:endParaRPr>
              </a:p>
            </p:txBody>
          </p:sp>
          <p:sp>
            <p:nvSpPr>
              <p:cNvPr id="56" name="Freeform 6">
                <a:extLst>
                  <a:ext uri="{FF2B5EF4-FFF2-40B4-BE49-F238E27FC236}">
                    <a16:creationId xmlns:a16="http://schemas.microsoft.com/office/drawing/2014/main" id="{7E55B5FD-4A29-413A-ABDA-00F81A419475}"/>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9" kern="0">
                  <a:gradFill>
                    <a:gsLst>
                      <a:gs pos="5439">
                        <a:srgbClr val="F8F8F8"/>
                      </a:gs>
                      <a:gs pos="10000">
                        <a:srgbClr val="F8F8F8"/>
                      </a:gs>
                    </a:gsLst>
                    <a:lin ang="5400000" scaled="0"/>
                  </a:gradFill>
                  <a:latin typeface="Segoe UI Semilight" panose="020B0402040204020203" pitchFamily="34" charset="0"/>
                  <a:cs typeface="Segoe UI Semilight" panose="020B0402040204020203" pitchFamily="34" charset="0"/>
                </a:endParaRPr>
              </a:p>
            </p:txBody>
          </p:sp>
          <p:sp>
            <p:nvSpPr>
              <p:cNvPr id="57" name="Freeform 7">
                <a:extLst>
                  <a:ext uri="{FF2B5EF4-FFF2-40B4-BE49-F238E27FC236}">
                    <a16:creationId xmlns:a16="http://schemas.microsoft.com/office/drawing/2014/main" id="{C6E7C6F8-761A-4379-966A-6D7B3A9FF979}"/>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9" kern="0">
                  <a:gradFill>
                    <a:gsLst>
                      <a:gs pos="5439">
                        <a:srgbClr val="F8F8F8"/>
                      </a:gs>
                      <a:gs pos="10000">
                        <a:srgbClr val="F8F8F8"/>
                      </a:gs>
                    </a:gsLst>
                    <a:lin ang="5400000" scaled="0"/>
                  </a:gradFill>
                  <a:latin typeface="Segoe UI Semilight" panose="020B0402040204020203" pitchFamily="34" charset="0"/>
                  <a:cs typeface="Segoe UI Semilight" panose="020B0402040204020203" pitchFamily="34" charset="0"/>
                </a:endParaRPr>
              </a:p>
            </p:txBody>
          </p:sp>
        </p:grpSp>
      </p:grpSp>
      <p:grpSp>
        <p:nvGrpSpPr>
          <p:cNvPr id="16" name="Group 15">
            <a:extLst>
              <a:ext uri="{FF2B5EF4-FFF2-40B4-BE49-F238E27FC236}">
                <a16:creationId xmlns:a16="http://schemas.microsoft.com/office/drawing/2014/main" id="{6CE17261-E1DB-4D38-8201-2CBC4491C13B}"/>
              </a:ext>
            </a:extLst>
          </p:cNvPr>
          <p:cNvGrpSpPr/>
          <p:nvPr/>
        </p:nvGrpSpPr>
        <p:grpSpPr>
          <a:xfrm>
            <a:off x="1694484" y="2688111"/>
            <a:ext cx="1899141" cy="1156456"/>
            <a:chOff x="1694484" y="3209503"/>
            <a:chExt cx="1899141" cy="1156456"/>
          </a:xfrm>
        </p:grpSpPr>
        <p:sp>
          <p:nvSpPr>
            <p:cNvPr id="35" name="Rectangle 34">
              <a:extLst>
                <a:ext uri="{FF2B5EF4-FFF2-40B4-BE49-F238E27FC236}">
                  <a16:creationId xmlns:a16="http://schemas.microsoft.com/office/drawing/2014/main" id="{3A33C629-E1EA-4DBE-9586-7DDAA8C896CE}"/>
                </a:ext>
              </a:extLst>
            </p:cNvPr>
            <p:cNvSpPr/>
            <p:nvPr/>
          </p:nvSpPr>
          <p:spPr>
            <a:xfrm>
              <a:off x="1694484" y="3625820"/>
              <a:ext cx="1899141" cy="740139"/>
            </a:xfrm>
            <a:prstGeom prst="rect">
              <a:avLst/>
            </a:prstGeom>
          </p:spPr>
          <p:txBody>
            <a:bodyPr wrap="square">
              <a:spAutoFit/>
            </a:bodyPr>
            <a:lstStyle/>
            <a:p>
              <a:pPr algn="ctr" defTabSz="932563">
                <a:spcBef>
                  <a:spcPts val="408"/>
                </a:spcBef>
                <a:buClr>
                  <a:srgbClr val="0078D7"/>
                </a:buClr>
                <a:buSzPct val="90000"/>
                <a:defRPr/>
              </a:pPr>
              <a:r>
                <a:rPr lang="en-US" sz="1400" b="1">
                  <a:gradFill>
                    <a:gsLst>
                      <a:gs pos="0">
                        <a:schemeClr val="accent1"/>
                      </a:gs>
                      <a:gs pos="100000">
                        <a:schemeClr val="accent1"/>
                      </a:gs>
                    </a:gsLst>
                    <a:lin ang="5400000" scaled="0"/>
                  </a:gradFill>
                  <a:cs typeface="Segoe UI" pitchFamily="34" charset="0"/>
                </a:rPr>
                <a:t>BOM</a:t>
              </a:r>
            </a:p>
            <a:p>
              <a:pP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Complete Co-Sell BOM uploaded in OCP catalog</a:t>
              </a:r>
            </a:p>
          </p:txBody>
        </p:sp>
        <p:grpSp>
          <p:nvGrpSpPr>
            <p:cNvPr id="58" name="Group 57">
              <a:extLst>
                <a:ext uri="{FF2B5EF4-FFF2-40B4-BE49-F238E27FC236}">
                  <a16:creationId xmlns:a16="http://schemas.microsoft.com/office/drawing/2014/main" id="{CFB9BC3E-CFDA-43FE-93D7-B9BB08AC8A38}"/>
                </a:ext>
              </a:extLst>
            </p:cNvPr>
            <p:cNvGrpSpPr/>
            <p:nvPr/>
          </p:nvGrpSpPr>
          <p:grpSpPr>
            <a:xfrm>
              <a:off x="2494521" y="3209503"/>
              <a:ext cx="299564" cy="366707"/>
              <a:chOff x="965200" y="3436897"/>
              <a:chExt cx="528881" cy="647424"/>
            </a:xfrm>
          </p:grpSpPr>
          <p:grpSp>
            <p:nvGrpSpPr>
              <p:cNvPr id="59" name="Group 58">
                <a:extLst>
                  <a:ext uri="{FF2B5EF4-FFF2-40B4-BE49-F238E27FC236}">
                    <a16:creationId xmlns:a16="http://schemas.microsoft.com/office/drawing/2014/main" id="{5B7D1414-1066-4099-9B6F-8CD6C4A0380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97EBA1C3-880F-4F26-B2F9-038F4F1C5781}"/>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Triangle 27">
                  <a:extLst>
                    <a:ext uri="{FF2B5EF4-FFF2-40B4-BE49-F238E27FC236}">
                      <a16:creationId xmlns:a16="http://schemas.microsoft.com/office/drawing/2014/main" id="{ACF2ADC0-1EE5-4ED1-82BA-EE034DFBBE90}"/>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78CFE69A-C0BF-4167-BB09-D74A44AD4030}"/>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FA318CD-DF73-48BA-9D65-EE4DDC97BB0C}"/>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69F0511-8CE4-4882-BE14-BA307CA09B00}"/>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6FE4902-D2F8-44E9-997D-EBD574D973BF}"/>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7" name="Straight Connector 66">
            <a:extLst>
              <a:ext uri="{FF2B5EF4-FFF2-40B4-BE49-F238E27FC236}">
                <a16:creationId xmlns:a16="http://schemas.microsoft.com/office/drawing/2014/main" id="{EFAB6F38-79F6-48A9-847A-CF79C4FEA052}"/>
              </a:ext>
            </a:extLst>
          </p:cNvPr>
          <p:cNvCxnSpPr>
            <a:cxnSpLocks/>
          </p:cNvCxnSpPr>
          <p:nvPr/>
        </p:nvCxnSpPr>
        <p:spPr>
          <a:xfrm flipV="1">
            <a:off x="4726979" y="3704933"/>
            <a:ext cx="1118691" cy="992339"/>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EE44A8D-FFC7-432A-A344-014625FA78BA}"/>
              </a:ext>
            </a:extLst>
          </p:cNvPr>
          <p:cNvCxnSpPr>
            <a:cxnSpLocks/>
            <a:endCxn id="5" idx="0"/>
          </p:cNvCxnSpPr>
          <p:nvPr/>
        </p:nvCxnSpPr>
        <p:spPr>
          <a:xfrm flipV="1">
            <a:off x="3129503" y="3308297"/>
            <a:ext cx="2293517" cy="16514"/>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EAE6F0-7D1E-4FBB-BDC4-1E7203999C6D}"/>
              </a:ext>
            </a:extLst>
          </p:cNvPr>
          <p:cNvCxnSpPr>
            <a:cxnSpLocks/>
            <a:stCxn id="70" idx="1"/>
          </p:cNvCxnSpPr>
          <p:nvPr/>
        </p:nvCxnSpPr>
        <p:spPr>
          <a:xfrm flipH="1" flipV="1">
            <a:off x="5090269" y="2228859"/>
            <a:ext cx="564393" cy="527848"/>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7F3787F-B1DA-45E3-9B11-EAEF11450E8C}"/>
              </a:ext>
            </a:extLst>
          </p:cNvPr>
          <p:cNvCxnSpPr>
            <a:cxnSpLocks/>
          </p:cNvCxnSpPr>
          <p:nvPr/>
        </p:nvCxnSpPr>
        <p:spPr>
          <a:xfrm flipV="1">
            <a:off x="6335645" y="2257366"/>
            <a:ext cx="978600" cy="845140"/>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1A211C7-2DD6-4437-8AC4-F1C86EFEEB99}"/>
              </a:ext>
            </a:extLst>
          </p:cNvPr>
          <p:cNvCxnSpPr>
            <a:cxnSpLocks/>
            <a:stCxn id="5" idx="2"/>
          </p:cNvCxnSpPr>
          <p:nvPr/>
        </p:nvCxnSpPr>
        <p:spPr>
          <a:xfrm>
            <a:off x="6981495" y="3308297"/>
            <a:ext cx="2088678" cy="0"/>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15E496D-CCD2-4DF5-AEC2-487547F3693C}"/>
              </a:ext>
            </a:extLst>
          </p:cNvPr>
          <p:cNvCxnSpPr>
            <a:cxnSpLocks/>
          </p:cNvCxnSpPr>
          <p:nvPr/>
        </p:nvCxnSpPr>
        <p:spPr>
          <a:xfrm>
            <a:off x="6521986" y="3772565"/>
            <a:ext cx="943626" cy="906877"/>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49F6B728-E170-48F7-B1BC-850E199EFEC4}"/>
              </a:ext>
            </a:extLst>
          </p:cNvPr>
          <p:cNvSpPr/>
          <p:nvPr/>
        </p:nvSpPr>
        <p:spPr>
          <a:xfrm>
            <a:off x="5423020" y="2529059"/>
            <a:ext cx="1558474" cy="155847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a:gradFill>
                  <a:gsLst>
                    <a:gs pos="0">
                      <a:srgbClr val="FFFFFF"/>
                    </a:gs>
                    <a:gs pos="100000">
                      <a:srgbClr val="FFFFFF"/>
                    </a:gs>
                  </a:gsLst>
                  <a:lin ang="5400000" scaled="0"/>
                </a:gradFill>
                <a:latin typeface="Segoe UI" charset="0"/>
                <a:cs typeface="Segoe UI" charset="0"/>
              </a:rPr>
              <a:t>Co-Sell Ready</a:t>
            </a:r>
          </a:p>
        </p:txBody>
      </p:sp>
      <p:grpSp>
        <p:nvGrpSpPr>
          <p:cNvPr id="78" name="Group 77">
            <a:extLst>
              <a:ext uri="{FF2B5EF4-FFF2-40B4-BE49-F238E27FC236}">
                <a16:creationId xmlns:a16="http://schemas.microsoft.com/office/drawing/2014/main" id="{9EF8FCF2-0B42-4E92-A344-0AD9AE34F904}"/>
              </a:ext>
            </a:extLst>
          </p:cNvPr>
          <p:cNvGrpSpPr/>
          <p:nvPr/>
        </p:nvGrpSpPr>
        <p:grpSpPr>
          <a:xfrm>
            <a:off x="342841" y="6105002"/>
            <a:ext cx="11750812" cy="99668"/>
            <a:chOff x="5884789" y="3850287"/>
            <a:chExt cx="11386754" cy="83693"/>
          </a:xfrm>
        </p:grpSpPr>
        <p:sp>
          <p:nvSpPr>
            <p:cNvPr id="80" name="Diamond 22">
              <a:extLst>
                <a:ext uri="{FF2B5EF4-FFF2-40B4-BE49-F238E27FC236}">
                  <a16:creationId xmlns:a16="http://schemas.microsoft.com/office/drawing/2014/main" id="{CD3E4EC3-A36F-4A19-BE0B-40CCE887169D}"/>
                </a:ext>
              </a:extLst>
            </p:cNvPr>
            <p:cNvSpPr/>
            <p:nvPr/>
          </p:nvSpPr>
          <p:spPr bwMode="auto">
            <a:xfrm rot="5400000">
              <a:off x="5952899" y="3782178"/>
              <a:ext cx="83692" cy="219911"/>
            </a:xfrm>
            <a:custGeom>
              <a:avLst/>
              <a:gdLst>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0 w 545238"/>
                <a:gd name="connsiteY4" fmla="*/ 35817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91440 w 545238"/>
                <a:gd name="connsiteY4" fmla="*/ 44961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0" fmla="*/ 0 w 272619"/>
                <a:gd name="connsiteY0" fmla="*/ 0 h 716339"/>
                <a:gd name="connsiteX1" fmla="*/ 272619 w 272619"/>
                <a:gd name="connsiteY1" fmla="*/ 358170 h 716339"/>
                <a:gd name="connsiteX2" fmla="*/ 0 w 272619"/>
                <a:gd name="connsiteY2" fmla="*/ 716339 h 716339"/>
              </a:gdLst>
              <a:ahLst/>
              <a:cxnLst>
                <a:cxn ang="0">
                  <a:pos x="connsiteX0" y="connsiteY0"/>
                </a:cxn>
                <a:cxn ang="0">
                  <a:pos x="connsiteX1" y="connsiteY1"/>
                </a:cxn>
                <a:cxn ang="0">
                  <a:pos x="connsiteX2" y="connsiteY2"/>
                </a:cxn>
              </a:cxnLst>
              <a:rect l="l" t="t" r="r" b="b"/>
              <a:pathLst>
                <a:path w="272619" h="716339">
                  <a:moveTo>
                    <a:pt x="0" y="0"/>
                  </a:moveTo>
                  <a:lnTo>
                    <a:pt x="272619" y="358170"/>
                  </a:lnTo>
                  <a:lnTo>
                    <a:pt x="0" y="716339"/>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69286AC9-577B-4BBB-8A73-7EDE930D6E25}"/>
                </a:ext>
              </a:extLst>
            </p:cNvPr>
            <p:cNvCxnSpPr/>
            <p:nvPr/>
          </p:nvCxnSpPr>
          <p:spPr>
            <a:xfrm>
              <a:off x="6095273" y="3850287"/>
              <a:ext cx="11176270"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2466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63" presetClass="path" presetSubtype="0" decel="100000" fill="hold" nodeType="withEffect">
                                  <p:stCondLst>
                                    <p:cond delay="0"/>
                                  </p:stCondLst>
                                  <p:childTnLst>
                                    <p:animMotion origin="layout" path="M -3.74011E-6 1.72492E-7 L -0.02489 1.72492E-7 " pathEditMode="relative" rAng="0" ptsTypes="AA">
                                      <p:cBhvr>
                                        <p:cTn id="12" dur="500" spd="-100000" fill="hold"/>
                                        <p:tgtEl>
                                          <p:spTgt spid="17"/>
                                        </p:tgtEl>
                                        <p:attrNameLst>
                                          <p:attrName>ppt_x</p:attrName>
                                          <p:attrName>ppt_y</p:attrName>
                                        </p:attrNameLst>
                                      </p:cBhvr>
                                      <p:rCtr x="-1251" y="0"/>
                                    </p:animMotion>
                                  </p:childTnLst>
                                </p:cTn>
                              </p:par>
                              <p:par>
                                <p:cTn id="13" presetID="22" presetClass="entr" presetSubtype="2"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right)">
                                      <p:cBhvr>
                                        <p:cTn id="15" dur="500"/>
                                        <p:tgtEl>
                                          <p:spTgt spid="71"/>
                                        </p:tgtEl>
                                      </p:cBhvr>
                                    </p:animEffect>
                                  </p:childTnLst>
                                </p:cTn>
                              </p:par>
                              <p:par>
                                <p:cTn id="16" presetID="10" presetClass="entr" presetSubtype="0" fill="hold"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63" presetClass="path" presetSubtype="0" decel="100000" fill="hold" nodeType="withEffect">
                                  <p:stCondLst>
                                    <p:cond delay="200"/>
                                  </p:stCondLst>
                                  <p:childTnLst>
                                    <p:animMotion origin="layout" path="M -4.85065E-8 3.51339E-6 L 0.02642 3.51339E-6 " pathEditMode="relative" rAng="0" ptsTypes="AA">
                                      <p:cBhvr>
                                        <p:cTn id="20" dur="500" spd="-100000" fill="hold"/>
                                        <p:tgtEl>
                                          <p:spTgt spid="12"/>
                                        </p:tgtEl>
                                        <p:attrNameLst>
                                          <p:attrName>ppt_x</p:attrName>
                                          <p:attrName>ppt_y</p:attrName>
                                        </p:attrNameLst>
                                      </p:cBhvr>
                                      <p:rCtr x="1315" y="0"/>
                                    </p:animMotion>
                                  </p:childTnLst>
                                </p:cTn>
                              </p:par>
                              <p:par>
                                <p:cTn id="21" presetID="22" presetClass="entr" presetSubtype="8" fill="hold" nodeType="withEffect">
                                  <p:stCondLst>
                                    <p:cond delay="200"/>
                                  </p:stCondLst>
                                  <p:childTnLst>
                                    <p:set>
                                      <p:cBhvr>
                                        <p:cTn id="22" dur="1" fill="hold">
                                          <p:stCondLst>
                                            <p:cond delay="0"/>
                                          </p:stCondLst>
                                        </p:cTn>
                                        <p:tgtEl>
                                          <p:spTgt spid="75"/>
                                        </p:tgtEl>
                                        <p:attrNameLst>
                                          <p:attrName>style.visibility</p:attrName>
                                        </p:attrNameLst>
                                      </p:cBhvr>
                                      <p:to>
                                        <p:strVal val="visible"/>
                                      </p:to>
                                    </p:set>
                                    <p:animEffect transition="in" filter="wipe(left)">
                                      <p:cBhvr>
                                        <p:cTn id="23" dur="500"/>
                                        <p:tgtEl>
                                          <p:spTgt spid="75"/>
                                        </p:tgtEl>
                                      </p:cBhvr>
                                    </p:animEffect>
                                  </p:childTnLst>
                                </p:cTn>
                              </p:par>
                              <p:par>
                                <p:cTn id="24" presetID="10" presetClass="entr" presetSubtype="0" fill="hold" nodeType="withEffect">
                                  <p:stCondLst>
                                    <p:cond delay="3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63" presetClass="path" presetSubtype="0" decel="100000" fill="hold" nodeType="withEffect">
                                  <p:stCondLst>
                                    <p:cond delay="300"/>
                                  </p:stCondLst>
                                  <p:childTnLst>
                                    <p:animMotion origin="layout" path="M -4.85065E-8 3.51339E-6 L 0.02642 3.51339E-6 " pathEditMode="relative" rAng="0" ptsTypes="AA">
                                      <p:cBhvr>
                                        <p:cTn id="28" dur="500" spd="-100000" fill="hold"/>
                                        <p:tgtEl>
                                          <p:spTgt spid="13"/>
                                        </p:tgtEl>
                                        <p:attrNameLst>
                                          <p:attrName>ppt_x</p:attrName>
                                          <p:attrName>ppt_y</p:attrName>
                                        </p:attrNameLst>
                                      </p:cBhvr>
                                      <p:rCtr x="1315" y="0"/>
                                    </p:animMotion>
                                  </p:childTnLst>
                                </p:cTn>
                              </p:par>
                              <p:par>
                                <p:cTn id="29" presetID="22" presetClass="entr" presetSubtype="8" fill="hold" nodeType="withEffect">
                                  <p:stCondLst>
                                    <p:cond delay="300"/>
                                  </p:stCondLst>
                                  <p:childTnLst>
                                    <p:set>
                                      <p:cBhvr>
                                        <p:cTn id="30" dur="1" fill="hold">
                                          <p:stCondLst>
                                            <p:cond delay="0"/>
                                          </p:stCondLst>
                                        </p:cTn>
                                        <p:tgtEl>
                                          <p:spTgt spid="77"/>
                                        </p:tgtEl>
                                        <p:attrNameLst>
                                          <p:attrName>style.visibility</p:attrName>
                                        </p:attrNameLst>
                                      </p:cBhvr>
                                      <p:to>
                                        <p:strVal val="visible"/>
                                      </p:to>
                                    </p:set>
                                    <p:animEffect transition="in" filter="wipe(left)">
                                      <p:cBhvr>
                                        <p:cTn id="31" dur="500"/>
                                        <p:tgtEl>
                                          <p:spTgt spid="77"/>
                                        </p:tgtEl>
                                      </p:cBhvr>
                                    </p:animEffect>
                                  </p:childTnLst>
                                </p:cTn>
                              </p:par>
                              <p:par>
                                <p:cTn id="32" presetID="10" presetClass="entr" presetSubtype="0" fill="hold" nodeType="withEffect">
                                  <p:stCondLst>
                                    <p:cond delay="4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63" presetClass="path" presetSubtype="0" decel="100000" fill="hold" nodeType="withEffect">
                                  <p:stCondLst>
                                    <p:cond delay="400"/>
                                  </p:stCondLst>
                                  <p:childTnLst>
                                    <p:animMotion origin="layout" path="M -4.85065E-8 3.51339E-6 L 0.02642 3.51339E-6 " pathEditMode="relative" rAng="0" ptsTypes="AA">
                                      <p:cBhvr>
                                        <p:cTn id="36" dur="500" spd="-100000" fill="hold"/>
                                        <p:tgtEl>
                                          <p:spTgt spid="14"/>
                                        </p:tgtEl>
                                        <p:attrNameLst>
                                          <p:attrName>ppt_x</p:attrName>
                                          <p:attrName>ppt_y</p:attrName>
                                        </p:attrNameLst>
                                      </p:cBhvr>
                                      <p:rCtr x="1315" y="0"/>
                                    </p:animMotion>
                                  </p:childTnLst>
                                </p:cTn>
                              </p:par>
                              <p:par>
                                <p:cTn id="37" presetID="22" presetClass="entr" presetSubtype="8" fill="hold" nodeType="withEffect">
                                  <p:stCondLst>
                                    <p:cond delay="400"/>
                                  </p:stCondLst>
                                  <p:childTnLst>
                                    <p:set>
                                      <p:cBhvr>
                                        <p:cTn id="38" dur="1" fill="hold">
                                          <p:stCondLst>
                                            <p:cond delay="0"/>
                                          </p:stCondLst>
                                        </p:cTn>
                                        <p:tgtEl>
                                          <p:spTgt spid="79"/>
                                        </p:tgtEl>
                                        <p:attrNameLst>
                                          <p:attrName>style.visibility</p:attrName>
                                        </p:attrNameLst>
                                      </p:cBhvr>
                                      <p:to>
                                        <p:strVal val="visible"/>
                                      </p:to>
                                    </p:set>
                                    <p:animEffect transition="in" filter="wipe(left)">
                                      <p:cBhvr>
                                        <p:cTn id="39" dur="500"/>
                                        <p:tgtEl>
                                          <p:spTgt spid="79"/>
                                        </p:tgtEl>
                                      </p:cBhvr>
                                    </p:animEffect>
                                  </p:childTnLst>
                                </p:cTn>
                              </p:par>
                              <p:par>
                                <p:cTn id="40" presetID="10" presetClass="entr" presetSubtype="0" fill="hold" nodeType="with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63" presetClass="path" presetSubtype="0" decel="100000" fill="hold" nodeType="withEffect">
                                  <p:stCondLst>
                                    <p:cond delay="500"/>
                                  </p:stCondLst>
                                  <p:childTnLst>
                                    <p:animMotion origin="layout" path="M -3.74011E-6 1.72492E-7 L -0.02489 1.72492E-7 " pathEditMode="relative" rAng="0" ptsTypes="AA">
                                      <p:cBhvr>
                                        <p:cTn id="44" dur="500" spd="-100000" fill="hold"/>
                                        <p:tgtEl>
                                          <p:spTgt spid="15"/>
                                        </p:tgtEl>
                                        <p:attrNameLst>
                                          <p:attrName>ppt_x</p:attrName>
                                          <p:attrName>ppt_y</p:attrName>
                                        </p:attrNameLst>
                                      </p:cBhvr>
                                      <p:rCtr x="-1251" y="0"/>
                                    </p:animMotion>
                                  </p:childTnLst>
                                </p:cTn>
                              </p:par>
                              <p:par>
                                <p:cTn id="45" presetID="22" presetClass="entr" presetSubtype="2" fill="hold" nodeType="withEffect">
                                  <p:stCondLst>
                                    <p:cond delay="500"/>
                                  </p:stCondLst>
                                  <p:childTnLst>
                                    <p:set>
                                      <p:cBhvr>
                                        <p:cTn id="46" dur="1" fill="hold">
                                          <p:stCondLst>
                                            <p:cond delay="0"/>
                                          </p:stCondLst>
                                        </p:cTn>
                                        <p:tgtEl>
                                          <p:spTgt spid="67"/>
                                        </p:tgtEl>
                                        <p:attrNameLst>
                                          <p:attrName>style.visibility</p:attrName>
                                        </p:attrNameLst>
                                      </p:cBhvr>
                                      <p:to>
                                        <p:strVal val="visible"/>
                                      </p:to>
                                    </p:set>
                                    <p:animEffect transition="in" filter="wipe(right)">
                                      <p:cBhvr>
                                        <p:cTn id="47" dur="500"/>
                                        <p:tgtEl>
                                          <p:spTgt spid="67"/>
                                        </p:tgtEl>
                                      </p:cBhvr>
                                    </p:animEffect>
                                  </p:childTnLst>
                                </p:cTn>
                              </p:par>
                              <p:par>
                                <p:cTn id="48" presetID="10" presetClass="entr" presetSubtype="0" fill="hold" nodeType="withEffect">
                                  <p:stCondLst>
                                    <p:cond delay="6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63" presetClass="path" presetSubtype="0" decel="100000" fill="hold" nodeType="withEffect">
                                  <p:stCondLst>
                                    <p:cond delay="600"/>
                                  </p:stCondLst>
                                  <p:childTnLst>
                                    <p:animMotion origin="layout" path="M -3.74011E-6 1.72492E-7 L -0.02489 1.72492E-7 " pathEditMode="relative" rAng="0" ptsTypes="AA">
                                      <p:cBhvr>
                                        <p:cTn id="52" dur="500" spd="-100000" fill="hold"/>
                                        <p:tgtEl>
                                          <p:spTgt spid="16"/>
                                        </p:tgtEl>
                                        <p:attrNameLst>
                                          <p:attrName>ppt_x</p:attrName>
                                          <p:attrName>ppt_y</p:attrName>
                                        </p:attrNameLst>
                                      </p:cBhvr>
                                      <p:rCtr x="-1251" y="0"/>
                                    </p:animMotion>
                                  </p:childTnLst>
                                </p:cTn>
                              </p:par>
                              <p:par>
                                <p:cTn id="53" presetID="22" presetClass="entr" presetSubtype="2" fill="hold" nodeType="withEffect">
                                  <p:stCondLst>
                                    <p:cond delay="600"/>
                                  </p:stCondLst>
                                  <p:childTnLst>
                                    <p:set>
                                      <p:cBhvr>
                                        <p:cTn id="54" dur="1" fill="hold">
                                          <p:stCondLst>
                                            <p:cond delay="0"/>
                                          </p:stCondLst>
                                        </p:cTn>
                                        <p:tgtEl>
                                          <p:spTgt spid="69"/>
                                        </p:tgtEl>
                                        <p:attrNameLst>
                                          <p:attrName>style.visibility</p:attrName>
                                        </p:attrNameLst>
                                      </p:cBhvr>
                                      <p:to>
                                        <p:strVal val="visible"/>
                                      </p:to>
                                    </p:set>
                                    <p:animEffect transition="in" filter="wipe(right)">
                                      <p:cBhvr>
                                        <p:cTn id="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bwMode="auto">
          <a:xfrm>
            <a:off x="882" y="-1"/>
            <a:ext cx="5789912"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Title 231">
            <a:extLst>
              <a:ext uri="{FF2B5EF4-FFF2-40B4-BE49-F238E27FC236}">
                <a16:creationId xmlns:a16="http://schemas.microsoft.com/office/drawing/2014/main" id="{B407A9E1-F225-4DBC-88F9-699D32708ADE}"/>
              </a:ext>
            </a:extLst>
          </p:cNvPr>
          <p:cNvSpPr>
            <a:spLocks noGrp="1"/>
          </p:cNvSpPr>
          <p:nvPr>
            <p:ph type="title"/>
          </p:nvPr>
        </p:nvSpPr>
        <p:spPr>
          <a:xfrm>
            <a:off x="593148" y="477267"/>
            <a:ext cx="10460849" cy="397032"/>
          </a:xfrm>
        </p:spPr>
        <p:txBody>
          <a:bodyPr/>
          <a:lstStyle/>
          <a:p>
            <a:r>
              <a:rPr lang="en-US">
                <a:gradFill>
                  <a:gsLst>
                    <a:gs pos="1250">
                      <a:schemeClr val="bg1"/>
                    </a:gs>
                    <a:gs pos="100000">
                      <a:schemeClr val="bg1"/>
                    </a:gs>
                  </a:gsLst>
                  <a:lin ang="5400000" scaled="0"/>
                </a:gradFill>
              </a:rPr>
              <a:t>Co-Sell Ready solutions</a:t>
            </a:r>
            <a:endParaRPr lang="en-IN">
              <a:gradFill>
                <a:gsLst>
                  <a:gs pos="1250">
                    <a:schemeClr val="bg1"/>
                  </a:gs>
                  <a:gs pos="100000">
                    <a:schemeClr val="bg1"/>
                  </a:gs>
                </a:gsLst>
                <a:lin ang="5400000" scaled="0"/>
              </a:gradFill>
            </a:endParaRPr>
          </a:p>
        </p:txBody>
      </p:sp>
      <p:sp>
        <p:nvSpPr>
          <p:cNvPr id="5" name="Rectangle 4">
            <a:extLst>
              <a:ext uri="{FF2B5EF4-FFF2-40B4-BE49-F238E27FC236}">
                <a16:creationId xmlns:a16="http://schemas.microsoft.com/office/drawing/2014/main" id="{B704F6F9-5434-4393-90D8-9996A102D469}"/>
              </a:ext>
            </a:extLst>
          </p:cNvPr>
          <p:cNvSpPr/>
          <p:nvPr/>
        </p:nvSpPr>
        <p:spPr>
          <a:xfrm>
            <a:off x="502520" y="1212849"/>
            <a:ext cx="3975062" cy="1477328"/>
          </a:xfrm>
          <a:prstGeom prst="rect">
            <a:avLst/>
          </a:prstGeom>
        </p:spPr>
        <p:txBody>
          <a:bodyPr wrap="square">
            <a:spAutoFit/>
          </a:bodyPr>
          <a:lstStyle/>
          <a:p>
            <a:pPr lvl="0" defTabSz="914400"/>
            <a:r>
              <a:rPr lang="en-US">
                <a:solidFill>
                  <a:srgbClr val="FFFFFF"/>
                </a:solidFill>
                <a:latin typeface="Segoe UI Semilight"/>
              </a:rPr>
              <a:t>Solutions, apps and services offerings that are packaged and approved for Co-Sell with Microsoft across Solution Areas (Industry, Azure, Data, Bus Apps, Modern Workplace)</a:t>
            </a:r>
          </a:p>
        </p:txBody>
      </p:sp>
      <p:grpSp>
        <p:nvGrpSpPr>
          <p:cNvPr id="3" name="Group 2"/>
          <p:cNvGrpSpPr/>
          <p:nvPr/>
        </p:nvGrpSpPr>
        <p:grpSpPr>
          <a:xfrm>
            <a:off x="352063" y="5421436"/>
            <a:ext cx="1447014" cy="1139945"/>
            <a:chOff x="537030" y="4507836"/>
            <a:chExt cx="2137842" cy="1684173"/>
          </a:xfrm>
        </p:grpSpPr>
        <p:grpSp>
          <p:nvGrpSpPr>
            <p:cNvPr id="9" name="Group 8">
              <a:extLst>
                <a:ext uri="{FF2B5EF4-FFF2-40B4-BE49-F238E27FC236}">
                  <a16:creationId xmlns:a16="http://schemas.microsoft.com/office/drawing/2014/main" id="{2D87191A-5BA0-4751-B74B-A02F99AC2999}"/>
                </a:ext>
              </a:extLst>
            </p:cNvPr>
            <p:cNvGrpSpPr/>
            <p:nvPr/>
          </p:nvGrpSpPr>
          <p:grpSpPr>
            <a:xfrm>
              <a:off x="1396859" y="5104833"/>
              <a:ext cx="1278013" cy="1087176"/>
              <a:chOff x="2107244" y="1575258"/>
              <a:chExt cx="310993" cy="264555"/>
            </a:xfrm>
            <a:noFill/>
          </p:grpSpPr>
          <p:grpSp>
            <p:nvGrpSpPr>
              <p:cNvPr id="10" name="Group 9">
                <a:extLst>
                  <a:ext uri="{FF2B5EF4-FFF2-40B4-BE49-F238E27FC236}">
                    <a16:creationId xmlns:a16="http://schemas.microsoft.com/office/drawing/2014/main" id="{509A2C07-5E51-49C3-B018-2514B274F6B2}"/>
                  </a:ext>
                </a:extLst>
              </p:cNvPr>
              <p:cNvGrpSpPr/>
              <p:nvPr/>
            </p:nvGrpSpPr>
            <p:grpSpPr>
              <a:xfrm>
                <a:off x="2107244" y="1575258"/>
                <a:ext cx="310993" cy="264555"/>
                <a:chOff x="2107244" y="1575258"/>
                <a:chExt cx="310993" cy="264555"/>
              </a:xfrm>
              <a:grpFill/>
            </p:grpSpPr>
            <p:sp>
              <p:nvSpPr>
                <p:cNvPr id="21" name="Rectangle 9">
                  <a:extLst>
                    <a:ext uri="{FF2B5EF4-FFF2-40B4-BE49-F238E27FC236}">
                      <a16:creationId xmlns:a16="http://schemas.microsoft.com/office/drawing/2014/main" id="{56EA33F7-973D-4B5A-AEF6-375EF967495E}"/>
                    </a:ext>
                  </a:extLst>
                </p:cNvPr>
                <p:cNvSpPr>
                  <a:spLocks noChangeArrowheads="1"/>
                </p:cNvSpPr>
                <p:nvPr/>
              </p:nvSpPr>
              <p:spPr bwMode="auto">
                <a:xfrm>
                  <a:off x="2107244" y="1575258"/>
                  <a:ext cx="310993" cy="264555"/>
                </a:xfrm>
                <a:prstGeom prst="rect">
                  <a:avLst/>
                </a:prstGeom>
                <a:grpFill/>
                <a:ln w="12700" cap="flat">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2" name="Line 10">
                  <a:extLst>
                    <a:ext uri="{FF2B5EF4-FFF2-40B4-BE49-F238E27FC236}">
                      <a16:creationId xmlns:a16="http://schemas.microsoft.com/office/drawing/2014/main" id="{BECF8079-C439-4727-945B-BC42FE1134C9}"/>
                    </a:ext>
                  </a:extLst>
                </p:cNvPr>
                <p:cNvSpPr>
                  <a:spLocks noChangeShapeType="1"/>
                </p:cNvSpPr>
                <p:nvPr/>
              </p:nvSpPr>
              <p:spPr bwMode="auto">
                <a:xfrm flipH="1">
                  <a:off x="2107244" y="1647026"/>
                  <a:ext cx="310993" cy="0"/>
                </a:xfrm>
                <a:prstGeom prst="line">
                  <a:avLst/>
                </a:prstGeom>
                <a:grpFill/>
                <a:ln w="12700" cap="flat">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14" name="Group 13">
                <a:extLst>
                  <a:ext uri="{FF2B5EF4-FFF2-40B4-BE49-F238E27FC236}">
                    <a16:creationId xmlns:a16="http://schemas.microsoft.com/office/drawing/2014/main" id="{CBBD22DD-4965-4E51-9CDF-7496EC6A89A2}"/>
                  </a:ext>
                </a:extLst>
              </p:cNvPr>
              <p:cNvGrpSpPr/>
              <p:nvPr/>
            </p:nvGrpSpPr>
            <p:grpSpPr>
              <a:xfrm>
                <a:off x="2287367" y="1599181"/>
                <a:ext cx="95690" cy="23923"/>
                <a:chOff x="2287367" y="1599181"/>
                <a:chExt cx="95690" cy="23923"/>
              </a:xfrm>
              <a:grpFill/>
            </p:grpSpPr>
            <p:sp>
              <p:nvSpPr>
                <p:cNvPr id="18" name="Oval 11">
                  <a:extLst>
                    <a:ext uri="{FF2B5EF4-FFF2-40B4-BE49-F238E27FC236}">
                      <a16:creationId xmlns:a16="http://schemas.microsoft.com/office/drawing/2014/main" id="{02AACB8C-9B0F-4677-B567-78B05B1F7E94}"/>
                    </a:ext>
                  </a:extLst>
                </p:cNvPr>
                <p:cNvSpPr>
                  <a:spLocks noChangeArrowheads="1"/>
                </p:cNvSpPr>
                <p:nvPr/>
              </p:nvSpPr>
              <p:spPr bwMode="auto">
                <a:xfrm>
                  <a:off x="2287367" y="1599181"/>
                  <a:ext cx="23923" cy="23923"/>
                </a:xfrm>
                <a:prstGeom prst="ellipse">
                  <a:avLst/>
                </a:prstGeom>
                <a:grpFill/>
                <a:ln w="12700">
                  <a:solidFill>
                    <a:schemeClr val="bg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19" name="Oval 12">
                  <a:extLst>
                    <a:ext uri="{FF2B5EF4-FFF2-40B4-BE49-F238E27FC236}">
                      <a16:creationId xmlns:a16="http://schemas.microsoft.com/office/drawing/2014/main" id="{C2996CAE-7155-4BC0-8344-01FA2B8B1FBF}"/>
                    </a:ext>
                  </a:extLst>
                </p:cNvPr>
                <p:cNvSpPr>
                  <a:spLocks noChangeArrowheads="1"/>
                </p:cNvSpPr>
                <p:nvPr/>
              </p:nvSpPr>
              <p:spPr bwMode="auto">
                <a:xfrm>
                  <a:off x="2322547" y="1599181"/>
                  <a:ext cx="23923" cy="23923"/>
                </a:xfrm>
                <a:prstGeom prst="ellipse">
                  <a:avLst/>
                </a:prstGeom>
                <a:grpFill/>
                <a:ln w="12700">
                  <a:solidFill>
                    <a:schemeClr val="bg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20" name="Oval 13">
                  <a:extLst>
                    <a:ext uri="{FF2B5EF4-FFF2-40B4-BE49-F238E27FC236}">
                      <a16:creationId xmlns:a16="http://schemas.microsoft.com/office/drawing/2014/main" id="{86E6D8DA-2D5F-4FBD-9054-C93169257FBA}"/>
                    </a:ext>
                  </a:extLst>
                </p:cNvPr>
                <p:cNvSpPr>
                  <a:spLocks noChangeArrowheads="1"/>
                </p:cNvSpPr>
                <p:nvPr/>
              </p:nvSpPr>
              <p:spPr bwMode="auto">
                <a:xfrm>
                  <a:off x="2359134" y="1599181"/>
                  <a:ext cx="23923" cy="23923"/>
                </a:xfrm>
                <a:prstGeom prst="ellipse">
                  <a:avLst/>
                </a:prstGeom>
                <a:grpFill/>
                <a:ln w="12700">
                  <a:solidFill>
                    <a:schemeClr val="bg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15" name="Group 14">
                <a:extLst>
                  <a:ext uri="{FF2B5EF4-FFF2-40B4-BE49-F238E27FC236}">
                    <a16:creationId xmlns:a16="http://schemas.microsoft.com/office/drawing/2014/main" id="{193C77E2-C89E-4B5E-8382-D80F9E3FAC74}"/>
                  </a:ext>
                </a:extLst>
              </p:cNvPr>
              <p:cNvGrpSpPr/>
              <p:nvPr/>
            </p:nvGrpSpPr>
            <p:grpSpPr>
              <a:xfrm>
                <a:off x="2202934" y="1701907"/>
                <a:ext cx="95690" cy="90061"/>
                <a:chOff x="2202934" y="1701907"/>
                <a:chExt cx="95690" cy="90061"/>
              </a:xfrm>
              <a:grpFill/>
            </p:grpSpPr>
            <p:sp>
              <p:nvSpPr>
                <p:cNvPr id="16" name="Freeform 14">
                  <a:extLst>
                    <a:ext uri="{FF2B5EF4-FFF2-40B4-BE49-F238E27FC236}">
                      <a16:creationId xmlns:a16="http://schemas.microsoft.com/office/drawing/2014/main" id="{C4C52534-92B3-4204-B82A-643FE4BB6F6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17" name="Line 15">
                  <a:extLst>
                    <a:ext uri="{FF2B5EF4-FFF2-40B4-BE49-F238E27FC236}">
                      <a16:creationId xmlns:a16="http://schemas.microsoft.com/office/drawing/2014/main" id="{B7A05878-8700-4F68-A819-0050914DB067}"/>
                    </a:ext>
                  </a:extLst>
                </p:cNvPr>
                <p:cNvSpPr>
                  <a:spLocks noChangeShapeType="1"/>
                </p:cNvSpPr>
                <p:nvPr/>
              </p:nvSpPr>
              <p:spPr bwMode="auto">
                <a:xfrm>
                  <a:off x="2253117" y="1755381"/>
                  <a:ext cx="0" cy="36587"/>
                </a:xfrm>
                <a:prstGeom prst="line">
                  <a:avLst/>
                </a:prstGeom>
                <a:grpFill/>
                <a:ln w="12700" cap="flat">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11" name="Group 10">
              <a:extLst>
                <a:ext uri="{FF2B5EF4-FFF2-40B4-BE49-F238E27FC236}">
                  <a16:creationId xmlns:a16="http://schemas.microsoft.com/office/drawing/2014/main" id="{AC0BA037-F9E9-4D12-BD6A-8C062E6AE54F}"/>
                </a:ext>
              </a:extLst>
            </p:cNvPr>
            <p:cNvGrpSpPr/>
            <p:nvPr/>
          </p:nvGrpSpPr>
          <p:grpSpPr>
            <a:xfrm>
              <a:off x="537030" y="4507836"/>
              <a:ext cx="1332160" cy="1332153"/>
              <a:chOff x="1517650" y="1863724"/>
              <a:chExt cx="177800" cy="177800"/>
            </a:xfrm>
          </p:grpSpPr>
          <p:sp>
            <p:nvSpPr>
              <p:cNvPr id="12" name="Oval 11">
                <a:extLst>
                  <a:ext uri="{FF2B5EF4-FFF2-40B4-BE49-F238E27FC236}">
                    <a16:creationId xmlns:a16="http://schemas.microsoft.com/office/drawing/2014/main" id="{0CB20663-AD9C-4A08-B964-022B5CB8E803}"/>
                  </a:ext>
                </a:extLst>
              </p:cNvPr>
              <p:cNvSpPr/>
              <p:nvPr/>
            </p:nvSpPr>
            <p:spPr bwMode="auto">
              <a:xfrm>
                <a:off x="1517650" y="1863724"/>
                <a:ext cx="177800" cy="177800"/>
              </a:xfrm>
              <a:prstGeom prst="ellipse">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Freeform 5">
                <a:extLst>
                  <a:ext uri="{FF2B5EF4-FFF2-40B4-BE49-F238E27FC236}">
                    <a16:creationId xmlns:a16="http://schemas.microsoft.com/office/drawing/2014/main" id="{6A01DDFF-C43D-4F66-B81F-D98E2A77D84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grpSp>
      </p:grpSp>
      <p:sp>
        <p:nvSpPr>
          <p:cNvPr id="2" name="Rectangle 1"/>
          <p:cNvSpPr/>
          <p:nvPr/>
        </p:nvSpPr>
        <p:spPr>
          <a:xfrm>
            <a:off x="502520" y="3097628"/>
            <a:ext cx="4561507" cy="1524905"/>
          </a:xfrm>
          <a:prstGeom prst="rect">
            <a:avLst/>
          </a:prstGeom>
        </p:spPr>
        <p:txBody>
          <a:bodyPr wrap="square">
            <a:spAutoFit/>
          </a:bodyPr>
          <a:lstStyle/>
          <a:p>
            <a:pPr defTabSz="914224">
              <a:spcAft>
                <a:spcPts val="600"/>
              </a:spcAft>
              <a:buClr>
                <a:srgbClr val="FFFFFF"/>
              </a:buClr>
              <a:defRPr/>
            </a:pPr>
            <a:r>
              <a:rPr lang="en-US" sz="1836">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Benefits of Co-Sell Ready:</a:t>
            </a:r>
          </a:p>
          <a:p>
            <a:pPr marL="195845" indent="-198177" defTabSz="932563">
              <a:lnSpc>
                <a:spcPct val="90000"/>
              </a:lnSpc>
              <a:spcBef>
                <a:spcPts val="408"/>
              </a:spcBef>
              <a:spcAft>
                <a:spcPts val="204"/>
              </a:spcAft>
              <a:buClr>
                <a:srgbClr val="FFFFFF"/>
              </a:buClr>
              <a:buSzPct val="90000"/>
              <a:buFont typeface="Arial" panose="020B0604020202020204" pitchFamily="34" charset="0"/>
              <a:buChar char="•"/>
              <a:defRPr/>
            </a:pPr>
            <a:r>
              <a:rPr lang="en-US" sz="1428">
                <a:gradFill>
                  <a:gsLst>
                    <a:gs pos="1250">
                      <a:schemeClr val="bg1"/>
                    </a:gs>
                    <a:gs pos="100000">
                      <a:schemeClr val="bg1"/>
                    </a:gs>
                  </a:gsLst>
                  <a:lin ang="5400000" scaled="0"/>
                </a:gradFill>
                <a:latin typeface="Segoe UI" charset="0"/>
                <a:ea typeface="Segoe UI" charset="0"/>
                <a:cs typeface="Segoe UI" charset="0"/>
              </a:rPr>
              <a:t>Solution discoverable by sellers in OCP Catalog</a:t>
            </a:r>
          </a:p>
          <a:p>
            <a:pPr marL="195845" indent="-198177" defTabSz="932563">
              <a:lnSpc>
                <a:spcPct val="90000"/>
              </a:lnSpc>
              <a:spcBef>
                <a:spcPts val="408"/>
              </a:spcBef>
              <a:spcAft>
                <a:spcPts val="204"/>
              </a:spcAft>
              <a:buClr>
                <a:srgbClr val="FFFFFF"/>
              </a:buClr>
              <a:buSzPct val="90000"/>
              <a:buFont typeface="Arial" panose="020B0604020202020204" pitchFamily="34" charset="0"/>
              <a:buChar char="•"/>
              <a:defRPr/>
            </a:pPr>
            <a:r>
              <a:rPr lang="en-US" sz="1428">
                <a:gradFill>
                  <a:gsLst>
                    <a:gs pos="1250">
                      <a:schemeClr val="bg1"/>
                    </a:gs>
                    <a:gs pos="100000">
                      <a:schemeClr val="bg1"/>
                    </a:gs>
                  </a:gsLst>
                  <a:lin ang="5400000" scaled="0"/>
                </a:gradFill>
                <a:latin typeface="Segoe UI" charset="0"/>
                <a:ea typeface="Segoe UI" charset="0"/>
                <a:cs typeface="Segoe UI" charset="0"/>
              </a:rPr>
              <a:t>Bring a lead and get Co-Sell support from Microsoft</a:t>
            </a:r>
          </a:p>
          <a:p>
            <a:pPr marL="195845" indent="-198177" defTabSz="932563">
              <a:lnSpc>
                <a:spcPct val="90000"/>
              </a:lnSpc>
              <a:spcBef>
                <a:spcPts val="408"/>
              </a:spcBef>
              <a:spcAft>
                <a:spcPts val="204"/>
              </a:spcAft>
              <a:buClr>
                <a:srgbClr val="FFFFFF"/>
              </a:buClr>
              <a:buSzPct val="90000"/>
              <a:buFont typeface="Arial" panose="020B0604020202020204" pitchFamily="34" charset="0"/>
              <a:buChar char="•"/>
              <a:defRPr/>
            </a:pPr>
            <a:r>
              <a:rPr lang="en-US" sz="1428">
                <a:gradFill>
                  <a:gsLst>
                    <a:gs pos="1250">
                      <a:schemeClr val="bg1"/>
                    </a:gs>
                    <a:gs pos="100000">
                      <a:schemeClr val="bg1"/>
                    </a:gs>
                  </a:gsLst>
                  <a:lin ang="5400000" scaled="0"/>
                </a:gradFill>
                <a:latin typeface="Segoe UI" charset="0"/>
                <a:ea typeface="Segoe UI" charset="0"/>
                <a:cs typeface="Segoe UI" charset="0"/>
              </a:rPr>
              <a:t>Access Sell-With and GTM benefits</a:t>
            </a:r>
          </a:p>
          <a:p>
            <a:pPr marL="195845" indent="-198177" defTabSz="932563">
              <a:lnSpc>
                <a:spcPct val="90000"/>
              </a:lnSpc>
              <a:spcBef>
                <a:spcPts val="408"/>
              </a:spcBef>
              <a:spcAft>
                <a:spcPts val="204"/>
              </a:spcAft>
              <a:buClr>
                <a:srgbClr val="FFFFFF"/>
              </a:buClr>
              <a:buSzPct val="90000"/>
              <a:buFont typeface="Arial" panose="020B0604020202020204" pitchFamily="34" charset="0"/>
              <a:buChar char="•"/>
              <a:defRPr/>
            </a:pPr>
            <a:endParaRPr lang="en-US" sz="1428">
              <a:gradFill>
                <a:gsLst>
                  <a:gs pos="1250">
                    <a:schemeClr val="bg1"/>
                  </a:gs>
                  <a:gs pos="100000">
                    <a:schemeClr val="bg1"/>
                  </a:gs>
                </a:gsLst>
                <a:lin ang="5400000" scaled="0"/>
              </a:gradFill>
              <a:latin typeface="Segoe UI" charset="0"/>
              <a:ea typeface="Segoe UI" charset="0"/>
              <a:cs typeface="Segoe UI" charset="0"/>
            </a:endParaRPr>
          </a:p>
        </p:txBody>
      </p:sp>
      <p:sp>
        <p:nvSpPr>
          <p:cNvPr id="73" name="DeveloperTools_EC7A">
            <a:extLst>
              <a:ext uri="{FF2B5EF4-FFF2-40B4-BE49-F238E27FC236}">
                <a16:creationId xmlns:a16="http://schemas.microsoft.com/office/drawing/2014/main" id="{1571825B-143F-436B-9DF3-DA9BCDB80DC1}"/>
              </a:ext>
            </a:extLst>
          </p:cNvPr>
          <p:cNvSpPr>
            <a:spLocks noChangeAspect="1" noEditPoints="1"/>
          </p:cNvSpPr>
          <p:nvPr/>
        </p:nvSpPr>
        <p:spPr bwMode="auto">
          <a:xfrm>
            <a:off x="10966058" y="2320631"/>
            <a:ext cx="217181" cy="342201"/>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77" name="Group 76">
            <a:extLst>
              <a:ext uri="{FF2B5EF4-FFF2-40B4-BE49-F238E27FC236}">
                <a16:creationId xmlns:a16="http://schemas.microsoft.com/office/drawing/2014/main" id="{76E3B7BB-7307-4BC7-8AF6-C61DFE5DCC47}"/>
              </a:ext>
            </a:extLst>
          </p:cNvPr>
          <p:cNvGrpSpPr/>
          <p:nvPr/>
        </p:nvGrpSpPr>
        <p:grpSpPr>
          <a:xfrm>
            <a:off x="7825539" y="4298076"/>
            <a:ext cx="299075" cy="378430"/>
            <a:chOff x="9079741" y="2473250"/>
            <a:chExt cx="838336" cy="1060779"/>
          </a:xfrm>
          <a:solidFill>
            <a:schemeClr val="bg1"/>
          </a:solidFill>
        </p:grpSpPr>
        <p:grpSp>
          <p:nvGrpSpPr>
            <p:cNvPr id="78" name="Group 77">
              <a:extLst>
                <a:ext uri="{FF2B5EF4-FFF2-40B4-BE49-F238E27FC236}">
                  <a16:creationId xmlns:a16="http://schemas.microsoft.com/office/drawing/2014/main" id="{1221ACEC-56AF-4545-A4CE-426FEE49DAD2}"/>
                </a:ext>
              </a:extLst>
            </p:cNvPr>
            <p:cNvGrpSpPr/>
            <p:nvPr/>
          </p:nvGrpSpPr>
          <p:grpSpPr>
            <a:xfrm>
              <a:off x="9200636" y="3002224"/>
              <a:ext cx="596547" cy="531805"/>
              <a:chOff x="9209059" y="3002224"/>
              <a:chExt cx="596547" cy="531805"/>
            </a:xfrm>
            <a:grpFill/>
          </p:grpSpPr>
          <p:sp>
            <p:nvSpPr>
              <p:cNvPr id="81" name="Freeform: Shape 80">
                <a:extLst>
                  <a:ext uri="{FF2B5EF4-FFF2-40B4-BE49-F238E27FC236}">
                    <a16:creationId xmlns:a16="http://schemas.microsoft.com/office/drawing/2014/main" id="{22D1ABF4-B76C-4E34-9E5C-81C0CBF5500D}"/>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BF2278C-15F2-4DF8-AB43-FA37CFCD6F5A}"/>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79" name="Star: 12 Points 78">
              <a:extLst>
                <a:ext uri="{FF2B5EF4-FFF2-40B4-BE49-F238E27FC236}">
                  <a16:creationId xmlns:a16="http://schemas.microsoft.com/office/drawing/2014/main" id="{65A959F7-F769-4888-92DD-6DA6834CD1F2}"/>
                </a:ext>
              </a:extLst>
            </p:cNvPr>
            <p:cNvSpPr/>
            <p:nvPr/>
          </p:nvSpPr>
          <p:spPr bwMode="auto">
            <a:xfrm>
              <a:off x="9079741" y="2473250"/>
              <a:ext cx="838336" cy="838336"/>
            </a:xfrm>
            <a:prstGeom prst="star12">
              <a:avLst>
                <a:gd name="adj" fmla="val 40530"/>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0" name="Oval 79">
              <a:extLst>
                <a:ext uri="{FF2B5EF4-FFF2-40B4-BE49-F238E27FC236}">
                  <a16:creationId xmlns:a16="http://schemas.microsoft.com/office/drawing/2014/main" id="{EED8BEA4-9675-45E1-A58E-77599E7183A2}"/>
                </a:ext>
              </a:extLst>
            </p:cNvPr>
            <p:cNvSpPr/>
            <p:nvPr/>
          </p:nvSpPr>
          <p:spPr bwMode="auto">
            <a:xfrm>
              <a:off x="9253465" y="2646974"/>
              <a:ext cx="490884" cy="490884"/>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F25D3B57-14F4-449B-84A5-4718D2C4CFEE}"/>
              </a:ext>
            </a:extLst>
          </p:cNvPr>
          <p:cNvGrpSpPr/>
          <p:nvPr/>
        </p:nvGrpSpPr>
        <p:grpSpPr>
          <a:xfrm rot="16200000">
            <a:off x="10425732" y="4272073"/>
            <a:ext cx="246322" cy="386201"/>
            <a:chOff x="4245128" y="2001342"/>
            <a:chExt cx="234343" cy="383994"/>
          </a:xfrm>
        </p:grpSpPr>
        <p:sp>
          <p:nvSpPr>
            <p:cNvPr id="84" name="Freeform: Shape 338">
              <a:extLst>
                <a:ext uri="{FF2B5EF4-FFF2-40B4-BE49-F238E27FC236}">
                  <a16:creationId xmlns:a16="http://schemas.microsoft.com/office/drawing/2014/main" id="{0F1FE2C9-A875-4031-A906-A72683279448}"/>
                </a:ext>
              </a:extLst>
            </p:cNvPr>
            <p:cNvSpPr/>
            <p:nvPr/>
          </p:nvSpPr>
          <p:spPr>
            <a:xfrm flipH="1">
              <a:off x="4245128" y="2101983"/>
              <a:ext cx="234340" cy="165710"/>
            </a:xfrm>
            <a:custGeom>
              <a:avLst/>
              <a:gdLst>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00042 w 627954"/>
                <a:gd name="connsiteY17" fmla="*/ 12587 h 713730"/>
                <a:gd name="connsiteX18" fmla="*/ 412629 w 627954"/>
                <a:gd name="connsiteY18" fmla="*/ 0 h 713730"/>
                <a:gd name="connsiteX19" fmla="*/ 462974 w 627954"/>
                <a:gd name="connsiteY19" fmla="*/ 0 h 713730"/>
                <a:gd name="connsiteX20" fmla="*/ 475561 w 627954"/>
                <a:gd name="connsiteY20" fmla="*/ 12587 h 713730"/>
                <a:gd name="connsiteX21" fmla="*/ 475561 w 627954"/>
                <a:gd name="connsiteY21"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12629 w 627954"/>
                <a:gd name="connsiteY17" fmla="*/ 0 h 713730"/>
                <a:gd name="connsiteX18" fmla="*/ 462974 w 627954"/>
                <a:gd name="connsiteY18" fmla="*/ 0 h 713730"/>
                <a:gd name="connsiteX19" fmla="*/ 475561 w 627954"/>
                <a:gd name="connsiteY19" fmla="*/ 12587 h 713730"/>
                <a:gd name="connsiteX20" fmla="*/ 475561 w 627954"/>
                <a:gd name="connsiteY20" fmla="*/ 269684 h 713730"/>
                <a:gd name="connsiteX21" fmla="*/ 627954 w 627954"/>
                <a:gd name="connsiteY21"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62974 w 627954"/>
                <a:gd name="connsiteY17" fmla="*/ 0 h 713730"/>
                <a:gd name="connsiteX18" fmla="*/ 475561 w 627954"/>
                <a:gd name="connsiteY18" fmla="*/ 12587 h 713730"/>
                <a:gd name="connsiteX19" fmla="*/ 475561 w 627954"/>
                <a:gd name="connsiteY19" fmla="*/ 269684 h 713730"/>
                <a:gd name="connsiteX20" fmla="*/ 627954 w 627954"/>
                <a:gd name="connsiteY20"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62974 w 627954"/>
                <a:gd name="connsiteY17" fmla="*/ 0 h 713730"/>
                <a:gd name="connsiteX18" fmla="*/ 475561 w 627954"/>
                <a:gd name="connsiteY18" fmla="*/ 269684 h 713730"/>
                <a:gd name="connsiteX19" fmla="*/ 627954 w 627954"/>
                <a:gd name="connsiteY19"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12587 h 713730"/>
                <a:gd name="connsiteX15" fmla="*/ 227911 w 627954"/>
                <a:gd name="connsiteY15" fmla="*/ 269684 h 713730"/>
                <a:gd name="connsiteX16" fmla="*/ 400042 w 627954"/>
                <a:gd name="connsiteY16" fmla="*/ 269684 h 713730"/>
                <a:gd name="connsiteX17" fmla="*/ 475561 w 627954"/>
                <a:gd name="connsiteY17" fmla="*/ 269684 h 713730"/>
                <a:gd name="connsiteX18" fmla="*/ 627954 w 627954"/>
                <a:gd name="connsiteY18"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15324 w 627954"/>
                <a:gd name="connsiteY13" fmla="*/ 0 h 713730"/>
                <a:gd name="connsiteX14" fmla="*/ 227911 w 627954"/>
                <a:gd name="connsiteY14" fmla="*/ 269684 h 713730"/>
                <a:gd name="connsiteX15" fmla="*/ 400042 w 627954"/>
                <a:gd name="connsiteY15" fmla="*/ 269684 h 713730"/>
                <a:gd name="connsiteX16" fmla="*/ 475561 w 627954"/>
                <a:gd name="connsiteY16" fmla="*/ 269684 h 713730"/>
                <a:gd name="connsiteX17" fmla="*/ 627954 w 627954"/>
                <a:gd name="connsiteY17" fmla="*/ 269684 h 713730"/>
                <a:gd name="connsiteX0" fmla="*/ 627954 w 627954"/>
                <a:gd name="connsiteY0" fmla="*/ 269684 h 713730"/>
                <a:gd name="connsiteX1" fmla="*/ 627954 w 627954"/>
                <a:gd name="connsiteY1" fmla="*/ 408476 h 713730"/>
                <a:gd name="connsiteX2" fmla="*/ 575286 w 627954"/>
                <a:gd name="connsiteY2" fmla="*/ 408476 h 713730"/>
                <a:gd name="connsiteX3" fmla="*/ 575286 w 627954"/>
                <a:gd name="connsiteY3" fmla="*/ 662022 h 713730"/>
                <a:gd name="connsiteX4" fmla="*/ 523578 w 627954"/>
                <a:gd name="connsiteY4" fmla="*/ 713730 h 713730"/>
                <a:gd name="connsiteX5" fmla="*/ 104375 w 627954"/>
                <a:gd name="connsiteY5" fmla="*/ 713730 h 713730"/>
                <a:gd name="connsiteX6" fmla="*/ 52667 w 627954"/>
                <a:gd name="connsiteY6" fmla="*/ 662022 h 713730"/>
                <a:gd name="connsiteX7" fmla="*/ 52667 w 627954"/>
                <a:gd name="connsiteY7" fmla="*/ 408476 h 713730"/>
                <a:gd name="connsiteX8" fmla="*/ 0 w 627954"/>
                <a:gd name="connsiteY8" fmla="*/ 408476 h 713730"/>
                <a:gd name="connsiteX9" fmla="*/ 0 w 627954"/>
                <a:gd name="connsiteY9" fmla="*/ 269684 h 713730"/>
                <a:gd name="connsiteX10" fmla="*/ 152392 w 627954"/>
                <a:gd name="connsiteY10" fmla="*/ 269684 h 713730"/>
                <a:gd name="connsiteX11" fmla="*/ 152392 w 627954"/>
                <a:gd name="connsiteY11" fmla="*/ 12587 h 713730"/>
                <a:gd name="connsiteX12" fmla="*/ 164979 w 627954"/>
                <a:gd name="connsiteY12" fmla="*/ 0 h 713730"/>
                <a:gd name="connsiteX13" fmla="*/ 227911 w 627954"/>
                <a:gd name="connsiteY13" fmla="*/ 269684 h 713730"/>
                <a:gd name="connsiteX14" fmla="*/ 400042 w 627954"/>
                <a:gd name="connsiteY14" fmla="*/ 269684 h 713730"/>
                <a:gd name="connsiteX15" fmla="*/ 475561 w 627954"/>
                <a:gd name="connsiteY15" fmla="*/ 269684 h 713730"/>
                <a:gd name="connsiteX16" fmla="*/ 627954 w 627954"/>
                <a:gd name="connsiteY16" fmla="*/ 269684 h 713730"/>
                <a:gd name="connsiteX0" fmla="*/ 627954 w 627954"/>
                <a:gd name="connsiteY0" fmla="*/ 257097 h 701143"/>
                <a:gd name="connsiteX1" fmla="*/ 627954 w 627954"/>
                <a:gd name="connsiteY1" fmla="*/ 395889 h 701143"/>
                <a:gd name="connsiteX2" fmla="*/ 575286 w 627954"/>
                <a:gd name="connsiteY2" fmla="*/ 395889 h 701143"/>
                <a:gd name="connsiteX3" fmla="*/ 575286 w 627954"/>
                <a:gd name="connsiteY3" fmla="*/ 649435 h 701143"/>
                <a:gd name="connsiteX4" fmla="*/ 523578 w 627954"/>
                <a:gd name="connsiteY4" fmla="*/ 701143 h 701143"/>
                <a:gd name="connsiteX5" fmla="*/ 104375 w 627954"/>
                <a:gd name="connsiteY5" fmla="*/ 701143 h 701143"/>
                <a:gd name="connsiteX6" fmla="*/ 52667 w 627954"/>
                <a:gd name="connsiteY6" fmla="*/ 649435 h 701143"/>
                <a:gd name="connsiteX7" fmla="*/ 52667 w 627954"/>
                <a:gd name="connsiteY7" fmla="*/ 395889 h 701143"/>
                <a:gd name="connsiteX8" fmla="*/ 0 w 627954"/>
                <a:gd name="connsiteY8" fmla="*/ 395889 h 701143"/>
                <a:gd name="connsiteX9" fmla="*/ 0 w 627954"/>
                <a:gd name="connsiteY9" fmla="*/ 257097 h 701143"/>
                <a:gd name="connsiteX10" fmla="*/ 152392 w 627954"/>
                <a:gd name="connsiteY10" fmla="*/ 257097 h 701143"/>
                <a:gd name="connsiteX11" fmla="*/ 152392 w 627954"/>
                <a:gd name="connsiteY11" fmla="*/ 0 h 701143"/>
                <a:gd name="connsiteX12" fmla="*/ 227911 w 627954"/>
                <a:gd name="connsiteY12" fmla="*/ 257097 h 701143"/>
                <a:gd name="connsiteX13" fmla="*/ 400042 w 627954"/>
                <a:gd name="connsiteY13" fmla="*/ 257097 h 701143"/>
                <a:gd name="connsiteX14" fmla="*/ 475561 w 627954"/>
                <a:gd name="connsiteY14" fmla="*/ 257097 h 701143"/>
                <a:gd name="connsiteX15" fmla="*/ 627954 w 627954"/>
                <a:gd name="connsiteY15" fmla="*/ 257097 h 701143"/>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152392 w 627954"/>
                <a:gd name="connsiteY10" fmla="*/ 0 h 444046"/>
                <a:gd name="connsiteX11" fmla="*/ 227911 w 627954"/>
                <a:gd name="connsiteY11" fmla="*/ 0 h 444046"/>
                <a:gd name="connsiteX12" fmla="*/ 400042 w 627954"/>
                <a:gd name="connsiteY12" fmla="*/ 0 h 444046"/>
                <a:gd name="connsiteX13" fmla="*/ 475561 w 627954"/>
                <a:gd name="connsiteY13" fmla="*/ 0 h 444046"/>
                <a:gd name="connsiteX14" fmla="*/ 627954 w 627954"/>
                <a:gd name="connsiteY14"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227911 w 627954"/>
                <a:gd name="connsiteY10" fmla="*/ 0 h 444046"/>
                <a:gd name="connsiteX11" fmla="*/ 400042 w 627954"/>
                <a:gd name="connsiteY11" fmla="*/ 0 h 444046"/>
                <a:gd name="connsiteX12" fmla="*/ 475561 w 627954"/>
                <a:gd name="connsiteY12" fmla="*/ 0 h 444046"/>
                <a:gd name="connsiteX13" fmla="*/ 627954 w 627954"/>
                <a:gd name="connsiteY13"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400042 w 627954"/>
                <a:gd name="connsiteY10" fmla="*/ 0 h 444046"/>
                <a:gd name="connsiteX11" fmla="*/ 475561 w 627954"/>
                <a:gd name="connsiteY11" fmla="*/ 0 h 444046"/>
                <a:gd name="connsiteX12" fmla="*/ 627954 w 627954"/>
                <a:gd name="connsiteY12"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475561 w 627954"/>
                <a:gd name="connsiteY10" fmla="*/ 0 h 444046"/>
                <a:gd name="connsiteX11" fmla="*/ 627954 w 627954"/>
                <a:gd name="connsiteY11" fmla="*/ 0 h 444046"/>
                <a:gd name="connsiteX0" fmla="*/ 627954 w 627954"/>
                <a:gd name="connsiteY0" fmla="*/ 0 h 444046"/>
                <a:gd name="connsiteX1" fmla="*/ 627954 w 627954"/>
                <a:gd name="connsiteY1" fmla="*/ 138792 h 444046"/>
                <a:gd name="connsiteX2" fmla="*/ 575286 w 627954"/>
                <a:gd name="connsiteY2" fmla="*/ 138792 h 444046"/>
                <a:gd name="connsiteX3" fmla="*/ 575286 w 627954"/>
                <a:gd name="connsiteY3" fmla="*/ 392338 h 444046"/>
                <a:gd name="connsiteX4" fmla="*/ 523578 w 627954"/>
                <a:gd name="connsiteY4" fmla="*/ 444046 h 444046"/>
                <a:gd name="connsiteX5" fmla="*/ 104375 w 627954"/>
                <a:gd name="connsiteY5" fmla="*/ 444046 h 444046"/>
                <a:gd name="connsiteX6" fmla="*/ 52667 w 627954"/>
                <a:gd name="connsiteY6" fmla="*/ 392338 h 444046"/>
                <a:gd name="connsiteX7" fmla="*/ 52667 w 627954"/>
                <a:gd name="connsiteY7" fmla="*/ 138792 h 444046"/>
                <a:gd name="connsiteX8" fmla="*/ 0 w 627954"/>
                <a:gd name="connsiteY8" fmla="*/ 138792 h 444046"/>
                <a:gd name="connsiteX9" fmla="*/ 0 w 627954"/>
                <a:gd name="connsiteY9" fmla="*/ 0 h 444046"/>
                <a:gd name="connsiteX10" fmla="*/ 627954 w 627954"/>
                <a:gd name="connsiteY10" fmla="*/ 0 h 44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7954" h="444046">
                  <a:moveTo>
                    <a:pt x="627954" y="0"/>
                  </a:moveTo>
                  <a:lnTo>
                    <a:pt x="627954" y="138792"/>
                  </a:lnTo>
                  <a:lnTo>
                    <a:pt x="575286" y="138792"/>
                  </a:lnTo>
                  <a:lnTo>
                    <a:pt x="575286" y="392338"/>
                  </a:lnTo>
                  <a:cubicBezTo>
                    <a:pt x="575286" y="420896"/>
                    <a:pt x="552136" y="444046"/>
                    <a:pt x="523578" y="444046"/>
                  </a:cubicBezTo>
                  <a:lnTo>
                    <a:pt x="104375" y="444046"/>
                  </a:lnTo>
                  <a:cubicBezTo>
                    <a:pt x="75817" y="444046"/>
                    <a:pt x="52667" y="420896"/>
                    <a:pt x="52667" y="392338"/>
                  </a:cubicBezTo>
                  <a:lnTo>
                    <a:pt x="52667" y="138792"/>
                  </a:lnTo>
                  <a:lnTo>
                    <a:pt x="0" y="138792"/>
                  </a:lnTo>
                  <a:lnTo>
                    <a:pt x="0" y="0"/>
                  </a:lnTo>
                  <a:lnTo>
                    <a:pt x="627954" y="0"/>
                  </a:lnTo>
                  <a:close/>
                </a:path>
              </a:pathLst>
            </a:custGeom>
            <a:noFill/>
            <a:ln w="127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Semilight"/>
              </a:endParaRPr>
            </a:p>
          </p:txBody>
        </p:sp>
        <p:sp>
          <p:nvSpPr>
            <p:cNvPr id="85" name="Rectangle: Single Corner Rounded 9">
              <a:extLst>
                <a:ext uri="{FF2B5EF4-FFF2-40B4-BE49-F238E27FC236}">
                  <a16:creationId xmlns:a16="http://schemas.microsoft.com/office/drawing/2014/main" id="{560268B5-0B2E-46CF-9226-F87A72E8C99A}"/>
                </a:ext>
              </a:extLst>
            </p:cNvPr>
            <p:cNvSpPr/>
            <p:nvPr/>
          </p:nvSpPr>
          <p:spPr>
            <a:xfrm rot="16200000" flipH="1">
              <a:off x="4362065" y="2267929"/>
              <a:ext cx="117640" cy="117173"/>
            </a:xfrm>
            <a:custGeom>
              <a:avLst/>
              <a:gdLst>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0 w 315233"/>
                <a:gd name="connsiteY4" fmla="*/ 411042 h 411042"/>
                <a:gd name="connsiteX5" fmla="*/ 0 w 315233"/>
                <a:gd name="connsiteY5" fmla="*/ 0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0 w 315233"/>
                <a:gd name="connsiteY4" fmla="*/ 0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146672 w 315233"/>
                <a:gd name="connsiteY4" fmla="*/ 224623 h 411042"/>
                <a:gd name="connsiteX5" fmla="*/ 0 w 315233"/>
                <a:gd name="connsiteY5" fmla="*/ 0 h 411042"/>
                <a:gd name="connsiteX0" fmla="*/ 146672 w 315233"/>
                <a:gd name="connsiteY0" fmla="*/ 224623 h 411042"/>
                <a:gd name="connsiteX1" fmla="*/ 0 w 315233"/>
                <a:gd name="connsiteY1" fmla="*/ 0 h 411042"/>
                <a:gd name="connsiteX2" fmla="*/ 262693 w 315233"/>
                <a:gd name="connsiteY2" fmla="*/ 0 h 411042"/>
                <a:gd name="connsiteX3" fmla="*/ 315233 w 315233"/>
                <a:gd name="connsiteY3" fmla="*/ 52540 h 411042"/>
                <a:gd name="connsiteX4" fmla="*/ 315233 w 315233"/>
                <a:gd name="connsiteY4" fmla="*/ 411042 h 411042"/>
                <a:gd name="connsiteX5" fmla="*/ 238112 w 315233"/>
                <a:gd name="connsiteY5" fmla="*/ 316063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 name="connsiteX4" fmla="*/ 238112 w 315233"/>
                <a:gd name="connsiteY4" fmla="*/ 316063 h 411042"/>
                <a:gd name="connsiteX0" fmla="*/ 0 w 315233"/>
                <a:gd name="connsiteY0" fmla="*/ 0 h 411042"/>
                <a:gd name="connsiteX1" fmla="*/ 262693 w 315233"/>
                <a:gd name="connsiteY1" fmla="*/ 0 h 411042"/>
                <a:gd name="connsiteX2" fmla="*/ 315233 w 315233"/>
                <a:gd name="connsiteY2" fmla="*/ 52540 h 411042"/>
                <a:gd name="connsiteX3" fmla="*/ 315233 w 315233"/>
                <a:gd name="connsiteY3" fmla="*/ 411042 h 411042"/>
              </a:gdLst>
              <a:ahLst/>
              <a:cxnLst>
                <a:cxn ang="0">
                  <a:pos x="connsiteX0" y="connsiteY0"/>
                </a:cxn>
                <a:cxn ang="0">
                  <a:pos x="connsiteX1" y="connsiteY1"/>
                </a:cxn>
                <a:cxn ang="0">
                  <a:pos x="connsiteX2" y="connsiteY2"/>
                </a:cxn>
                <a:cxn ang="0">
                  <a:pos x="connsiteX3" y="connsiteY3"/>
                </a:cxn>
              </a:cxnLst>
              <a:rect l="l" t="t" r="r" b="b"/>
              <a:pathLst>
                <a:path w="315233" h="411042">
                  <a:moveTo>
                    <a:pt x="0" y="0"/>
                  </a:moveTo>
                  <a:lnTo>
                    <a:pt x="262693" y="0"/>
                  </a:lnTo>
                  <a:cubicBezTo>
                    <a:pt x="291710" y="0"/>
                    <a:pt x="315233" y="23523"/>
                    <a:pt x="315233" y="52540"/>
                  </a:cubicBezTo>
                  <a:lnTo>
                    <a:pt x="315233" y="411042"/>
                  </a:lnTo>
                </a:path>
              </a:pathLst>
            </a:custGeom>
            <a:noFill/>
            <a:ln w="127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Semilight"/>
              </a:endParaRPr>
            </a:p>
          </p:txBody>
        </p:sp>
        <p:cxnSp>
          <p:nvCxnSpPr>
            <p:cNvPr id="86" name="Straight Connector 85">
              <a:extLst>
                <a:ext uri="{FF2B5EF4-FFF2-40B4-BE49-F238E27FC236}">
                  <a16:creationId xmlns:a16="http://schemas.microsoft.com/office/drawing/2014/main" id="{E521FC2B-E5CA-42CA-9BC0-25A80D675FA6}"/>
                </a:ext>
              </a:extLst>
            </p:cNvPr>
            <p:cNvCxnSpPr>
              <a:cxnSpLocks/>
            </p:cNvCxnSpPr>
            <p:nvPr/>
          </p:nvCxnSpPr>
          <p:spPr>
            <a:xfrm rot="16200000" flipH="1">
              <a:off x="4265659" y="2051663"/>
              <a:ext cx="100641" cy="0"/>
            </a:xfrm>
            <a:prstGeom prst="line">
              <a:avLst/>
            </a:prstGeom>
            <a:noFill/>
            <a:ln w="12700">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F25A020-4460-4EE2-B6CB-025883275BC0}"/>
                </a:ext>
              </a:extLst>
            </p:cNvPr>
            <p:cNvCxnSpPr>
              <a:cxnSpLocks/>
            </p:cNvCxnSpPr>
            <p:nvPr/>
          </p:nvCxnSpPr>
          <p:spPr>
            <a:xfrm rot="16200000" flipH="1">
              <a:off x="4357569" y="2051663"/>
              <a:ext cx="100641" cy="0"/>
            </a:xfrm>
            <a:prstGeom prst="line">
              <a:avLst/>
            </a:prstGeom>
            <a:noFill/>
            <a:ln w="12700">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88" name="Group 4">
            <a:extLst>
              <a:ext uri="{FF2B5EF4-FFF2-40B4-BE49-F238E27FC236}">
                <a16:creationId xmlns:a16="http://schemas.microsoft.com/office/drawing/2014/main" id="{75F3D111-2C77-4599-ACE3-00FB8B7C1C19}"/>
              </a:ext>
            </a:extLst>
          </p:cNvPr>
          <p:cNvGrpSpPr>
            <a:grpSpLocks noChangeAspect="1"/>
          </p:cNvGrpSpPr>
          <p:nvPr/>
        </p:nvGrpSpPr>
        <p:grpSpPr bwMode="auto">
          <a:xfrm>
            <a:off x="8993555" y="2975141"/>
            <a:ext cx="264735" cy="387414"/>
            <a:chOff x="3526" y="3353"/>
            <a:chExt cx="164" cy="240"/>
          </a:xfrm>
        </p:grpSpPr>
        <p:sp>
          <p:nvSpPr>
            <p:cNvPr id="89" name="Freeform 5">
              <a:extLst>
                <a:ext uri="{FF2B5EF4-FFF2-40B4-BE49-F238E27FC236}">
                  <a16:creationId xmlns:a16="http://schemas.microsoft.com/office/drawing/2014/main" id="{9E3B44CD-F880-4229-A0D0-07DE1B858195}"/>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9" kern="0">
                <a:gradFill>
                  <a:gsLst>
                    <a:gs pos="5439">
                      <a:srgbClr val="F8F8F8"/>
                    </a:gs>
                    <a:gs pos="10000">
                      <a:srgbClr val="F8F8F8"/>
                    </a:gs>
                  </a:gsLst>
                  <a:lin ang="5400000" scaled="0"/>
                </a:gradFill>
                <a:latin typeface="Segoe UI Semilight" panose="020B0402040204020203" pitchFamily="34" charset="0"/>
                <a:cs typeface="Segoe UI Semilight" panose="020B0402040204020203" pitchFamily="34" charset="0"/>
              </a:endParaRPr>
            </a:p>
          </p:txBody>
        </p:sp>
        <p:sp>
          <p:nvSpPr>
            <p:cNvPr id="90" name="Freeform 6">
              <a:extLst>
                <a:ext uri="{FF2B5EF4-FFF2-40B4-BE49-F238E27FC236}">
                  <a16:creationId xmlns:a16="http://schemas.microsoft.com/office/drawing/2014/main" id="{76B891C3-C16B-4F73-A773-8D547E1C9DBF}"/>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9" kern="0">
                <a:gradFill>
                  <a:gsLst>
                    <a:gs pos="5439">
                      <a:srgbClr val="F8F8F8"/>
                    </a:gs>
                    <a:gs pos="10000">
                      <a:srgbClr val="F8F8F8"/>
                    </a:gs>
                  </a:gsLst>
                  <a:lin ang="5400000" scaled="0"/>
                </a:gradFill>
                <a:latin typeface="Segoe UI Semilight" panose="020B0402040204020203" pitchFamily="34" charset="0"/>
                <a:cs typeface="Segoe UI Semilight" panose="020B0402040204020203" pitchFamily="34" charset="0"/>
              </a:endParaRPr>
            </a:p>
          </p:txBody>
        </p:sp>
        <p:sp>
          <p:nvSpPr>
            <p:cNvPr id="91" name="Freeform 7">
              <a:extLst>
                <a:ext uri="{FF2B5EF4-FFF2-40B4-BE49-F238E27FC236}">
                  <a16:creationId xmlns:a16="http://schemas.microsoft.com/office/drawing/2014/main" id="{8AF4C8C0-2991-41EF-8E68-5000071F4F90}"/>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accent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1599" kern="0">
                <a:gradFill>
                  <a:gsLst>
                    <a:gs pos="5439">
                      <a:srgbClr val="F8F8F8"/>
                    </a:gs>
                    <a:gs pos="10000">
                      <a:srgbClr val="F8F8F8"/>
                    </a:gs>
                  </a:gsLst>
                  <a:lin ang="5400000" scaled="0"/>
                </a:gradFill>
                <a:latin typeface="Segoe UI Semilight" panose="020B0402040204020203" pitchFamily="34" charset="0"/>
                <a:cs typeface="Segoe UI Semilight" panose="020B0402040204020203" pitchFamily="34" charset="0"/>
              </a:endParaRPr>
            </a:p>
          </p:txBody>
        </p:sp>
      </p:grpSp>
      <p:grpSp>
        <p:nvGrpSpPr>
          <p:cNvPr id="92" name="Group 91">
            <a:extLst>
              <a:ext uri="{FF2B5EF4-FFF2-40B4-BE49-F238E27FC236}">
                <a16:creationId xmlns:a16="http://schemas.microsoft.com/office/drawing/2014/main" id="{E3C5861B-12E2-49F8-8435-A607291B57D2}"/>
              </a:ext>
            </a:extLst>
          </p:cNvPr>
          <p:cNvGrpSpPr/>
          <p:nvPr/>
        </p:nvGrpSpPr>
        <p:grpSpPr>
          <a:xfrm>
            <a:off x="6889303" y="2412564"/>
            <a:ext cx="299564" cy="366707"/>
            <a:chOff x="965200" y="3436897"/>
            <a:chExt cx="528881" cy="647424"/>
          </a:xfrm>
        </p:grpSpPr>
        <p:grpSp>
          <p:nvGrpSpPr>
            <p:cNvPr id="93" name="Group 92">
              <a:extLst>
                <a:ext uri="{FF2B5EF4-FFF2-40B4-BE49-F238E27FC236}">
                  <a16:creationId xmlns:a16="http://schemas.microsoft.com/office/drawing/2014/main" id="{E6054E81-D3C9-4A57-BD79-1E0421D46C0A}"/>
                </a:ext>
              </a:extLst>
            </p:cNvPr>
            <p:cNvGrpSpPr/>
            <p:nvPr/>
          </p:nvGrpSpPr>
          <p:grpSpPr>
            <a:xfrm flipH="1">
              <a:off x="965200" y="3436897"/>
              <a:ext cx="528881" cy="647424"/>
              <a:chOff x="3003960" y="3685414"/>
              <a:chExt cx="403310" cy="493707"/>
            </a:xfrm>
          </p:grpSpPr>
          <p:sp>
            <p:nvSpPr>
              <p:cNvPr id="98" name="Snip Single Corner Rectangle 26">
                <a:extLst>
                  <a:ext uri="{FF2B5EF4-FFF2-40B4-BE49-F238E27FC236}">
                    <a16:creationId xmlns:a16="http://schemas.microsoft.com/office/drawing/2014/main" id="{58B14B7B-ABA0-4970-8689-805CDDD1E4AF}"/>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Triangle 27">
                <a:extLst>
                  <a:ext uri="{FF2B5EF4-FFF2-40B4-BE49-F238E27FC236}">
                    <a16:creationId xmlns:a16="http://schemas.microsoft.com/office/drawing/2014/main" id="{C5A571E3-6A82-42F3-B5D2-A940FB294171}"/>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94" name="Straight Connector 93">
              <a:extLst>
                <a:ext uri="{FF2B5EF4-FFF2-40B4-BE49-F238E27FC236}">
                  <a16:creationId xmlns:a16="http://schemas.microsoft.com/office/drawing/2014/main" id="{F7220276-92BF-47E3-90F6-2920D92D58CA}"/>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CF2D248-E62D-44ED-A858-8A503F37C786}"/>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E101A07-E1E7-48EC-95ED-A1569AA3167C}"/>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5F38993-E88C-41BB-963F-5502EADAA176}"/>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6D0BA780-1366-4171-9363-05E4859333DC}"/>
              </a:ext>
            </a:extLst>
          </p:cNvPr>
          <p:cNvSpPr/>
          <p:nvPr/>
        </p:nvSpPr>
        <p:spPr>
          <a:xfrm>
            <a:off x="6720870" y="4728906"/>
            <a:ext cx="2470569" cy="947009"/>
          </a:xfrm>
          <a:prstGeom prst="rect">
            <a:avLst/>
          </a:prstGeom>
        </p:spPr>
        <p:txBody>
          <a:bodyPr wrap="square">
            <a:spAutoFit/>
          </a:bodyPr>
          <a:lstStyle/>
          <a:p>
            <a:pPr algn="ctr" defTabSz="932563">
              <a:spcBef>
                <a:spcPts val="408"/>
              </a:spcBef>
              <a:buClr>
                <a:srgbClr val="0078D7"/>
              </a:buClr>
              <a:buSzPct val="90000"/>
              <a:defRPr/>
            </a:pPr>
            <a:r>
              <a:rPr lang="en-US" sz="1428">
                <a:gradFill>
                  <a:gsLst>
                    <a:gs pos="2917">
                      <a:schemeClr val="accent1"/>
                    </a:gs>
                    <a:gs pos="30000">
                      <a:schemeClr val="accent1"/>
                    </a:gs>
                  </a:gsLst>
                  <a:lin ang="5400000" scaled="0"/>
                </a:gradFill>
                <a:latin typeface="Segoe UI Semibold" panose="020B0702040204020203" pitchFamily="34" charset="0"/>
                <a:ea typeface="Segoe UI" charset="0"/>
                <a:cs typeface="Segoe UI Semibold" panose="020B0702040204020203" pitchFamily="34" charset="0"/>
              </a:rPr>
              <a:t>3+ wins</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3+ verifiable customer wins, at least 1 in each geo where the partner will be Co-Sell active</a:t>
            </a:r>
          </a:p>
        </p:txBody>
      </p:sp>
      <p:sp>
        <p:nvSpPr>
          <p:cNvPr id="69" name="Rectangle 68">
            <a:extLst>
              <a:ext uri="{FF2B5EF4-FFF2-40B4-BE49-F238E27FC236}">
                <a16:creationId xmlns:a16="http://schemas.microsoft.com/office/drawing/2014/main" id="{583F6BF0-43AF-45C6-8D96-065D9246B021}"/>
              </a:ext>
            </a:extLst>
          </p:cNvPr>
          <p:cNvSpPr/>
          <p:nvPr/>
        </p:nvSpPr>
        <p:spPr>
          <a:xfrm>
            <a:off x="9571666" y="4674432"/>
            <a:ext cx="2180068" cy="1305294"/>
          </a:xfrm>
          <a:prstGeom prst="rect">
            <a:avLst/>
          </a:prstGeom>
        </p:spPr>
        <p:txBody>
          <a:bodyPr wrap="square">
            <a:spAutoFit/>
          </a:bodyPr>
          <a:lstStyle/>
          <a:p>
            <a:pPr algn="ctr" defTabSz="932563">
              <a:spcBef>
                <a:spcPts val="408"/>
              </a:spcBef>
              <a:buClr>
                <a:srgbClr val="0078D7"/>
              </a:buClr>
              <a:buSzPct val="90000"/>
              <a:defRPr/>
            </a:pPr>
            <a:r>
              <a:rPr lang="en-US" sz="1428">
                <a:gradFill>
                  <a:gsLst>
                    <a:gs pos="2917">
                      <a:schemeClr val="accent1"/>
                    </a:gs>
                    <a:gs pos="30000">
                      <a:schemeClr val="accent1"/>
                    </a:gs>
                  </a:gsLst>
                  <a:lin ang="5400000" scaled="0"/>
                </a:gradFill>
                <a:latin typeface="Segoe UI Semibold" panose="020B0702040204020203" pitchFamily="34" charset="0"/>
                <a:ea typeface="Segoe UI" charset="0"/>
                <a:cs typeface="Segoe UI Semibold" panose="020B0702040204020203" pitchFamily="34" charset="0"/>
              </a:rPr>
              <a:t>Connected</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Dedicated partner sales contact for each</a:t>
            </a:r>
            <a:br>
              <a:rPr lang="en-US" sz="1224">
                <a:gradFill>
                  <a:gsLst>
                    <a:gs pos="2917">
                      <a:srgbClr val="353535"/>
                    </a:gs>
                    <a:gs pos="30000">
                      <a:srgbClr val="353535"/>
                    </a:gs>
                  </a:gsLst>
                  <a:lin ang="5400000" scaled="0"/>
                </a:gradFill>
                <a:latin typeface="Segoe UI" charset="0"/>
                <a:cs typeface="Segoe UI" charset="0"/>
              </a:rPr>
            </a:br>
            <a:r>
              <a:rPr lang="en-US" sz="1224">
                <a:gradFill>
                  <a:gsLst>
                    <a:gs pos="2917">
                      <a:srgbClr val="353535"/>
                    </a:gs>
                    <a:gs pos="30000">
                      <a:srgbClr val="353535"/>
                    </a:gs>
                  </a:gsLst>
                  <a:lin ang="5400000" scaled="0"/>
                </a:gradFill>
                <a:latin typeface="Segoe UI" charset="0"/>
                <a:cs typeface="Segoe UI" charset="0"/>
              </a:rPr>
              <a:t>Co-Sell active geo </a:t>
            </a:r>
            <a:br>
              <a:rPr lang="en-US" sz="1224">
                <a:gradFill>
                  <a:gsLst>
                    <a:gs pos="2917">
                      <a:srgbClr val="353535"/>
                    </a:gs>
                    <a:gs pos="30000">
                      <a:srgbClr val="353535"/>
                    </a:gs>
                  </a:gsLst>
                  <a:lin ang="5400000" scaled="0"/>
                </a:gradFill>
                <a:latin typeface="Segoe UI" charset="0"/>
                <a:cs typeface="Segoe UI" charset="0"/>
              </a:rPr>
            </a:br>
            <a:r>
              <a:rPr lang="en-US" sz="1224">
                <a:gradFill>
                  <a:gsLst>
                    <a:gs pos="2917">
                      <a:srgbClr val="353535"/>
                    </a:gs>
                    <a:gs pos="30000">
                      <a:srgbClr val="353535"/>
                    </a:gs>
                  </a:gsLst>
                  <a:lin ang="5400000" scaled="0"/>
                </a:gradFill>
                <a:latin typeface="Segoe UI" charset="0"/>
                <a:cs typeface="Segoe UI" charset="0"/>
              </a:rPr>
              <a:t>(1 contact can cover multiple)</a:t>
            </a:r>
          </a:p>
        </p:txBody>
      </p:sp>
      <p:sp>
        <p:nvSpPr>
          <p:cNvPr id="70" name="Rectangle 69">
            <a:extLst>
              <a:ext uri="{FF2B5EF4-FFF2-40B4-BE49-F238E27FC236}">
                <a16:creationId xmlns:a16="http://schemas.microsoft.com/office/drawing/2014/main" id="{24B6C044-8A7A-44BD-8B3E-57F28EDE96E8}"/>
              </a:ext>
            </a:extLst>
          </p:cNvPr>
          <p:cNvSpPr/>
          <p:nvPr/>
        </p:nvSpPr>
        <p:spPr>
          <a:xfrm>
            <a:off x="8327382" y="3366362"/>
            <a:ext cx="1597081" cy="754873"/>
          </a:xfrm>
          <a:prstGeom prst="rect">
            <a:avLst/>
          </a:prstGeom>
        </p:spPr>
        <p:txBody>
          <a:bodyPr wrap="square">
            <a:spAutoFit/>
          </a:bodyPr>
          <a:lstStyle/>
          <a:p>
            <a:pPr algn="ctr" defTabSz="932563">
              <a:spcBef>
                <a:spcPts val="408"/>
              </a:spcBef>
              <a:buClr>
                <a:srgbClr val="0078D7"/>
              </a:buClr>
              <a:buSzPct val="90000"/>
              <a:defRPr/>
            </a:pPr>
            <a:r>
              <a:rPr lang="en-US" sz="1428">
                <a:gradFill>
                  <a:gsLst>
                    <a:gs pos="2917">
                      <a:schemeClr val="accent1"/>
                    </a:gs>
                    <a:gs pos="30000">
                      <a:schemeClr val="accent1"/>
                    </a:gs>
                  </a:gsLst>
                  <a:lin ang="5400000" scaled="0"/>
                </a:gradFill>
                <a:latin typeface="Segoe UI Semibold" panose="020B0702040204020203" pitchFamily="34" charset="0"/>
                <a:ea typeface="Segoe UI" charset="0"/>
                <a:cs typeface="Segoe UI Semibold" panose="020B0702040204020203" pitchFamily="34" charset="0"/>
              </a:rPr>
              <a:t>OCP catalog</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Solution listed in OCP catalog</a:t>
            </a:r>
          </a:p>
        </p:txBody>
      </p:sp>
      <p:sp>
        <p:nvSpPr>
          <p:cNvPr id="71" name="Rectangle 70">
            <a:extLst>
              <a:ext uri="{FF2B5EF4-FFF2-40B4-BE49-F238E27FC236}">
                <a16:creationId xmlns:a16="http://schemas.microsoft.com/office/drawing/2014/main" id="{4212573A-0109-4352-9FA7-093B22F89CC6}"/>
              </a:ext>
            </a:extLst>
          </p:cNvPr>
          <p:cNvSpPr/>
          <p:nvPr/>
        </p:nvSpPr>
        <p:spPr>
          <a:xfrm>
            <a:off x="6287636" y="2845103"/>
            <a:ext cx="1529307" cy="947009"/>
          </a:xfrm>
          <a:prstGeom prst="rect">
            <a:avLst/>
          </a:prstGeom>
        </p:spPr>
        <p:txBody>
          <a:bodyPr wrap="square">
            <a:spAutoFit/>
          </a:bodyPr>
          <a:lstStyle/>
          <a:p>
            <a:pPr algn="ctr" defTabSz="932563">
              <a:spcBef>
                <a:spcPts val="408"/>
              </a:spcBef>
              <a:buClr>
                <a:srgbClr val="0078D7"/>
              </a:buClr>
              <a:buSzPct val="90000"/>
              <a:defRPr/>
            </a:pPr>
            <a:r>
              <a:rPr lang="en-US" sz="1428">
                <a:gradFill>
                  <a:gsLst>
                    <a:gs pos="2917">
                      <a:schemeClr val="accent1"/>
                    </a:gs>
                    <a:gs pos="30000">
                      <a:schemeClr val="accent1"/>
                    </a:gs>
                  </a:gsLst>
                  <a:lin ang="5400000" scaled="0"/>
                </a:gradFill>
                <a:latin typeface="Segoe UI Semibold" panose="020B0702040204020203" pitchFamily="34" charset="0"/>
                <a:ea typeface="Segoe UI" charset="0"/>
                <a:cs typeface="Segoe UI Semibold" panose="020B0702040204020203" pitchFamily="34" charset="0"/>
              </a:rPr>
              <a:t>BOM</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Complete Co-Sell BOM uploaded in OCP catalog</a:t>
            </a:r>
          </a:p>
        </p:txBody>
      </p:sp>
      <p:sp>
        <p:nvSpPr>
          <p:cNvPr id="72" name="Rectangle 71">
            <a:extLst>
              <a:ext uri="{FF2B5EF4-FFF2-40B4-BE49-F238E27FC236}">
                <a16:creationId xmlns:a16="http://schemas.microsoft.com/office/drawing/2014/main" id="{8F7F1274-7748-45F3-B922-1AD5BE183E0B}"/>
              </a:ext>
            </a:extLst>
          </p:cNvPr>
          <p:cNvSpPr/>
          <p:nvPr/>
        </p:nvSpPr>
        <p:spPr>
          <a:xfrm>
            <a:off x="10217794" y="2793529"/>
            <a:ext cx="1830224" cy="1139144"/>
          </a:xfrm>
          <a:prstGeom prst="rect">
            <a:avLst/>
          </a:prstGeom>
        </p:spPr>
        <p:txBody>
          <a:bodyPr wrap="square">
            <a:spAutoFit/>
          </a:bodyPr>
          <a:lstStyle/>
          <a:p>
            <a:pPr algn="ctr" defTabSz="932563">
              <a:spcBef>
                <a:spcPts val="408"/>
              </a:spcBef>
              <a:buClr>
                <a:srgbClr val="0078D7"/>
              </a:buClr>
              <a:buSzPct val="90000"/>
              <a:defRPr/>
            </a:pPr>
            <a:r>
              <a:rPr lang="en-US" sz="1428">
                <a:gradFill>
                  <a:gsLst>
                    <a:gs pos="2917">
                      <a:schemeClr val="accent1"/>
                    </a:gs>
                    <a:gs pos="30000">
                      <a:schemeClr val="accent1"/>
                    </a:gs>
                  </a:gsLst>
                  <a:lin ang="5400000" scaled="0"/>
                </a:gradFill>
                <a:latin typeface="Segoe UI Semibold" panose="020B0702040204020203" pitchFamily="34" charset="0"/>
                <a:ea typeface="Segoe UI" charset="0"/>
                <a:cs typeface="Segoe UI Semibold" panose="020B0702040204020203" pitchFamily="34" charset="0"/>
              </a:rPr>
              <a:t>Tool-ready</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Partner is enabled for Partner Center Refer and Track or Partner Sales Connect</a:t>
            </a:r>
          </a:p>
        </p:txBody>
      </p:sp>
      <p:sp>
        <p:nvSpPr>
          <p:cNvPr id="63" name="Rectangle 62">
            <a:extLst>
              <a:ext uri="{FF2B5EF4-FFF2-40B4-BE49-F238E27FC236}">
                <a16:creationId xmlns:a16="http://schemas.microsoft.com/office/drawing/2014/main" id="{5B9A7627-BF30-43D1-AB50-AB180DE447C4}"/>
              </a:ext>
            </a:extLst>
          </p:cNvPr>
          <p:cNvSpPr/>
          <p:nvPr/>
        </p:nvSpPr>
        <p:spPr bwMode="auto">
          <a:xfrm>
            <a:off x="5938728" y="6206248"/>
            <a:ext cx="8257054" cy="6208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spcBef>
                <a:spcPct val="0"/>
              </a:spcBef>
              <a:spcAft>
                <a:spcPts val="612"/>
              </a:spcAft>
              <a:defRPr/>
            </a:pPr>
            <a:r>
              <a:rPr lang="en-US" sz="1428" b="1">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Managed partners </a:t>
            </a:r>
            <a:r>
              <a:rPr lang="en-US" sz="1224">
                <a:gradFill>
                  <a:gsLst>
                    <a:gs pos="2917">
                      <a:schemeClr val="tx1"/>
                    </a:gs>
                    <a:gs pos="3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work with a PDM</a:t>
            </a:r>
          </a:p>
          <a:p>
            <a:pPr defTabSz="951028" fontAlgn="base">
              <a:spcBef>
                <a:spcPct val="0"/>
              </a:spcBef>
              <a:spcAft>
                <a:spcPts val="612"/>
              </a:spcAft>
              <a:defRPr/>
            </a:pPr>
            <a:r>
              <a:rPr lang="en-US" sz="1428" b="1">
                <a:gradFill>
                  <a:gsLst>
                    <a:gs pos="2917">
                      <a:schemeClr val="accent1"/>
                    </a:gs>
                    <a:gs pos="30000">
                      <a:schemeClr val="accent1"/>
                    </a:gs>
                  </a:gsLst>
                  <a:lin ang="5400000" scaled="0"/>
                </a:gradFill>
                <a:latin typeface="Segoe UI" panose="020B0502040204020203" pitchFamily="34" charset="0"/>
                <a:cs typeface="Segoe UI" panose="020B0502040204020203" pitchFamily="34" charset="0"/>
              </a:rPr>
              <a:t>Digitally managed partners </a:t>
            </a:r>
            <a:r>
              <a:rPr lang="en-US" sz="1224">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work with a Cloud Enablement Desk specialist</a:t>
            </a:r>
          </a:p>
        </p:txBody>
      </p:sp>
      <p:grpSp>
        <p:nvGrpSpPr>
          <p:cNvPr id="64" name="Group 63">
            <a:extLst>
              <a:ext uri="{FF2B5EF4-FFF2-40B4-BE49-F238E27FC236}">
                <a16:creationId xmlns:a16="http://schemas.microsoft.com/office/drawing/2014/main" id="{ADF32DA2-144D-4CF3-BC9D-E507E0F755DD}"/>
              </a:ext>
            </a:extLst>
          </p:cNvPr>
          <p:cNvGrpSpPr/>
          <p:nvPr/>
        </p:nvGrpSpPr>
        <p:grpSpPr>
          <a:xfrm>
            <a:off x="5999882" y="6068607"/>
            <a:ext cx="6155182" cy="99668"/>
            <a:chOff x="5884789" y="3850287"/>
            <a:chExt cx="11386754" cy="83693"/>
          </a:xfrm>
        </p:grpSpPr>
        <p:sp>
          <p:nvSpPr>
            <p:cNvPr id="66" name="Diamond 22">
              <a:extLst>
                <a:ext uri="{FF2B5EF4-FFF2-40B4-BE49-F238E27FC236}">
                  <a16:creationId xmlns:a16="http://schemas.microsoft.com/office/drawing/2014/main" id="{C36F8184-3B84-4FAD-8834-560B449F20DD}"/>
                </a:ext>
              </a:extLst>
            </p:cNvPr>
            <p:cNvSpPr/>
            <p:nvPr/>
          </p:nvSpPr>
          <p:spPr bwMode="auto">
            <a:xfrm rot="5400000">
              <a:off x="5952899" y="3782178"/>
              <a:ext cx="83692" cy="219911"/>
            </a:xfrm>
            <a:custGeom>
              <a:avLst/>
              <a:gdLst>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0 w 545238"/>
                <a:gd name="connsiteY4" fmla="*/ 35817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91440 w 545238"/>
                <a:gd name="connsiteY4" fmla="*/ 44961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0" fmla="*/ 0 w 272619"/>
                <a:gd name="connsiteY0" fmla="*/ 0 h 716339"/>
                <a:gd name="connsiteX1" fmla="*/ 272619 w 272619"/>
                <a:gd name="connsiteY1" fmla="*/ 358170 h 716339"/>
                <a:gd name="connsiteX2" fmla="*/ 0 w 272619"/>
                <a:gd name="connsiteY2" fmla="*/ 716339 h 716339"/>
              </a:gdLst>
              <a:ahLst/>
              <a:cxnLst>
                <a:cxn ang="0">
                  <a:pos x="connsiteX0" y="connsiteY0"/>
                </a:cxn>
                <a:cxn ang="0">
                  <a:pos x="connsiteX1" y="connsiteY1"/>
                </a:cxn>
                <a:cxn ang="0">
                  <a:pos x="connsiteX2" y="connsiteY2"/>
                </a:cxn>
              </a:cxnLst>
              <a:rect l="l" t="t" r="r" b="b"/>
              <a:pathLst>
                <a:path w="272619" h="716339">
                  <a:moveTo>
                    <a:pt x="0" y="0"/>
                  </a:moveTo>
                  <a:lnTo>
                    <a:pt x="272619" y="358170"/>
                  </a:lnTo>
                  <a:lnTo>
                    <a:pt x="0" y="716339"/>
                  </a:lnTo>
                </a:path>
              </a:pathLst>
            </a:cu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0209254C-B90D-4EF5-8E30-C567EF409C36}"/>
                </a:ext>
              </a:extLst>
            </p:cNvPr>
            <p:cNvCxnSpPr/>
            <p:nvPr/>
          </p:nvCxnSpPr>
          <p:spPr>
            <a:xfrm>
              <a:off x="6095273" y="3850287"/>
              <a:ext cx="11176270" cy="0"/>
            </a:xfrm>
            <a:prstGeom prst="line">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Left Brace 5">
            <a:extLst>
              <a:ext uri="{FF2B5EF4-FFF2-40B4-BE49-F238E27FC236}">
                <a16:creationId xmlns:a16="http://schemas.microsoft.com/office/drawing/2014/main" id="{8E2435B2-8646-490B-99C7-A051CB8097A1}"/>
              </a:ext>
            </a:extLst>
          </p:cNvPr>
          <p:cNvSpPr/>
          <p:nvPr/>
        </p:nvSpPr>
        <p:spPr>
          <a:xfrm rot="5400000">
            <a:off x="8917552" y="-931326"/>
            <a:ext cx="366698" cy="6242520"/>
          </a:xfrm>
          <a:prstGeom prst="leftBrace">
            <a:avLst>
              <a:gd name="adj1" fmla="val 0"/>
              <a:gd name="adj2" fmla="val 50000"/>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353535"/>
              </a:solidFill>
              <a:latin typeface="Segoe UI Semilight"/>
            </a:endParaRPr>
          </a:p>
        </p:txBody>
      </p:sp>
      <p:grpSp>
        <p:nvGrpSpPr>
          <p:cNvPr id="111" name="Group 110">
            <a:extLst>
              <a:ext uri="{FF2B5EF4-FFF2-40B4-BE49-F238E27FC236}">
                <a16:creationId xmlns:a16="http://schemas.microsoft.com/office/drawing/2014/main" id="{476C50A2-46D7-4F7A-8104-12B9AA692B08}"/>
              </a:ext>
            </a:extLst>
          </p:cNvPr>
          <p:cNvGrpSpPr/>
          <p:nvPr/>
        </p:nvGrpSpPr>
        <p:grpSpPr>
          <a:xfrm>
            <a:off x="8844001" y="122169"/>
            <a:ext cx="643359" cy="344494"/>
            <a:chOff x="8645644" y="397259"/>
            <a:chExt cx="630801" cy="337770"/>
          </a:xfrm>
        </p:grpSpPr>
        <p:sp>
          <p:nvSpPr>
            <p:cNvPr id="112" name="Freeform 128">
              <a:extLst>
                <a:ext uri="{FF2B5EF4-FFF2-40B4-BE49-F238E27FC236}">
                  <a16:creationId xmlns:a16="http://schemas.microsoft.com/office/drawing/2014/main" id="{AE5747A6-C223-40EE-B7D5-42660F805814}"/>
                </a:ext>
              </a:extLst>
            </p:cNvPr>
            <p:cNvSpPr>
              <a:spLocks noChangeAspect="1"/>
            </p:cNvSpPr>
            <p:nvPr/>
          </p:nvSpPr>
          <p:spPr bwMode="auto">
            <a:xfrm>
              <a:off x="8645644" y="397259"/>
              <a:ext cx="611444" cy="33777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accent1"/>
              </a:solidFill>
            </a:ln>
            <a:extLst/>
          </p:spPr>
          <p:txBody>
            <a:bodyPr vert="horz" wrap="square" lIns="93260" tIns="46630" rIns="93260" bIns="46630" numCol="1" anchor="t" anchorCtr="0" compatLnSpc="1">
              <a:prstTxWarp prst="textNoShape">
                <a:avLst/>
              </a:prstTxWarp>
            </a:bodyPr>
            <a:lstStyle/>
            <a:p>
              <a:pPr defTabSz="932597"/>
              <a:endParaRPr lang="en-US" sz="1836">
                <a:solidFill>
                  <a:srgbClr val="333333"/>
                </a:solidFill>
                <a:latin typeface="Segoe UI"/>
              </a:endParaRPr>
            </a:p>
          </p:txBody>
        </p:sp>
        <p:sp>
          <p:nvSpPr>
            <p:cNvPr id="113" name="Star: 4 Points 112">
              <a:extLst>
                <a:ext uri="{FF2B5EF4-FFF2-40B4-BE49-F238E27FC236}">
                  <a16:creationId xmlns:a16="http://schemas.microsoft.com/office/drawing/2014/main" id="{66961CFB-86F4-4B3C-A864-0044894093FC}"/>
                </a:ext>
              </a:extLst>
            </p:cNvPr>
            <p:cNvSpPr/>
            <p:nvPr/>
          </p:nvSpPr>
          <p:spPr bwMode="auto">
            <a:xfrm>
              <a:off x="9083317" y="419981"/>
              <a:ext cx="193128" cy="195660"/>
            </a:xfrm>
            <a:prstGeom prst="star4">
              <a:avLst>
                <a:gd name="adj" fmla="val 14235"/>
              </a:avLst>
            </a:prstGeom>
            <a:solidFill>
              <a:schemeClr val="bg1"/>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4" name="Rectangle 113">
            <a:extLst>
              <a:ext uri="{FF2B5EF4-FFF2-40B4-BE49-F238E27FC236}">
                <a16:creationId xmlns:a16="http://schemas.microsoft.com/office/drawing/2014/main" id="{0C249C37-55FB-4B77-8B9D-20CEA9BE0BED}"/>
              </a:ext>
            </a:extLst>
          </p:cNvPr>
          <p:cNvSpPr/>
          <p:nvPr/>
        </p:nvSpPr>
        <p:spPr>
          <a:xfrm>
            <a:off x="7515788" y="547335"/>
            <a:ext cx="3317202" cy="791435"/>
          </a:xfrm>
          <a:prstGeom prst="rect">
            <a:avLst/>
          </a:prstGeom>
        </p:spPr>
        <p:txBody>
          <a:bodyPr wrap="square">
            <a:spAutoFit/>
          </a:bodyPr>
          <a:lstStyle/>
          <a:p>
            <a:pPr algn="ctr" defTabSz="932563">
              <a:spcBef>
                <a:spcPts val="408"/>
              </a:spcBef>
              <a:buClr>
                <a:srgbClr val="0078D7"/>
              </a:buClr>
              <a:buSzPct val="90000"/>
              <a:defRPr/>
            </a:pPr>
            <a:r>
              <a:rPr lang="en-US" sz="1428" b="1">
                <a:gradFill>
                  <a:gsLst>
                    <a:gs pos="2917">
                      <a:schemeClr val="accent1"/>
                    </a:gs>
                    <a:gs pos="30000">
                      <a:schemeClr val="accent1"/>
                    </a:gs>
                  </a:gsLst>
                  <a:lin ang="5400000" scaled="0"/>
                </a:gradFill>
                <a:latin typeface="Segoe UI" panose="020B0502040204020203" pitchFamily="34" charset="0"/>
                <a:ea typeface="Segoe UI" charset="0"/>
                <a:cs typeface="Segoe UI" panose="020B0502040204020203" pitchFamily="34" charset="0"/>
              </a:rPr>
              <a:t>Gold Competency</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MPN Gold Cloud Competency or Gold ISV</a:t>
            </a:r>
          </a:p>
          <a:p>
            <a:pPr algn="ctr" defTabSz="932563">
              <a:spcBef>
                <a:spcPts val="408"/>
              </a:spcBef>
              <a:buClr>
                <a:srgbClr val="0078D7"/>
              </a:buClr>
              <a:buSzPct val="90000"/>
              <a:defRPr/>
            </a:pPr>
            <a:endParaRPr lang="en-US" sz="1224">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59" name="Rectangle 58">
            <a:extLst>
              <a:ext uri="{FF2B5EF4-FFF2-40B4-BE49-F238E27FC236}">
                <a16:creationId xmlns:a16="http://schemas.microsoft.com/office/drawing/2014/main" id="{87D3822B-93FE-435B-AA20-ACD2FD430A94}"/>
              </a:ext>
            </a:extLst>
          </p:cNvPr>
          <p:cNvSpPr/>
          <p:nvPr/>
        </p:nvSpPr>
        <p:spPr>
          <a:xfrm>
            <a:off x="4819933" y="1077804"/>
            <a:ext cx="8628743" cy="461665"/>
          </a:xfrm>
          <a:prstGeom prst="rect">
            <a:avLst/>
          </a:prstGeom>
        </p:spPr>
        <p:txBody>
          <a:bodyPr wrap="square">
            <a:spAutoFit/>
          </a:bodyPr>
          <a:lstStyle/>
          <a:p>
            <a:pPr lvl="0" algn="ctr" fontAlgn="ctr"/>
            <a:r>
              <a:rPr lang="en-US" sz="1200" b="1" u="sng">
                <a:solidFill>
                  <a:schemeClr val="dk1"/>
                </a:solidFill>
                <a:hlinkClick r:id="rId3"/>
              </a:rPr>
              <a:t>Cloud </a:t>
            </a:r>
            <a:r>
              <a:rPr lang="en-US" sz="1200" b="1">
                <a:solidFill>
                  <a:schemeClr val="dk1"/>
                </a:solidFill>
                <a:hlinkClick r:id="rId3"/>
              </a:rPr>
              <a:t>Platform</a:t>
            </a:r>
            <a:r>
              <a:rPr lang="en-US" sz="1200" b="1">
                <a:solidFill>
                  <a:schemeClr val="dk1"/>
                </a:solidFill>
              </a:rPr>
              <a:t>   |   </a:t>
            </a:r>
            <a:r>
              <a:rPr lang="en-US" sz="1200" b="1">
                <a:solidFill>
                  <a:schemeClr val="dk1"/>
                </a:solidFill>
                <a:hlinkClick r:id="rId4"/>
              </a:rPr>
              <a:t>Cloud</a:t>
            </a:r>
            <a:r>
              <a:rPr lang="en-US" sz="1200" b="1" u="sng">
                <a:solidFill>
                  <a:schemeClr val="dk1"/>
                </a:solidFill>
                <a:hlinkClick r:id="rId4"/>
              </a:rPr>
              <a:t> </a:t>
            </a:r>
            <a:r>
              <a:rPr lang="en-US" sz="1200" b="1">
                <a:solidFill>
                  <a:schemeClr val="dk1"/>
                </a:solidFill>
                <a:hlinkClick r:id="rId4"/>
              </a:rPr>
              <a:t>Productivity</a:t>
            </a:r>
            <a:r>
              <a:rPr lang="en-US" sz="1200" b="1">
                <a:solidFill>
                  <a:schemeClr val="dk1"/>
                </a:solidFill>
              </a:rPr>
              <a:t>   |   </a:t>
            </a:r>
            <a:r>
              <a:rPr lang="en-US" sz="1200" b="1">
                <a:solidFill>
                  <a:schemeClr val="dk1"/>
                </a:solidFill>
                <a:hlinkClick r:id="rId5"/>
              </a:rPr>
              <a:t>Cloud</a:t>
            </a:r>
            <a:r>
              <a:rPr lang="en-US" sz="1200" b="1" u="sng">
                <a:solidFill>
                  <a:schemeClr val="dk1"/>
                </a:solidFill>
                <a:hlinkClick r:id="rId5"/>
              </a:rPr>
              <a:t> </a:t>
            </a:r>
            <a:r>
              <a:rPr lang="en-US" sz="1200" b="1">
                <a:solidFill>
                  <a:schemeClr val="dk1"/>
                </a:solidFill>
                <a:hlinkClick r:id="rId5"/>
              </a:rPr>
              <a:t>CRM</a:t>
            </a:r>
            <a:r>
              <a:rPr lang="en-US" sz="1200" b="1">
                <a:solidFill>
                  <a:schemeClr val="dk1"/>
                </a:solidFill>
              </a:rPr>
              <a:t>  </a:t>
            </a:r>
          </a:p>
          <a:p>
            <a:pPr lvl="0" algn="ctr" fontAlgn="ctr"/>
            <a:r>
              <a:rPr lang="en-US" sz="1200" b="1">
                <a:solidFill>
                  <a:schemeClr val="dk1"/>
                </a:solidFill>
                <a:hlinkClick r:id="rId6"/>
              </a:rPr>
              <a:t>Enterprise</a:t>
            </a:r>
            <a:r>
              <a:rPr lang="en-US" sz="1200" b="1" u="sng">
                <a:solidFill>
                  <a:schemeClr val="dk1"/>
                </a:solidFill>
                <a:hlinkClick r:id="rId6"/>
              </a:rPr>
              <a:t> Mobility Management</a:t>
            </a:r>
            <a:r>
              <a:rPr lang="en-US" sz="1200" b="1" i="1">
                <a:solidFill>
                  <a:schemeClr val="dk1"/>
                </a:solidFill>
              </a:rPr>
              <a:t>   |   </a:t>
            </a:r>
            <a:r>
              <a:rPr lang="en-US" sz="1200" b="1" u="sng">
                <a:solidFill>
                  <a:schemeClr val="dk1"/>
                </a:solidFill>
                <a:hlinkClick r:id="rId7"/>
              </a:rPr>
              <a:t>Small &amp; Mid-Market Cloud Solutions</a:t>
            </a:r>
            <a:endParaRPr lang="en-US" sz="1200" b="1">
              <a:solidFill>
                <a:schemeClr val="dk1"/>
              </a:solidFill>
            </a:endParaRPr>
          </a:p>
        </p:txBody>
      </p:sp>
      <p:pic>
        <p:nvPicPr>
          <p:cNvPr id="60" name="Graphic 59" descr="Add">
            <a:extLst>
              <a:ext uri="{FF2B5EF4-FFF2-40B4-BE49-F238E27FC236}">
                <a16:creationId xmlns:a16="http://schemas.microsoft.com/office/drawing/2014/main" id="{39A7AEDD-6AB8-44A2-AF95-4099B3B80E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25638" y="1583632"/>
            <a:ext cx="350525" cy="350525"/>
          </a:xfrm>
          <a:prstGeom prst="rect">
            <a:avLst/>
          </a:prstGeom>
        </p:spPr>
      </p:pic>
    </p:spTree>
    <p:extLst>
      <p:ext uri="{BB962C8B-B14F-4D97-AF65-F5344CB8AC3E}">
        <p14:creationId xmlns:p14="http://schemas.microsoft.com/office/powerpoint/2010/main" val="16722937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882" y="-1"/>
            <a:ext cx="5789912"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Title 231">
            <a:extLst>
              <a:ext uri="{FF2B5EF4-FFF2-40B4-BE49-F238E27FC236}">
                <a16:creationId xmlns:a16="http://schemas.microsoft.com/office/drawing/2014/main" id="{B407A9E1-F225-4DBC-88F9-699D32708ADE}"/>
              </a:ext>
            </a:extLst>
          </p:cNvPr>
          <p:cNvSpPr>
            <a:spLocks noGrp="1"/>
          </p:cNvSpPr>
          <p:nvPr>
            <p:ph type="title"/>
          </p:nvPr>
        </p:nvSpPr>
        <p:spPr>
          <a:xfrm>
            <a:off x="593148" y="477267"/>
            <a:ext cx="10460849" cy="397032"/>
          </a:xfrm>
        </p:spPr>
        <p:txBody>
          <a:bodyPr/>
          <a:lstStyle/>
          <a:p>
            <a:r>
              <a:rPr lang="en-US">
                <a:gradFill>
                  <a:gsLst>
                    <a:gs pos="1250">
                      <a:schemeClr val="bg2"/>
                    </a:gs>
                    <a:gs pos="100000">
                      <a:schemeClr val="bg2"/>
                    </a:gs>
                  </a:gsLst>
                  <a:lin ang="5400000" scaled="0"/>
                </a:gradFill>
              </a:rPr>
              <a:t>IP Co-Sell Ready solutions</a:t>
            </a:r>
            <a:endParaRPr lang="en-IN">
              <a:gradFill>
                <a:gsLst>
                  <a:gs pos="1250">
                    <a:schemeClr val="bg2"/>
                  </a:gs>
                  <a:gs pos="100000">
                    <a:schemeClr val="bg2"/>
                  </a:gs>
                </a:gsLst>
                <a:lin ang="5400000" scaled="0"/>
              </a:gradFill>
            </a:endParaRPr>
          </a:p>
        </p:txBody>
      </p:sp>
      <p:sp>
        <p:nvSpPr>
          <p:cNvPr id="5" name="Rectangle 4">
            <a:extLst>
              <a:ext uri="{FF2B5EF4-FFF2-40B4-BE49-F238E27FC236}">
                <a16:creationId xmlns:a16="http://schemas.microsoft.com/office/drawing/2014/main" id="{B704F6F9-5434-4393-90D8-9996A102D469}"/>
              </a:ext>
            </a:extLst>
          </p:cNvPr>
          <p:cNvSpPr/>
          <p:nvPr/>
        </p:nvSpPr>
        <p:spPr>
          <a:xfrm>
            <a:off x="537232" y="1015992"/>
            <a:ext cx="5158673" cy="1938992"/>
          </a:xfrm>
          <a:prstGeom prst="rect">
            <a:avLst/>
          </a:prstGeom>
        </p:spPr>
        <p:txBody>
          <a:bodyPr wrap="square">
            <a:spAutoFit/>
          </a:bodyPr>
          <a:lstStyle/>
          <a:p>
            <a:pPr lvl="0" defTabSz="914400"/>
            <a:r>
              <a:rPr lang="en-US" sz="2000">
                <a:solidFill>
                  <a:srgbClr val="FFFFFF"/>
                </a:solidFill>
                <a:latin typeface="Calibri" panose="020F0502020204030204" pitchFamily="34" charset="0"/>
                <a:ea typeface="Calibri" panose="020F0502020204030204" pitchFamily="34" charset="0"/>
              </a:rPr>
              <a:t>Commercially available, packaged third-party solutions with &gt;50% repeatable IP code on Azure and Dynamics. These are “app like” solutions that have undergone additional technical review to qualify for Co-Sell Ready status.</a:t>
            </a:r>
            <a:endParaRPr lang="en-US">
              <a:solidFill>
                <a:srgbClr val="FFFFFF"/>
              </a:solidFill>
              <a:latin typeface="Segoe UI Semilight"/>
            </a:endParaRPr>
          </a:p>
        </p:txBody>
      </p:sp>
      <p:sp>
        <p:nvSpPr>
          <p:cNvPr id="2" name="Rectangle 1"/>
          <p:cNvSpPr/>
          <p:nvPr/>
        </p:nvSpPr>
        <p:spPr>
          <a:xfrm>
            <a:off x="502521" y="3255470"/>
            <a:ext cx="4836144" cy="1722651"/>
          </a:xfrm>
          <a:prstGeom prst="rect">
            <a:avLst/>
          </a:prstGeom>
        </p:spPr>
        <p:txBody>
          <a:bodyPr wrap="square">
            <a:spAutoFit/>
          </a:bodyPr>
          <a:lstStyle/>
          <a:p>
            <a:pPr defTabSz="914224">
              <a:spcAft>
                <a:spcPts val="600"/>
              </a:spcAft>
              <a:buClr>
                <a:srgbClr val="FFFFFF"/>
              </a:buClr>
              <a:defRPr/>
            </a:pPr>
            <a:r>
              <a:rPr lang="en-US" sz="1836">
                <a:gradFill>
                  <a:gsLst>
                    <a:gs pos="1250">
                      <a:schemeClr val="bg2"/>
                    </a:gs>
                    <a:gs pos="100000">
                      <a:schemeClr val="bg2"/>
                    </a:gs>
                  </a:gsLst>
                  <a:lin ang="5400000" scaled="0"/>
                </a:gradFill>
                <a:latin typeface="Segoe UI" panose="020B0502040204020203" pitchFamily="34" charset="0"/>
                <a:cs typeface="Segoe UI" panose="020B0502040204020203" pitchFamily="34" charset="0"/>
              </a:rPr>
              <a:t>Benefits of IP Co-Sell Ready</a:t>
            </a:r>
          </a:p>
          <a:p>
            <a:pPr marL="195845" indent="-198177" defTabSz="932563">
              <a:lnSpc>
                <a:spcPct val="90000"/>
              </a:lnSpc>
              <a:spcBef>
                <a:spcPts val="408"/>
              </a:spcBef>
              <a:spcAft>
                <a:spcPts val="204"/>
              </a:spcAft>
              <a:buClr>
                <a:srgbClr val="FFFFFF"/>
              </a:buClr>
              <a:buSzPct val="90000"/>
              <a:buFont typeface="Arial" panose="020B0604020202020204" pitchFamily="34" charset="0"/>
              <a:buChar char="•"/>
              <a:defRPr/>
            </a:pPr>
            <a:r>
              <a:rPr lang="en-US" sz="1428">
                <a:gradFill>
                  <a:gsLst>
                    <a:gs pos="1250">
                      <a:schemeClr val="bg1"/>
                    </a:gs>
                    <a:gs pos="100000">
                      <a:schemeClr val="bg1"/>
                    </a:gs>
                  </a:gsLst>
                  <a:lin ang="5400000" scaled="0"/>
                </a:gradFill>
                <a:latin typeface="Segoe UI" charset="0"/>
                <a:ea typeface="Segoe UI" charset="0"/>
                <a:cs typeface="Segoe UI" charset="0"/>
              </a:rPr>
              <a:t>Solution discoverable by sellers in OCP Catalog</a:t>
            </a:r>
          </a:p>
          <a:p>
            <a:pPr marL="195845" indent="-198177" defTabSz="932563">
              <a:lnSpc>
                <a:spcPct val="90000"/>
              </a:lnSpc>
              <a:spcBef>
                <a:spcPts val="408"/>
              </a:spcBef>
              <a:spcAft>
                <a:spcPts val="204"/>
              </a:spcAft>
              <a:buClr>
                <a:srgbClr val="FFFFFF"/>
              </a:buClr>
              <a:buSzPct val="90000"/>
              <a:buFont typeface="Arial" panose="020B0604020202020204" pitchFamily="34" charset="0"/>
              <a:buChar char="•"/>
              <a:defRPr/>
            </a:pPr>
            <a:r>
              <a:rPr lang="en-US" sz="1428">
                <a:gradFill>
                  <a:gsLst>
                    <a:gs pos="1250">
                      <a:schemeClr val="bg1"/>
                    </a:gs>
                    <a:gs pos="100000">
                      <a:schemeClr val="bg1"/>
                    </a:gs>
                  </a:gsLst>
                  <a:lin ang="5400000" scaled="0"/>
                </a:gradFill>
                <a:latin typeface="Segoe UI" charset="0"/>
                <a:ea typeface="Segoe UI" charset="0"/>
                <a:cs typeface="Segoe UI" charset="0"/>
              </a:rPr>
              <a:t>Bring a lead and get Co-Sell support from Microsoft</a:t>
            </a:r>
          </a:p>
          <a:p>
            <a:pPr marL="195845" indent="-198177" defTabSz="932563">
              <a:lnSpc>
                <a:spcPct val="90000"/>
              </a:lnSpc>
              <a:spcBef>
                <a:spcPts val="408"/>
              </a:spcBef>
              <a:spcAft>
                <a:spcPts val="204"/>
              </a:spcAft>
              <a:buClr>
                <a:srgbClr val="FFFFFF"/>
              </a:buClr>
              <a:buSzPct val="90000"/>
              <a:buFont typeface="Arial" panose="020B0604020202020204" pitchFamily="34" charset="0"/>
              <a:buChar char="•"/>
              <a:defRPr/>
            </a:pPr>
            <a:r>
              <a:rPr lang="en-US" sz="1428">
                <a:gradFill>
                  <a:gsLst>
                    <a:gs pos="1250">
                      <a:schemeClr val="bg1"/>
                    </a:gs>
                    <a:gs pos="100000">
                      <a:schemeClr val="bg1"/>
                    </a:gs>
                  </a:gsLst>
                  <a:lin ang="5400000" scaled="0"/>
                </a:gradFill>
                <a:latin typeface="Segoe UI" charset="0"/>
                <a:ea typeface="Segoe UI" charset="0"/>
                <a:cs typeface="Segoe UI" charset="0"/>
              </a:rPr>
              <a:t>Access Sell-With and GTM benefits</a:t>
            </a:r>
          </a:p>
          <a:p>
            <a:pPr marL="195845" indent="-198177" defTabSz="932563">
              <a:lnSpc>
                <a:spcPct val="90000"/>
              </a:lnSpc>
              <a:spcBef>
                <a:spcPts val="408"/>
              </a:spcBef>
              <a:spcAft>
                <a:spcPts val="204"/>
              </a:spcAft>
              <a:buClr>
                <a:srgbClr val="FFFFFF"/>
              </a:buClr>
              <a:buSzPct val="90000"/>
              <a:buFont typeface="Arial" panose="020B0604020202020204" pitchFamily="34" charset="0"/>
              <a:buChar char="•"/>
              <a:defRPr/>
            </a:pPr>
            <a:r>
              <a:rPr lang="en-US" sz="1428">
                <a:gradFill>
                  <a:gsLst>
                    <a:gs pos="1250">
                      <a:schemeClr val="bg2"/>
                    </a:gs>
                    <a:gs pos="100000">
                      <a:schemeClr val="bg2"/>
                    </a:gs>
                  </a:gsLst>
                  <a:lin ang="5400000" scaled="0"/>
                </a:gradFill>
                <a:latin typeface="Segoe UI" charset="0"/>
                <a:ea typeface="Segoe UI" charset="0"/>
                <a:cs typeface="Segoe UI" charset="0"/>
              </a:rPr>
              <a:t>Microsoft sellers earn sales incentives and scorecard credit for each qualifying IP Co-Sell win</a:t>
            </a:r>
          </a:p>
        </p:txBody>
      </p:sp>
      <p:grpSp>
        <p:nvGrpSpPr>
          <p:cNvPr id="21" name="Group 20"/>
          <p:cNvGrpSpPr/>
          <p:nvPr/>
        </p:nvGrpSpPr>
        <p:grpSpPr>
          <a:xfrm>
            <a:off x="352063" y="5421440"/>
            <a:ext cx="1447014" cy="1139939"/>
            <a:chOff x="537030" y="4507844"/>
            <a:chExt cx="2137842" cy="1684165"/>
          </a:xfrm>
        </p:grpSpPr>
        <p:grpSp>
          <p:nvGrpSpPr>
            <p:cNvPr id="22" name="Group 21">
              <a:extLst>
                <a:ext uri="{FF2B5EF4-FFF2-40B4-BE49-F238E27FC236}">
                  <a16:creationId xmlns:a16="http://schemas.microsoft.com/office/drawing/2014/main" id="{2D87191A-5BA0-4751-B74B-A02F99AC2999}"/>
                </a:ext>
              </a:extLst>
            </p:cNvPr>
            <p:cNvGrpSpPr/>
            <p:nvPr/>
          </p:nvGrpSpPr>
          <p:grpSpPr>
            <a:xfrm>
              <a:off x="1396859" y="5104833"/>
              <a:ext cx="1278013" cy="1087176"/>
              <a:chOff x="2107244" y="1575258"/>
              <a:chExt cx="310993" cy="264555"/>
            </a:xfrm>
            <a:noFill/>
          </p:grpSpPr>
          <p:grpSp>
            <p:nvGrpSpPr>
              <p:cNvPr id="26" name="Group 25">
                <a:extLst>
                  <a:ext uri="{FF2B5EF4-FFF2-40B4-BE49-F238E27FC236}">
                    <a16:creationId xmlns:a16="http://schemas.microsoft.com/office/drawing/2014/main" id="{509A2C07-5E51-49C3-B018-2514B274F6B2}"/>
                  </a:ext>
                </a:extLst>
              </p:cNvPr>
              <p:cNvGrpSpPr/>
              <p:nvPr/>
            </p:nvGrpSpPr>
            <p:grpSpPr>
              <a:xfrm>
                <a:off x="2107244" y="1575258"/>
                <a:ext cx="310993" cy="264555"/>
                <a:chOff x="2107244" y="1575258"/>
                <a:chExt cx="310993" cy="264555"/>
              </a:xfrm>
              <a:grpFill/>
            </p:grpSpPr>
            <p:sp>
              <p:nvSpPr>
                <p:cNvPr id="48" name="Rectangle 9">
                  <a:extLst>
                    <a:ext uri="{FF2B5EF4-FFF2-40B4-BE49-F238E27FC236}">
                      <a16:creationId xmlns:a16="http://schemas.microsoft.com/office/drawing/2014/main" id="{56EA33F7-973D-4B5A-AEF6-375EF967495E}"/>
                    </a:ext>
                  </a:extLst>
                </p:cNvPr>
                <p:cNvSpPr>
                  <a:spLocks noChangeArrowheads="1"/>
                </p:cNvSpPr>
                <p:nvPr/>
              </p:nvSpPr>
              <p:spPr bwMode="auto">
                <a:xfrm>
                  <a:off x="2107244" y="1575258"/>
                  <a:ext cx="310993" cy="264555"/>
                </a:xfrm>
                <a:prstGeom prst="rect">
                  <a:avLst/>
                </a:prstGeom>
                <a:grpFill/>
                <a:ln w="12700" cap="flat">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9" name="Line 10">
                  <a:extLst>
                    <a:ext uri="{FF2B5EF4-FFF2-40B4-BE49-F238E27FC236}">
                      <a16:creationId xmlns:a16="http://schemas.microsoft.com/office/drawing/2014/main" id="{BECF8079-C439-4727-945B-BC42FE1134C9}"/>
                    </a:ext>
                  </a:extLst>
                </p:cNvPr>
                <p:cNvSpPr>
                  <a:spLocks noChangeShapeType="1"/>
                </p:cNvSpPr>
                <p:nvPr/>
              </p:nvSpPr>
              <p:spPr bwMode="auto">
                <a:xfrm flipH="1">
                  <a:off x="2107244" y="1647026"/>
                  <a:ext cx="310993" cy="0"/>
                </a:xfrm>
                <a:prstGeom prst="line">
                  <a:avLst/>
                </a:prstGeom>
                <a:grpFill/>
                <a:ln w="12700" cap="flat">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27" name="Group 26">
                <a:extLst>
                  <a:ext uri="{FF2B5EF4-FFF2-40B4-BE49-F238E27FC236}">
                    <a16:creationId xmlns:a16="http://schemas.microsoft.com/office/drawing/2014/main" id="{CBBD22DD-4965-4E51-9CDF-7496EC6A89A2}"/>
                  </a:ext>
                </a:extLst>
              </p:cNvPr>
              <p:cNvGrpSpPr/>
              <p:nvPr/>
            </p:nvGrpSpPr>
            <p:grpSpPr>
              <a:xfrm>
                <a:off x="2287367" y="1599181"/>
                <a:ext cx="95690" cy="23923"/>
                <a:chOff x="2287367" y="1599181"/>
                <a:chExt cx="95690" cy="23923"/>
              </a:xfrm>
              <a:grpFill/>
            </p:grpSpPr>
            <p:sp>
              <p:nvSpPr>
                <p:cNvPr id="45" name="Oval 44">
                  <a:extLst>
                    <a:ext uri="{FF2B5EF4-FFF2-40B4-BE49-F238E27FC236}">
                      <a16:creationId xmlns:a16="http://schemas.microsoft.com/office/drawing/2014/main" id="{02AACB8C-9B0F-4677-B567-78B05B1F7E94}"/>
                    </a:ext>
                  </a:extLst>
                </p:cNvPr>
                <p:cNvSpPr>
                  <a:spLocks noChangeArrowheads="1"/>
                </p:cNvSpPr>
                <p:nvPr/>
              </p:nvSpPr>
              <p:spPr bwMode="auto">
                <a:xfrm>
                  <a:off x="2287367" y="1599181"/>
                  <a:ext cx="23923" cy="23923"/>
                </a:xfrm>
                <a:prstGeom prst="ellipse">
                  <a:avLst/>
                </a:prstGeom>
                <a:grpFill/>
                <a:ln w="12700">
                  <a:solidFill>
                    <a:schemeClr val="bg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6" name="Oval 45">
                  <a:extLst>
                    <a:ext uri="{FF2B5EF4-FFF2-40B4-BE49-F238E27FC236}">
                      <a16:creationId xmlns:a16="http://schemas.microsoft.com/office/drawing/2014/main" id="{C2996CAE-7155-4BC0-8344-01FA2B8B1FBF}"/>
                    </a:ext>
                  </a:extLst>
                </p:cNvPr>
                <p:cNvSpPr>
                  <a:spLocks noChangeArrowheads="1"/>
                </p:cNvSpPr>
                <p:nvPr/>
              </p:nvSpPr>
              <p:spPr bwMode="auto">
                <a:xfrm>
                  <a:off x="2322547" y="1599181"/>
                  <a:ext cx="23923" cy="23923"/>
                </a:xfrm>
                <a:prstGeom prst="ellipse">
                  <a:avLst/>
                </a:prstGeom>
                <a:grpFill/>
                <a:ln w="12700">
                  <a:solidFill>
                    <a:schemeClr val="bg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7" name="Oval 46">
                  <a:extLst>
                    <a:ext uri="{FF2B5EF4-FFF2-40B4-BE49-F238E27FC236}">
                      <a16:creationId xmlns:a16="http://schemas.microsoft.com/office/drawing/2014/main" id="{86E6D8DA-2D5F-4FBD-9054-C93169257FBA}"/>
                    </a:ext>
                  </a:extLst>
                </p:cNvPr>
                <p:cNvSpPr>
                  <a:spLocks noChangeArrowheads="1"/>
                </p:cNvSpPr>
                <p:nvPr/>
              </p:nvSpPr>
              <p:spPr bwMode="auto">
                <a:xfrm>
                  <a:off x="2359134" y="1599181"/>
                  <a:ext cx="23923" cy="23923"/>
                </a:xfrm>
                <a:prstGeom prst="ellipse">
                  <a:avLst/>
                </a:prstGeom>
                <a:grpFill/>
                <a:ln w="12700">
                  <a:solidFill>
                    <a:schemeClr val="bg1"/>
                  </a:solidFill>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nvGrpSpPr>
              <p:cNvPr id="42" name="Group 41">
                <a:extLst>
                  <a:ext uri="{FF2B5EF4-FFF2-40B4-BE49-F238E27FC236}">
                    <a16:creationId xmlns:a16="http://schemas.microsoft.com/office/drawing/2014/main" id="{193C77E2-C89E-4B5E-8382-D80F9E3FAC74}"/>
                  </a:ext>
                </a:extLst>
              </p:cNvPr>
              <p:cNvGrpSpPr/>
              <p:nvPr/>
            </p:nvGrpSpPr>
            <p:grpSpPr>
              <a:xfrm>
                <a:off x="2202934" y="1701907"/>
                <a:ext cx="95690" cy="90061"/>
                <a:chOff x="2202934" y="1701907"/>
                <a:chExt cx="95690" cy="90061"/>
              </a:xfrm>
              <a:grpFill/>
            </p:grpSpPr>
            <p:sp>
              <p:nvSpPr>
                <p:cNvPr id="43" name="Freeform 14">
                  <a:extLst>
                    <a:ext uri="{FF2B5EF4-FFF2-40B4-BE49-F238E27FC236}">
                      <a16:creationId xmlns:a16="http://schemas.microsoft.com/office/drawing/2014/main" id="{C4C52534-92B3-4204-B82A-643FE4BB6F6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sp>
              <p:nvSpPr>
                <p:cNvPr id="44" name="Line 15">
                  <a:extLst>
                    <a:ext uri="{FF2B5EF4-FFF2-40B4-BE49-F238E27FC236}">
                      <a16:creationId xmlns:a16="http://schemas.microsoft.com/office/drawing/2014/main" id="{B7A05878-8700-4F68-A819-0050914DB067}"/>
                    </a:ext>
                  </a:extLst>
                </p:cNvPr>
                <p:cNvSpPr>
                  <a:spLocks noChangeShapeType="1"/>
                </p:cNvSpPr>
                <p:nvPr/>
              </p:nvSpPr>
              <p:spPr bwMode="auto">
                <a:xfrm>
                  <a:off x="2253117" y="1755381"/>
                  <a:ext cx="0" cy="36587"/>
                </a:xfrm>
                <a:prstGeom prst="line">
                  <a:avLst/>
                </a:prstGeom>
                <a:grpFill/>
                <a:ln w="12700" cap="flat">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3F3F3F"/>
                    </a:solidFill>
                    <a:latin typeface="Segoe UI"/>
                  </a:endParaRPr>
                </a:p>
              </p:txBody>
            </p:sp>
          </p:grpSp>
        </p:grpSp>
        <p:grpSp>
          <p:nvGrpSpPr>
            <p:cNvPr id="23" name="Group 22">
              <a:extLst>
                <a:ext uri="{FF2B5EF4-FFF2-40B4-BE49-F238E27FC236}">
                  <a16:creationId xmlns:a16="http://schemas.microsoft.com/office/drawing/2014/main" id="{AC0BA037-F9E9-4D12-BD6A-8C062E6AE54F}"/>
                </a:ext>
              </a:extLst>
            </p:cNvPr>
            <p:cNvGrpSpPr/>
            <p:nvPr/>
          </p:nvGrpSpPr>
          <p:grpSpPr>
            <a:xfrm>
              <a:off x="537030" y="4507844"/>
              <a:ext cx="1332160" cy="1332153"/>
              <a:chOff x="1517650" y="1863725"/>
              <a:chExt cx="177800" cy="177800"/>
            </a:xfrm>
          </p:grpSpPr>
          <p:sp>
            <p:nvSpPr>
              <p:cNvPr id="24" name="Oval 23">
                <a:extLst>
                  <a:ext uri="{FF2B5EF4-FFF2-40B4-BE49-F238E27FC236}">
                    <a16:creationId xmlns:a16="http://schemas.microsoft.com/office/drawing/2014/main" id="{0CB20663-AD9C-4A08-B964-022B5CB8E803}"/>
                  </a:ext>
                </a:extLst>
              </p:cNvPr>
              <p:cNvSpPr/>
              <p:nvPr/>
            </p:nvSpPr>
            <p:spPr bwMode="auto">
              <a:xfrm>
                <a:off x="1517650" y="1863725"/>
                <a:ext cx="177800" cy="177800"/>
              </a:xfrm>
              <a:prstGeom prst="ellipse">
                <a:avLst/>
              </a:prstGeom>
              <a:solidFill>
                <a:schemeClr val="accent3"/>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4">
                <a:extLst>
                  <a:ext uri="{FF2B5EF4-FFF2-40B4-BE49-F238E27FC236}">
                    <a16:creationId xmlns:a16="http://schemas.microsoft.com/office/drawing/2014/main" id="{6A01DDFF-C43D-4F66-B81F-D98E2A77D843}"/>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Semilight"/>
                </a:endParaRPr>
              </a:p>
            </p:txBody>
          </p:sp>
        </p:grpSp>
      </p:grpSp>
      <p:sp>
        <p:nvSpPr>
          <p:cNvPr id="38" name="Rectangle 37">
            <a:extLst>
              <a:ext uri="{FF2B5EF4-FFF2-40B4-BE49-F238E27FC236}">
                <a16:creationId xmlns:a16="http://schemas.microsoft.com/office/drawing/2014/main" id="{6831DEFC-2BC7-4E60-A4C3-650B18FD28B8}"/>
              </a:ext>
            </a:extLst>
          </p:cNvPr>
          <p:cNvSpPr/>
          <p:nvPr/>
        </p:nvSpPr>
        <p:spPr>
          <a:xfrm>
            <a:off x="8337933" y="832774"/>
            <a:ext cx="1550520" cy="312073"/>
          </a:xfrm>
          <a:prstGeom prst="rect">
            <a:avLst/>
          </a:prstGeom>
        </p:spPr>
        <p:txBody>
          <a:bodyPr wrap="square">
            <a:spAutoFit/>
          </a:bodyPr>
          <a:lstStyle/>
          <a:p>
            <a:pPr algn="ctr" defTabSz="932563">
              <a:spcBef>
                <a:spcPts val="408"/>
              </a:spcBef>
              <a:buClr>
                <a:srgbClr val="0078D7"/>
              </a:buClr>
              <a:buSzPct val="90000"/>
              <a:defRPr/>
            </a:pPr>
            <a:r>
              <a:rPr lang="en-US" sz="1428" b="1">
                <a:gradFill>
                  <a:gsLst>
                    <a:gs pos="2917">
                      <a:schemeClr val="accent3"/>
                    </a:gs>
                    <a:gs pos="30000">
                      <a:schemeClr val="accent3"/>
                    </a:gs>
                  </a:gsLst>
                  <a:lin ang="5400000" scaled="0"/>
                </a:gradFill>
                <a:latin typeface="Segoe UI" panose="020B0502040204020203" pitchFamily="34" charset="0"/>
                <a:ea typeface="Segoe UI" charset="0"/>
                <a:cs typeface="Segoe UI" panose="020B0502040204020203" pitchFamily="34" charset="0"/>
              </a:rPr>
              <a:t>Co-Sell Ready</a:t>
            </a:r>
          </a:p>
        </p:txBody>
      </p:sp>
      <p:sp>
        <p:nvSpPr>
          <p:cNvPr id="39" name="Rectangle 38">
            <a:extLst>
              <a:ext uri="{FF2B5EF4-FFF2-40B4-BE49-F238E27FC236}">
                <a16:creationId xmlns:a16="http://schemas.microsoft.com/office/drawing/2014/main" id="{E2CB9AEC-D47D-4B55-87B1-D036CDEBB612}"/>
              </a:ext>
            </a:extLst>
          </p:cNvPr>
          <p:cNvSpPr/>
          <p:nvPr/>
        </p:nvSpPr>
        <p:spPr>
          <a:xfrm>
            <a:off x="10148500" y="2632076"/>
            <a:ext cx="1585901" cy="947009"/>
          </a:xfrm>
          <a:prstGeom prst="rect">
            <a:avLst/>
          </a:prstGeom>
        </p:spPr>
        <p:txBody>
          <a:bodyPr wrap="square">
            <a:spAutoFit/>
          </a:bodyPr>
          <a:lstStyle/>
          <a:p>
            <a:pPr algn="ctr" defTabSz="932563">
              <a:spcBef>
                <a:spcPts val="408"/>
              </a:spcBef>
              <a:buClr>
                <a:srgbClr val="0078D7"/>
              </a:buClr>
              <a:buSzPct val="90000"/>
              <a:defRPr/>
            </a:pPr>
            <a:r>
              <a:rPr lang="en-US" sz="1428">
                <a:gradFill>
                  <a:gsLst>
                    <a:gs pos="2917">
                      <a:schemeClr val="accent3"/>
                    </a:gs>
                    <a:gs pos="30000">
                      <a:schemeClr val="accent3"/>
                    </a:gs>
                  </a:gsLst>
                  <a:lin ang="5400000" scaled="0"/>
                </a:gradFill>
                <a:latin typeface="Segoe UI Semibold" panose="020B0702040204020203" pitchFamily="34" charset="0"/>
                <a:ea typeface="Segoe UI" charset="0"/>
                <a:cs typeface="Segoe UI Semibold" panose="020B0702040204020203" pitchFamily="34" charset="0"/>
              </a:rPr>
              <a:t>Packaged</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Be a commercially available, packaged third-party solution</a:t>
            </a:r>
          </a:p>
        </p:txBody>
      </p:sp>
      <p:sp>
        <p:nvSpPr>
          <p:cNvPr id="40" name="Rectangle 39">
            <a:extLst>
              <a:ext uri="{FF2B5EF4-FFF2-40B4-BE49-F238E27FC236}">
                <a16:creationId xmlns:a16="http://schemas.microsoft.com/office/drawing/2014/main" id="{4C47ECA7-E19D-4FDC-AD6F-19B487D53166}"/>
              </a:ext>
            </a:extLst>
          </p:cNvPr>
          <p:cNvSpPr/>
          <p:nvPr/>
        </p:nvSpPr>
        <p:spPr>
          <a:xfrm>
            <a:off x="9265012" y="4465670"/>
            <a:ext cx="2546195" cy="947009"/>
          </a:xfrm>
          <a:prstGeom prst="rect">
            <a:avLst/>
          </a:prstGeom>
        </p:spPr>
        <p:txBody>
          <a:bodyPr wrap="square" anchor="t">
            <a:spAutoFit/>
          </a:bodyPr>
          <a:lstStyle/>
          <a:p>
            <a:pPr algn="ctr" defTabSz="932563">
              <a:spcBef>
                <a:spcPts val="408"/>
              </a:spcBef>
              <a:buClr>
                <a:srgbClr val="0078D7"/>
              </a:buClr>
              <a:buSzPct val="90000"/>
              <a:defRPr/>
            </a:pPr>
            <a:r>
              <a:rPr lang="en-US" sz="1400">
                <a:gradFill>
                  <a:gsLst>
                    <a:gs pos="2917">
                      <a:schemeClr val="accent3"/>
                    </a:gs>
                    <a:gs pos="30000">
                      <a:schemeClr val="accent3"/>
                    </a:gs>
                  </a:gsLst>
                  <a:lin ang="5400000" scaled="0"/>
                </a:gradFill>
                <a:latin typeface="Segoe UI Semibold" panose="020B0702040204020203" pitchFamily="34" charset="0"/>
                <a:cs typeface="Segoe UI Semibold" panose="020B0702040204020203" pitchFamily="34" charset="0"/>
              </a:rPr>
              <a:t>Repeatable</a:t>
            </a:r>
          </a:p>
          <a:p>
            <a:pPr algn="ctr" defTabSz="932563">
              <a:spcBef>
                <a:spcPts val="408"/>
              </a:spcBef>
              <a:buClr>
                <a:srgbClr val="0078D7"/>
              </a:buClr>
              <a:buSzPct val="90000"/>
              <a:defRPr/>
            </a:pPr>
            <a:r>
              <a:rPr lang="en-US" sz="1200">
                <a:gradFill>
                  <a:gsLst>
                    <a:gs pos="2917">
                      <a:srgbClr val="353535"/>
                    </a:gs>
                    <a:gs pos="30000">
                      <a:srgbClr val="353535"/>
                    </a:gs>
                  </a:gsLst>
                  <a:lin ang="5400000" scaled="0"/>
                </a:gradFill>
                <a:latin typeface="Segoe UI" charset="0"/>
                <a:cs typeface="Segoe UI" charset="0"/>
              </a:rPr>
              <a:t>Include more than 50% repeatable IP code running on Azure or via ISV Cloud Embed</a:t>
            </a:r>
          </a:p>
        </p:txBody>
      </p:sp>
      <p:sp>
        <p:nvSpPr>
          <p:cNvPr id="41" name="Rectangle 40">
            <a:extLst>
              <a:ext uri="{FF2B5EF4-FFF2-40B4-BE49-F238E27FC236}">
                <a16:creationId xmlns:a16="http://schemas.microsoft.com/office/drawing/2014/main" id="{FB01D3AA-7DD7-4A85-B1E3-3DEF13E820F3}"/>
              </a:ext>
            </a:extLst>
          </p:cNvPr>
          <p:cNvSpPr/>
          <p:nvPr/>
        </p:nvSpPr>
        <p:spPr>
          <a:xfrm>
            <a:off x="6080663" y="2632076"/>
            <a:ext cx="1966649" cy="917367"/>
          </a:xfrm>
          <a:prstGeom prst="rect">
            <a:avLst/>
          </a:prstGeom>
        </p:spPr>
        <p:txBody>
          <a:bodyPr wrap="square">
            <a:spAutoFit/>
          </a:bodyPr>
          <a:lstStyle/>
          <a:p>
            <a:pPr algn="ctr" defTabSz="932563">
              <a:spcBef>
                <a:spcPts val="408"/>
              </a:spcBef>
              <a:buClr>
                <a:srgbClr val="0078D7"/>
              </a:buClr>
              <a:buSzPct val="90000"/>
              <a:defRPr/>
            </a:pPr>
            <a:r>
              <a:rPr lang="en-US" sz="1428">
                <a:gradFill>
                  <a:gsLst>
                    <a:gs pos="2917">
                      <a:schemeClr val="accent3"/>
                    </a:gs>
                    <a:gs pos="30000">
                      <a:schemeClr val="accent3"/>
                    </a:gs>
                  </a:gsLst>
                  <a:lin ang="5400000" scaled="0"/>
                </a:gradFill>
                <a:latin typeface="Segoe UI Semibold" panose="020B0702040204020203" pitchFamily="34" charset="0"/>
                <a:cs typeface="Segoe UI Semibold" panose="020B0702040204020203" pitchFamily="34" charset="0"/>
              </a:rPr>
              <a:t>Cloud Marketplace</a:t>
            </a:r>
          </a:p>
          <a:p>
            <a:pPr lvl="0" algn="ctr" defTabSz="914367">
              <a:spcBef>
                <a:spcPts val="400"/>
              </a:spcBef>
              <a:buClr>
                <a:srgbClr val="0078D7"/>
              </a:buClr>
              <a:buSzPct val="90000"/>
              <a:defRPr/>
            </a:pPr>
            <a:r>
              <a:rPr lang="en-US" sz="1200">
                <a:gradFill>
                  <a:gsLst>
                    <a:gs pos="2917">
                      <a:srgbClr val="353535"/>
                    </a:gs>
                    <a:gs pos="30000">
                      <a:srgbClr val="353535"/>
                    </a:gs>
                  </a:gsLst>
                  <a:lin ang="5400000" scaled="0"/>
                </a:gradFill>
                <a:latin typeface="Segoe UI" charset="0"/>
                <a:cs typeface="Segoe UI" charset="0"/>
              </a:rPr>
              <a:t>Be listed on the </a:t>
            </a:r>
            <a:br>
              <a:rPr lang="en-US" sz="1200">
                <a:gradFill>
                  <a:gsLst>
                    <a:gs pos="2917">
                      <a:srgbClr val="353535"/>
                    </a:gs>
                    <a:gs pos="30000">
                      <a:srgbClr val="353535"/>
                    </a:gs>
                  </a:gsLst>
                  <a:lin ang="5400000" scaled="0"/>
                </a:gradFill>
                <a:latin typeface="Segoe UI" charset="0"/>
                <a:cs typeface="Segoe UI" charset="0"/>
              </a:rPr>
            </a:br>
            <a:r>
              <a:rPr lang="en-US" sz="1200">
                <a:gradFill>
                  <a:gsLst>
                    <a:gs pos="2917">
                      <a:srgbClr val="353535"/>
                    </a:gs>
                    <a:gs pos="30000">
                      <a:srgbClr val="353535"/>
                    </a:gs>
                  </a:gsLst>
                  <a:lin ang="5400000" scaled="0"/>
                </a:gradFill>
                <a:latin typeface="Segoe UI" charset="0"/>
                <a:cs typeface="Segoe UI" charset="0"/>
              </a:rPr>
              <a:t>AppSource or Azure Marketplace</a:t>
            </a:r>
          </a:p>
        </p:txBody>
      </p:sp>
      <p:sp>
        <p:nvSpPr>
          <p:cNvPr id="52" name="Rectangle 51">
            <a:extLst>
              <a:ext uri="{FF2B5EF4-FFF2-40B4-BE49-F238E27FC236}">
                <a16:creationId xmlns:a16="http://schemas.microsoft.com/office/drawing/2014/main" id="{2BA41010-158A-4848-A040-BBFA3B4164B5}"/>
              </a:ext>
            </a:extLst>
          </p:cNvPr>
          <p:cNvSpPr/>
          <p:nvPr/>
        </p:nvSpPr>
        <p:spPr>
          <a:xfrm>
            <a:off x="8366069" y="3395923"/>
            <a:ext cx="1550520" cy="754873"/>
          </a:xfrm>
          <a:prstGeom prst="rect">
            <a:avLst/>
          </a:prstGeom>
        </p:spPr>
        <p:txBody>
          <a:bodyPr wrap="square">
            <a:spAutoFit/>
          </a:bodyPr>
          <a:lstStyle/>
          <a:p>
            <a:pPr algn="ctr" defTabSz="932563">
              <a:spcBef>
                <a:spcPts val="408"/>
              </a:spcBef>
              <a:buClr>
                <a:srgbClr val="0078D7"/>
              </a:buClr>
              <a:buSzPct val="90000"/>
              <a:defRPr/>
            </a:pPr>
            <a:r>
              <a:rPr lang="en-US" sz="1428">
                <a:solidFill>
                  <a:srgbClr val="002050"/>
                </a:solidFill>
                <a:latin typeface="Segoe UI Semibold" panose="020B0702040204020203" pitchFamily="34" charset="0"/>
                <a:ea typeface="Segoe UI" charset="0"/>
                <a:cs typeface="Segoe UI Semibold" panose="020B0702040204020203" pitchFamily="34" charset="0"/>
              </a:rPr>
              <a:t>SKU</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Have a published price list (SKUs)</a:t>
            </a:r>
          </a:p>
        </p:txBody>
      </p:sp>
      <p:grpSp>
        <p:nvGrpSpPr>
          <p:cNvPr id="57" name="Group 56">
            <a:extLst>
              <a:ext uri="{FF2B5EF4-FFF2-40B4-BE49-F238E27FC236}">
                <a16:creationId xmlns:a16="http://schemas.microsoft.com/office/drawing/2014/main" id="{C6318E1E-354E-4878-B919-02F51EE62D38}"/>
              </a:ext>
            </a:extLst>
          </p:cNvPr>
          <p:cNvGrpSpPr/>
          <p:nvPr/>
        </p:nvGrpSpPr>
        <p:grpSpPr>
          <a:xfrm>
            <a:off x="10295530" y="3954128"/>
            <a:ext cx="485158" cy="485155"/>
            <a:chOff x="5857874" y="904874"/>
            <a:chExt cx="1641475" cy="1641475"/>
          </a:xfrm>
        </p:grpSpPr>
        <p:sp>
          <p:nvSpPr>
            <p:cNvPr id="58" name="Freeform 1060">
              <a:extLst>
                <a:ext uri="{FF2B5EF4-FFF2-40B4-BE49-F238E27FC236}">
                  <a16:creationId xmlns:a16="http://schemas.microsoft.com/office/drawing/2014/main" id="{03308424-A3DE-4B81-B2FC-AE565EAA9902}"/>
                </a:ext>
              </a:extLst>
            </p:cNvPr>
            <p:cNvSpPr/>
            <p:nvPr/>
          </p:nvSpPr>
          <p:spPr bwMode="auto">
            <a:xfrm>
              <a:off x="6676005" y="942721"/>
              <a:ext cx="222195" cy="363595"/>
            </a:xfrm>
            <a:custGeom>
              <a:avLst/>
              <a:gdLst>
                <a:gd name="connsiteX0" fmla="*/ 104154 w 222195"/>
                <a:gd name="connsiteY0" fmla="*/ 0 h 363595"/>
                <a:gd name="connsiteX1" fmla="*/ 222195 w 222195"/>
                <a:gd name="connsiteY1" fmla="*/ 111875 h 363595"/>
                <a:gd name="connsiteX2" fmla="*/ 222195 w 222195"/>
                <a:gd name="connsiteY2" fmla="*/ 244727 h 363595"/>
                <a:gd name="connsiteX3" fmla="*/ 104154 w 222195"/>
                <a:gd name="connsiteY3" fmla="*/ 363595 h 363595"/>
                <a:gd name="connsiteX4" fmla="*/ 0 w 222195"/>
                <a:gd name="connsiteY4" fmla="*/ 244727 h 363595"/>
                <a:gd name="connsiteX5" fmla="*/ 0 w 222195"/>
                <a:gd name="connsiteY5" fmla="*/ 111875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48946"/>
                    <a:pt x="222195" y="111875"/>
                  </a:cubicBezTo>
                  <a:cubicBezTo>
                    <a:pt x="222195" y="111875"/>
                    <a:pt x="222195" y="111875"/>
                    <a:pt x="222195" y="244727"/>
                  </a:cubicBezTo>
                  <a:cubicBezTo>
                    <a:pt x="222195" y="300665"/>
                    <a:pt x="173590" y="363595"/>
                    <a:pt x="104154" y="363595"/>
                  </a:cubicBezTo>
                  <a:cubicBezTo>
                    <a:pt x="48605" y="363595"/>
                    <a:pt x="0" y="300665"/>
                    <a:pt x="0" y="244727"/>
                  </a:cubicBezTo>
                  <a:cubicBezTo>
                    <a:pt x="0" y="244727"/>
                    <a:pt x="0" y="244727"/>
                    <a:pt x="0" y="111875"/>
                  </a:cubicBezTo>
                  <a:cubicBezTo>
                    <a:pt x="0" y="48946"/>
                    <a:pt x="48605" y="0"/>
                    <a:pt x="104154" y="0"/>
                  </a:cubicBez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Semilight"/>
              </a:endParaRPr>
            </a:p>
          </p:txBody>
        </p:sp>
        <p:sp>
          <p:nvSpPr>
            <p:cNvPr id="59" name="Freeform 1061">
              <a:extLst>
                <a:ext uri="{FF2B5EF4-FFF2-40B4-BE49-F238E27FC236}">
                  <a16:creationId xmlns:a16="http://schemas.microsoft.com/office/drawing/2014/main" id="{59B7C910-C22E-4110-B1E6-9F4B824D92E5}"/>
                </a:ext>
              </a:extLst>
            </p:cNvPr>
            <p:cNvSpPr/>
            <p:nvPr/>
          </p:nvSpPr>
          <p:spPr bwMode="auto">
            <a:xfrm>
              <a:off x="6019393" y="1033883"/>
              <a:ext cx="222320" cy="272432"/>
            </a:xfrm>
            <a:custGeom>
              <a:avLst/>
              <a:gdLst>
                <a:gd name="connsiteX0" fmla="*/ 217753 w 222320"/>
                <a:gd name="connsiteY0" fmla="*/ 0 h 272432"/>
                <a:gd name="connsiteX1" fmla="*/ 222320 w 222320"/>
                <a:gd name="connsiteY1" fmla="*/ 20712 h 272432"/>
                <a:gd name="connsiteX2" fmla="*/ 222320 w 222320"/>
                <a:gd name="connsiteY2" fmla="*/ 153564 h 272432"/>
                <a:gd name="connsiteX3" fmla="*/ 103647 w 222320"/>
                <a:gd name="connsiteY3" fmla="*/ 272432 h 272432"/>
                <a:gd name="connsiteX4" fmla="*/ 18133 w 222320"/>
                <a:gd name="connsiteY4" fmla="*/ 233975 h 272432"/>
                <a:gd name="connsiteX5" fmla="*/ 0 w 222320"/>
                <a:gd name="connsiteY5" fmla="*/ 205596 h 272432"/>
                <a:gd name="connsiteX6" fmla="*/ 79423 w 222320"/>
                <a:gd name="connsiteY6" fmla="*/ 109335 h 272432"/>
                <a:gd name="connsiteX7" fmla="*/ 200757 w 222320"/>
                <a:gd name="connsiteY7" fmla="*/ 9225 h 272432"/>
                <a:gd name="connsiteX8" fmla="*/ 217753 w 222320"/>
                <a:gd name="connsiteY8" fmla="*/ 0 h 27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20" h="272432">
                  <a:moveTo>
                    <a:pt x="217753" y="0"/>
                  </a:moveTo>
                  <a:lnTo>
                    <a:pt x="222320" y="20712"/>
                  </a:lnTo>
                  <a:cubicBezTo>
                    <a:pt x="222320" y="20712"/>
                    <a:pt x="222320" y="20712"/>
                    <a:pt x="222320" y="153564"/>
                  </a:cubicBezTo>
                  <a:cubicBezTo>
                    <a:pt x="222320" y="209502"/>
                    <a:pt x="166474" y="272432"/>
                    <a:pt x="103647" y="272432"/>
                  </a:cubicBezTo>
                  <a:cubicBezTo>
                    <a:pt x="68744" y="272432"/>
                    <a:pt x="39075" y="256700"/>
                    <a:pt x="18133" y="233975"/>
                  </a:cubicBezTo>
                  <a:lnTo>
                    <a:pt x="0" y="205596"/>
                  </a:lnTo>
                  <a:lnTo>
                    <a:pt x="79423" y="109335"/>
                  </a:lnTo>
                  <a:cubicBezTo>
                    <a:pt x="116513" y="72244"/>
                    <a:pt x="157141" y="38691"/>
                    <a:pt x="200757" y="9225"/>
                  </a:cubicBezTo>
                  <a:lnTo>
                    <a:pt x="217753" y="0"/>
                  </a:ln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Semilight"/>
              </a:endParaRPr>
            </a:p>
          </p:txBody>
        </p:sp>
        <p:sp>
          <p:nvSpPr>
            <p:cNvPr id="60" name="Freeform 1062">
              <a:extLst>
                <a:ext uri="{FF2B5EF4-FFF2-40B4-BE49-F238E27FC236}">
                  <a16:creationId xmlns:a16="http://schemas.microsoft.com/office/drawing/2014/main" id="{D793473F-4DAC-4D24-86E4-65012CF819EE}"/>
                </a:ext>
              </a:extLst>
            </p:cNvPr>
            <p:cNvSpPr/>
            <p:nvPr/>
          </p:nvSpPr>
          <p:spPr bwMode="auto">
            <a:xfrm>
              <a:off x="5858690" y="1558812"/>
              <a:ext cx="160825" cy="358544"/>
            </a:xfrm>
            <a:custGeom>
              <a:avLst/>
              <a:gdLst>
                <a:gd name="connsiteX0" fmla="*/ 44678 w 160825"/>
                <a:gd name="connsiteY0" fmla="*/ 0 h 358544"/>
                <a:gd name="connsiteX1" fmla="*/ 160825 w 160825"/>
                <a:gd name="connsiteY1" fmla="*/ 110321 h 358544"/>
                <a:gd name="connsiteX2" fmla="*/ 160825 w 160825"/>
                <a:gd name="connsiteY2" fmla="*/ 241328 h 358544"/>
                <a:gd name="connsiteX3" fmla="*/ 44678 w 160825"/>
                <a:gd name="connsiteY3" fmla="*/ 358544 h 358544"/>
                <a:gd name="connsiteX4" fmla="*/ 22817 w 160825"/>
                <a:gd name="connsiteY4" fmla="*/ 353309 h 358544"/>
                <a:gd name="connsiteX5" fmla="*/ 16656 w 160825"/>
                <a:gd name="connsiteY5" fmla="*/ 329348 h 358544"/>
                <a:gd name="connsiteX6" fmla="*/ 0 w 160825"/>
                <a:gd name="connsiteY6" fmla="*/ 164121 h 358544"/>
                <a:gd name="connsiteX7" fmla="*/ 4233 w 160825"/>
                <a:gd name="connsiteY7" fmla="*/ 80297 h 358544"/>
                <a:gd name="connsiteX8" fmla="*/ 15632 w 160825"/>
                <a:gd name="connsiteY8" fmla="*/ 5607 h 358544"/>
                <a:gd name="connsiteX9" fmla="*/ 44678 w 160825"/>
                <a:gd name="connsiteY9"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25" h="358544">
                  <a:moveTo>
                    <a:pt x="44678" y="0"/>
                  </a:moveTo>
                  <a:cubicBezTo>
                    <a:pt x="113000" y="0"/>
                    <a:pt x="160825" y="48266"/>
                    <a:pt x="160825" y="110321"/>
                  </a:cubicBezTo>
                  <a:cubicBezTo>
                    <a:pt x="160825" y="110321"/>
                    <a:pt x="160825" y="110321"/>
                    <a:pt x="160825" y="241328"/>
                  </a:cubicBezTo>
                  <a:cubicBezTo>
                    <a:pt x="160825" y="296488"/>
                    <a:pt x="113000" y="358544"/>
                    <a:pt x="44678" y="358544"/>
                  </a:cubicBezTo>
                  <a:lnTo>
                    <a:pt x="22817" y="353309"/>
                  </a:lnTo>
                  <a:lnTo>
                    <a:pt x="16656" y="329348"/>
                  </a:lnTo>
                  <a:cubicBezTo>
                    <a:pt x="5735" y="275978"/>
                    <a:pt x="0" y="220719"/>
                    <a:pt x="0" y="164121"/>
                  </a:cubicBezTo>
                  <a:cubicBezTo>
                    <a:pt x="0" y="135822"/>
                    <a:pt x="1434" y="107858"/>
                    <a:pt x="4233" y="80297"/>
                  </a:cubicBezTo>
                  <a:lnTo>
                    <a:pt x="15632" y="5607"/>
                  </a:lnTo>
                  <a:lnTo>
                    <a:pt x="44678" y="0"/>
                  </a:ln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Semilight"/>
              </a:endParaRPr>
            </a:p>
          </p:txBody>
        </p:sp>
        <p:sp>
          <p:nvSpPr>
            <p:cNvPr id="61" name="Freeform 1063">
              <a:extLst>
                <a:ext uri="{FF2B5EF4-FFF2-40B4-BE49-F238E27FC236}">
                  <a16:creationId xmlns:a16="http://schemas.microsoft.com/office/drawing/2014/main" id="{AEC8142C-8D26-40A3-A0EB-6B2E5ECF0C2B}"/>
                </a:ext>
              </a:extLst>
            </p:cNvPr>
            <p:cNvSpPr/>
            <p:nvPr/>
          </p:nvSpPr>
          <p:spPr bwMode="auto">
            <a:xfrm>
              <a:off x="6458858"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Semilight"/>
              </a:endParaRPr>
            </a:p>
          </p:txBody>
        </p:sp>
        <p:sp>
          <p:nvSpPr>
            <p:cNvPr id="62" name="Freeform 1064">
              <a:extLst>
                <a:ext uri="{FF2B5EF4-FFF2-40B4-BE49-F238E27FC236}">
                  <a16:creationId xmlns:a16="http://schemas.microsoft.com/office/drawing/2014/main" id="{3E0B00BE-5697-458B-885C-4EB17B5E3867}"/>
                </a:ext>
              </a:extLst>
            </p:cNvPr>
            <p:cNvSpPr/>
            <p:nvPr/>
          </p:nvSpPr>
          <p:spPr bwMode="auto">
            <a:xfrm>
              <a:off x="7120399"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Semilight"/>
              </a:endParaRPr>
            </a:p>
          </p:txBody>
        </p:sp>
        <p:sp>
          <p:nvSpPr>
            <p:cNvPr id="63" name="Freeform 1065">
              <a:extLst>
                <a:ext uri="{FF2B5EF4-FFF2-40B4-BE49-F238E27FC236}">
                  <a16:creationId xmlns:a16="http://schemas.microsoft.com/office/drawing/2014/main" id="{2E63A71F-7C42-437D-96A3-7DEF64E3E0F3}"/>
                </a:ext>
              </a:extLst>
            </p:cNvPr>
            <p:cNvSpPr/>
            <p:nvPr/>
          </p:nvSpPr>
          <p:spPr bwMode="auto">
            <a:xfrm>
              <a:off x="6018357" y="2139552"/>
              <a:ext cx="223356" cy="271929"/>
            </a:xfrm>
            <a:custGeom>
              <a:avLst/>
              <a:gdLst>
                <a:gd name="connsiteX0" fmla="*/ 104683 w 223356"/>
                <a:gd name="connsiteY0" fmla="*/ 0 h 271929"/>
                <a:gd name="connsiteX1" fmla="*/ 223356 w 223356"/>
                <a:gd name="connsiteY1" fmla="*/ 118868 h 271929"/>
                <a:gd name="connsiteX2" fmla="*/ 223356 w 223356"/>
                <a:gd name="connsiteY2" fmla="*/ 244728 h 271929"/>
                <a:gd name="connsiteX3" fmla="*/ 217863 w 223356"/>
                <a:gd name="connsiteY3" fmla="*/ 271929 h 271929"/>
                <a:gd name="connsiteX4" fmla="*/ 201793 w 223356"/>
                <a:gd name="connsiteY4" fmla="*/ 263207 h 271929"/>
                <a:gd name="connsiteX5" fmla="*/ 80459 w 223356"/>
                <a:gd name="connsiteY5" fmla="*/ 163097 h 271929"/>
                <a:gd name="connsiteX6" fmla="*/ 0 w 223356"/>
                <a:gd name="connsiteY6" fmla="*/ 65579 h 271929"/>
                <a:gd name="connsiteX7" fmla="*/ 19169 w 223356"/>
                <a:gd name="connsiteY7" fmla="*/ 35835 h 271929"/>
                <a:gd name="connsiteX8" fmla="*/ 104683 w 223356"/>
                <a:gd name="connsiteY8" fmla="*/ 0 h 27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356" h="271929">
                  <a:moveTo>
                    <a:pt x="104683" y="0"/>
                  </a:moveTo>
                  <a:cubicBezTo>
                    <a:pt x="167510" y="0"/>
                    <a:pt x="223356" y="55938"/>
                    <a:pt x="223356" y="118868"/>
                  </a:cubicBezTo>
                  <a:cubicBezTo>
                    <a:pt x="223356" y="118868"/>
                    <a:pt x="223356" y="118868"/>
                    <a:pt x="223356" y="244728"/>
                  </a:cubicBezTo>
                  <a:lnTo>
                    <a:pt x="217863" y="271929"/>
                  </a:lnTo>
                  <a:lnTo>
                    <a:pt x="201793" y="263207"/>
                  </a:lnTo>
                  <a:cubicBezTo>
                    <a:pt x="158177" y="233741"/>
                    <a:pt x="117549" y="200188"/>
                    <a:pt x="80459" y="163097"/>
                  </a:cubicBezTo>
                  <a:lnTo>
                    <a:pt x="0" y="65579"/>
                  </a:lnTo>
                  <a:lnTo>
                    <a:pt x="19169" y="35835"/>
                  </a:lnTo>
                  <a:cubicBezTo>
                    <a:pt x="40111" y="13985"/>
                    <a:pt x="69780" y="0"/>
                    <a:pt x="104683" y="0"/>
                  </a:cubicBez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Semilight"/>
              </a:endParaRPr>
            </a:p>
          </p:txBody>
        </p:sp>
        <p:sp>
          <p:nvSpPr>
            <p:cNvPr id="64" name="Freeform 1066">
              <a:extLst>
                <a:ext uri="{FF2B5EF4-FFF2-40B4-BE49-F238E27FC236}">
                  <a16:creationId xmlns:a16="http://schemas.microsoft.com/office/drawing/2014/main" id="{0496AAB4-A18B-4BDA-B319-2492282CB6B9}"/>
                </a:ext>
              </a:extLst>
            </p:cNvPr>
            <p:cNvSpPr/>
            <p:nvPr/>
          </p:nvSpPr>
          <p:spPr bwMode="auto">
            <a:xfrm>
              <a:off x="6676005" y="2139552"/>
              <a:ext cx="222195" cy="363595"/>
            </a:xfrm>
            <a:custGeom>
              <a:avLst/>
              <a:gdLst>
                <a:gd name="connsiteX0" fmla="*/ 104154 w 222195"/>
                <a:gd name="connsiteY0" fmla="*/ 0 h 363595"/>
                <a:gd name="connsiteX1" fmla="*/ 222195 w 222195"/>
                <a:gd name="connsiteY1" fmla="*/ 118868 h 363595"/>
                <a:gd name="connsiteX2" fmla="*/ 222195 w 222195"/>
                <a:gd name="connsiteY2" fmla="*/ 244728 h 363595"/>
                <a:gd name="connsiteX3" fmla="*/ 104154 w 222195"/>
                <a:gd name="connsiteY3" fmla="*/ 363595 h 363595"/>
                <a:gd name="connsiteX4" fmla="*/ 0 w 222195"/>
                <a:gd name="connsiteY4" fmla="*/ 244728 h 363595"/>
                <a:gd name="connsiteX5" fmla="*/ 0 w 222195"/>
                <a:gd name="connsiteY5" fmla="*/ 118868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55938"/>
                    <a:pt x="222195" y="118868"/>
                  </a:cubicBezTo>
                  <a:cubicBezTo>
                    <a:pt x="222195" y="118868"/>
                    <a:pt x="222195" y="118868"/>
                    <a:pt x="222195" y="244728"/>
                  </a:cubicBezTo>
                  <a:cubicBezTo>
                    <a:pt x="222195" y="314650"/>
                    <a:pt x="173590" y="363595"/>
                    <a:pt x="104154" y="363595"/>
                  </a:cubicBezTo>
                  <a:cubicBezTo>
                    <a:pt x="48605" y="363595"/>
                    <a:pt x="0" y="314650"/>
                    <a:pt x="0" y="244728"/>
                  </a:cubicBezTo>
                  <a:cubicBezTo>
                    <a:pt x="0" y="244728"/>
                    <a:pt x="0" y="244728"/>
                    <a:pt x="0" y="118868"/>
                  </a:cubicBezTo>
                  <a:cubicBezTo>
                    <a:pt x="0" y="55938"/>
                    <a:pt x="48605" y="0"/>
                    <a:pt x="104154" y="0"/>
                  </a:cubicBezTo>
                  <a:close/>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Semilight"/>
              </a:endParaRPr>
            </a:p>
          </p:txBody>
        </p:sp>
        <p:sp>
          <p:nvSpPr>
            <p:cNvPr id="65" name="Freeform 22">
              <a:extLst>
                <a:ext uri="{FF2B5EF4-FFF2-40B4-BE49-F238E27FC236}">
                  <a16:creationId xmlns:a16="http://schemas.microsoft.com/office/drawing/2014/main" id="{6D6D44D1-7700-450F-982A-7EE97019136B}"/>
                </a:ext>
              </a:extLst>
            </p:cNvPr>
            <p:cNvSpPr>
              <a:spLocks/>
            </p:cNvSpPr>
            <p:nvPr/>
          </p:nvSpPr>
          <p:spPr bwMode="auto">
            <a:xfrm>
              <a:off x="6458858" y="942720"/>
              <a:ext cx="0" cy="35854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66" name="Freeform 23">
              <a:extLst>
                <a:ext uri="{FF2B5EF4-FFF2-40B4-BE49-F238E27FC236}">
                  <a16:creationId xmlns:a16="http://schemas.microsoft.com/office/drawing/2014/main" id="{9EA541E7-4D53-4F7A-A993-153D090A1676}"/>
                </a:ext>
              </a:extLst>
            </p:cNvPr>
            <p:cNvSpPr>
              <a:spLocks/>
            </p:cNvSpPr>
            <p:nvPr/>
          </p:nvSpPr>
          <p:spPr bwMode="auto">
            <a:xfrm>
              <a:off x="7125480" y="1035050"/>
              <a:ext cx="46845" cy="26621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67" name="Freeform 28">
              <a:extLst>
                <a:ext uri="{FF2B5EF4-FFF2-40B4-BE49-F238E27FC236}">
                  <a16:creationId xmlns:a16="http://schemas.microsoft.com/office/drawing/2014/main" id="{3F42F5F8-60FC-4087-B7DC-7BFD832BCE5C}"/>
                </a:ext>
              </a:extLst>
            </p:cNvPr>
            <p:cNvSpPr>
              <a:spLocks/>
            </p:cNvSpPr>
            <p:nvPr/>
          </p:nvSpPr>
          <p:spPr bwMode="auto">
            <a:xfrm>
              <a:off x="6458858" y="2139551"/>
              <a:ext cx="0" cy="363595"/>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68" name="Freeform 29">
              <a:extLst>
                <a:ext uri="{FF2B5EF4-FFF2-40B4-BE49-F238E27FC236}">
                  <a16:creationId xmlns:a16="http://schemas.microsoft.com/office/drawing/2014/main" id="{3447550A-F4C1-4F18-8E9B-B8C4D229DD64}"/>
                </a:ext>
              </a:extLst>
            </p:cNvPr>
            <p:cNvSpPr>
              <a:spLocks/>
            </p:cNvSpPr>
            <p:nvPr/>
          </p:nvSpPr>
          <p:spPr bwMode="auto">
            <a:xfrm>
              <a:off x="7120398" y="2139552"/>
              <a:ext cx="118601" cy="27662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69" name="Freeform 33">
              <a:extLst>
                <a:ext uri="{FF2B5EF4-FFF2-40B4-BE49-F238E27FC236}">
                  <a16:creationId xmlns:a16="http://schemas.microsoft.com/office/drawing/2014/main" id="{4719BFBC-2107-44CE-860F-34143122ED9A}"/>
                </a:ext>
              </a:extLst>
            </p:cNvPr>
            <p:cNvSpPr>
              <a:spLocks/>
            </p:cNvSpPr>
            <p:nvPr/>
          </p:nvSpPr>
          <p:spPr bwMode="auto">
            <a:xfrm>
              <a:off x="624171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70" name="Freeform 34">
              <a:extLst>
                <a:ext uri="{FF2B5EF4-FFF2-40B4-BE49-F238E27FC236}">
                  <a16:creationId xmlns:a16="http://schemas.microsoft.com/office/drawing/2014/main" id="{641AD067-5665-448B-8F00-3DC717F1A435}"/>
                </a:ext>
              </a:extLst>
            </p:cNvPr>
            <p:cNvSpPr>
              <a:spLocks/>
            </p:cNvSpPr>
            <p:nvPr/>
          </p:nvSpPr>
          <p:spPr bwMode="auto">
            <a:xfrm>
              <a:off x="689820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353535"/>
                </a:solidFill>
                <a:latin typeface="Segoe UI Semilight"/>
              </a:endParaRPr>
            </a:p>
          </p:txBody>
        </p:sp>
        <p:sp>
          <p:nvSpPr>
            <p:cNvPr id="71" name="Oval 70">
              <a:extLst>
                <a:ext uri="{FF2B5EF4-FFF2-40B4-BE49-F238E27FC236}">
                  <a16:creationId xmlns:a16="http://schemas.microsoft.com/office/drawing/2014/main" id="{1BF0DB57-6E05-4280-88A0-328FD1B1F610}"/>
                </a:ext>
              </a:extLst>
            </p:cNvPr>
            <p:cNvSpPr/>
            <p:nvPr/>
          </p:nvSpPr>
          <p:spPr bwMode="auto">
            <a:xfrm>
              <a:off x="5857874" y="904874"/>
              <a:ext cx="1641475" cy="1641475"/>
            </a:xfrm>
            <a:prstGeom prst="ellipse">
              <a:avLst/>
            </a:prstGeom>
            <a:no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8B337684-5273-47DF-B922-B472BAFA5F8C}"/>
              </a:ext>
            </a:extLst>
          </p:cNvPr>
          <p:cNvGrpSpPr/>
          <p:nvPr/>
        </p:nvGrpSpPr>
        <p:grpSpPr>
          <a:xfrm>
            <a:off x="10712566" y="2118084"/>
            <a:ext cx="457769" cy="457112"/>
            <a:chOff x="-2627313" y="-174625"/>
            <a:chExt cx="2216150" cy="2212975"/>
          </a:xfrm>
        </p:grpSpPr>
        <p:sp>
          <p:nvSpPr>
            <p:cNvPr id="73" name="Freeform 5">
              <a:extLst>
                <a:ext uri="{FF2B5EF4-FFF2-40B4-BE49-F238E27FC236}">
                  <a16:creationId xmlns:a16="http://schemas.microsoft.com/office/drawing/2014/main" id="{B4F54CFB-4071-4D2C-A023-45337731EA13}"/>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74" name="Freeform 6">
              <a:extLst>
                <a:ext uri="{FF2B5EF4-FFF2-40B4-BE49-F238E27FC236}">
                  <a16:creationId xmlns:a16="http://schemas.microsoft.com/office/drawing/2014/main" id="{8E6ACAB9-6C36-40A0-ABE7-2E84BDCC71B7}"/>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75" name="Line 7">
              <a:extLst>
                <a:ext uri="{FF2B5EF4-FFF2-40B4-BE49-F238E27FC236}">
                  <a16:creationId xmlns:a16="http://schemas.microsoft.com/office/drawing/2014/main" id="{042A226C-69BD-4F10-B299-C5FF900CB439}"/>
                </a:ext>
              </a:extLst>
            </p:cNvPr>
            <p:cNvSpPr>
              <a:spLocks noChangeShapeType="1"/>
            </p:cNvSpPr>
            <p:nvPr/>
          </p:nvSpPr>
          <p:spPr bwMode="auto">
            <a:xfrm>
              <a:off x="-1882775" y="568325"/>
              <a:ext cx="0" cy="1470025"/>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76" name="Line 8">
              <a:extLst>
                <a:ext uri="{FF2B5EF4-FFF2-40B4-BE49-F238E27FC236}">
                  <a16:creationId xmlns:a16="http://schemas.microsoft.com/office/drawing/2014/main" id="{83071C6F-76C2-4B18-B61D-619C4CA3AC30}"/>
                </a:ext>
              </a:extLst>
            </p:cNvPr>
            <p:cNvSpPr>
              <a:spLocks noChangeShapeType="1"/>
            </p:cNvSpPr>
            <p:nvPr/>
          </p:nvSpPr>
          <p:spPr bwMode="auto">
            <a:xfrm>
              <a:off x="-1900238" y="-174625"/>
              <a:ext cx="762000" cy="74295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sp>
          <p:nvSpPr>
            <p:cNvPr id="77" name="Line 9">
              <a:extLst>
                <a:ext uri="{FF2B5EF4-FFF2-40B4-BE49-F238E27FC236}">
                  <a16:creationId xmlns:a16="http://schemas.microsoft.com/office/drawing/2014/main" id="{E5AE84C1-472F-4A10-A295-7ECFE58B8C91}"/>
                </a:ext>
              </a:extLst>
            </p:cNvPr>
            <p:cNvSpPr>
              <a:spLocks noChangeShapeType="1"/>
            </p:cNvSpPr>
            <p:nvPr/>
          </p:nvSpPr>
          <p:spPr bwMode="auto">
            <a:xfrm>
              <a:off x="-1536700" y="188912"/>
              <a:ext cx="744537" cy="0"/>
            </a:xfrm>
            <a:prstGeom prst="line">
              <a:avLst/>
            </a:pr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a:endParaRPr>
            </a:p>
          </p:txBody>
        </p:sp>
      </p:grpSp>
      <p:grpSp>
        <p:nvGrpSpPr>
          <p:cNvPr id="78" name="Group 77">
            <a:extLst>
              <a:ext uri="{FF2B5EF4-FFF2-40B4-BE49-F238E27FC236}">
                <a16:creationId xmlns:a16="http://schemas.microsoft.com/office/drawing/2014/main" id="{82EB07BD-98BB-4EC6-91D8-0C67042FB060}"/>
              </a:ext>
            </a:extLst>
          </p:cNvPr>
          <p:cNvGrpSpPr/>
          <p:nvPr/>
        </p:nvGrpSpPr>
        <p:grpSpPr>
          <a:xfrm>
            <a:off x="8876156" y="2993989"/>
            <a:ext cx="530346" cy="298074"/>
            <a:chOff x="9318871" y="3251200"/>
            <a:chExt cx="345829" cy="194371"/>
          </a:xfrm>
        </p:grpSpPr>
        <p:sp>
          <p:nvSpPr>
            <p:cNvPr id="79" name="Pentagon 58">
              <a:extLst>
                <a:ext uri="{FF2B5EF4-FFF2-40B4-BE49-F238E27FC236}">
                  <a16:creationId xmlns:a16="http://schemas.microsoft.com/office/drawing/2014/main" id="{2EC508F0-B732-477C-A045-4A5244702633}"/>
                </a:ext>
              </a:extLst>
            </p:cNvPr>
            <p:cNvSpPr/>
            <p:nvPr/>
          </p:nvSpPr>
          <p:spPr bwMode="auto">
            <a:xfrm rot="18900000">
              <a:off x="9318871" y="3251200"/>
              <a:ext cx="297867" cy="171652"/>
            </a:xfrm>
            <a:prstGeom prst="homePlate">
              <a:avLst/>
            </a:prstGeom>
            <a:noFill/>
            <a:ln w="12700" cap="flat" cmpd="sng" algn="ctr">
              <a:solidFill>
                <a:schemeClr val="accent3"/>
              </a:solidFill>
              <a:prstDash val="solid"/>
              <a:round/>
              <a:headEnd type="none" w="med" len="med"/>
              <a:tailEnd type="none" w="med" len="med"/>
            </a:ln>
            <a:effectLst/>
          </p:spPr>
          <p:txBody>
            <a:bodyPr vert="horz" wrap="square" lIns="93260" tIns="46630" rIns="93260" bIns="46630" numCol="1" rtlCol="0" anchor="t" anchorCtr="0" compatLnSpc="1">
              <a:prstTxWarp prst="textNoShape">
                <a:avLst/>
              </a:prstTxWarp>
            </a:bodyPr>
            <a:lstStyle/>
            <a:p>
              <a:pPr marL="289818" indent="-289818" defTabSz="932597" fontAlgn="base">
                <a:spcBef>
                  <a:spcPct val="20000"/>
                </a:spcBef>
                <a:spcAft>
                  <a:spcPct val="0"/>
                </a:spcAft>
                <a:buSzPct val="75000"/>
              </a:pPr>
              <a:endParaRPr lang="en-US" sz="2040">
                <a:solidFill>
                  <a:srgbClr val="353535"/>
                </a:solidFill>
                <a:latin typeface="Calibri" pitchFamily="34" charset="0"/>
              </a:endParaRPr>
            </a:p>
          </p:txBody>
        </p:sp>
        <p:sp>
          <p:nvSpPr>
            <p:cNvPr id="80" name="Arc 79">
              <a:extLst>
                <a:ext uri="{FF2B5EF4-FFF2-40B4-BE49-F238E27FC236}">
                  <a16:creationId xmlns:a16="http://schemas.microsoft.com/office/drawing/2014/main" id="{C6B5F3A4-A282-451B-A66C-94D9A0989453}"/>
                </a:ext>
              </a:extLst>
            </p:cNvPr>
            <p:cNvSpPr/>
            <p:nvPr/>
          </p:nvSpPr>
          <p:spPr bwMode="auto">
            <a:xfrm>
              <a:off x="9477901" y="3258772"/>
              <a:ext cx="186799" cy="186799"/>
            </a:xfrm>
            <a:prstGeom prst="arc">
              <a:avLst>
                <a:gd name="adj1" fmla="val 14735231"/>
                <a:gd name="adj2" fmla="val 8105269"/>
              </a:avLst>
            </a:prstGeom>
            <a:noFill/>
            <a:ln w="12700" cap="flat" cmpd="sng" algn="ctr">
              <a:solidFill>
                <a:schemeClr val="accent3"/>
              </a:solidFill>
              <a:prstDash val="solid"/>
              <a:round/>
              <a:headEnd type="oval" w="sm" len="sm"/>
              <a:tailEnd type="none" w="med" len="med"/>
            </a:ln>
            <a:effectLst/>
          </p:spPr>
          <p:txBody>
            <a:bodyPr rtlCol="0" anchor="ctr"/>
            <a:lstStyle/>
            <a:p>
              <a:pPr algn="ctr" defTabSz="932597"/>
              <a:endParaRPr lang="en-US" sz="1836">
                <a:solidFill>
                  <a:srgbClr val="353535"/>
                </a:solidFill>
                <a:latin typeface="Segoe UI Semilight"/>
              </a:endParaRPr>
            </a:p>
          </p:txBody>
        </p:sp>
      </p:grpSp>
      <p:grpSp>
        <p:nvGrpSpPr>
          <p:cNvPr id="81" name="Group 80">
            <a:extLst>
              <a:ext uri="{FF2B5EF4-FFF2-40B4-BE49-F238E27FC236}">
                <a16:creationId xmlns:a16="http://schemas.microsoft.com/office/drawing/2014/main" id="{C03E5893-DD18-4804-84C4-5FA0C19F5253}"/>
              </a:ext>
            </a:extLst>
          </p:cNvPr>
          <p:cNvGrpSpPr/>
          <p:nvPr/>
        </p:nvGrpSpPr>
        <p:grpSpPr>
          <a:xfrm>
            <a:off x="8855562" y="266693"/>
            <a:ext cx="515262" cy="515262"/>
            <a:chOff x="1517650" y="1863725"/>
            <a:chExt cx="177800" cy="177800"/>
          </a:xfrm>
        </p:grpSpPr>
        <p:sp>
          <p:nvSpPr>
            <p:cNvPr id="82" name="Oval 81">
              <a:extLst>
                <a:ext uri="{FF2B5EF4-FFF2-40B4-BE49-F238E27FC236}">
                  <a16:creationId xmlns:a16="http://schemas.microsoft.com/office/drawing/2014/main" id="{C3F4B738-9E38-4FE6-A8E5-9E6091D2A020}"/>
                </a:ext>
              </a:extLst>
            </p:cNvPr>
            <p:cNvSpPr/>
            <p:nvPr/>
          </p:nvSpPr>
          <p:spPr bwMode="auto">
            <a:xfrm>
              <a:off x="1517650" y="1863725"/>
              <a:ext cx="177800" cy="177800"/>
            </a:xfrm>
            <a:prstGeom prst="ellipse">
              <a:avLst/>
            </a:prstGeom>
            <a:noFill/>
            <a:ln w="222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Freeform 5">
              <a:extLst>
                <a:ext uri="{FF2B5EF4-FFF2-40B4-BE49-F238E27FC236}">
                  <a16:creationId xmlns:a16="http://schemas.microsoft.com/office/drawing/2014/main" id="{66C87179-1DA4-480B-A537-FDF0FCE24F56}"/>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222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Semilight"/>
              </a:endParaRPr>
            </a:p>
          </p:txBody>
        </p:sp>
      </p:grpSp>
      <p:sp>
        <p:nvSpPr>
          <p:cNvPr id="89" name="Rectangle 88">
            <a:extLst>
              <a:ext uri="{FF2B5EF4-FFF2-40B4-BE49-F238E27FC236}">
                <a16:creationId xmlns:a16="http://schemas.microsoft.com/office/drawing/2014/main" id="{24062E26-3480-4C49-8014-8AE56DEADE14}"/>
              </a:ext>
            </a:extLst>
          </p:cNvPr>
          <p:cNvSpPr/>
          <p:nvPr/>
        </p:nvSpPr>
        <p:spPr>
          <a:xfrm>
            <a:off x="6423288" y="4465670"/>
            <a:ext cx="2668331" cy="1777218"/>
          </a:xfrm>
          <a:prstGeom prst="rect">
            <a:avLst/>
          </a:prstGeom>
        </p:spPr>
        <p:txBody>
          <a:bodyPr wrap="square">
            <a:spAutoFit/>
          </a:bodyPr>
          <a:lstStyle/>
          <a:p>
            <a:pPr algn="ctr" defTabSz="932563">
              <a:spcBef>
                <a:spcPts val="408"/>
              </a:spcBef>
              <a:buClr>
                <a:srgbClr val="0078D7"/>
              </a:buClr>
              <a:buSzPct val="90000"/>
              <a:defRPr/>
            </a:pPr>
            <a:r>
              <a:rPr lang="en-US" sz="1428">
                <a:gradFill>
                  <a:gsLst>
                    <a:gs pos="2917">
                      <a:schemeClr val="accent3"/>
                    </a:gs>
                    <a:gs pos="30000">
                      <a:schemeClr val="accent3"/>
                    </a:gs>
                  </a:gsLst>
                  <a:lin ang="5400000" scaled="0"/>
                </a:gradFill>
                <a:latin typeface="Segoe UI Semibold" panose="020B0702040204020203" pitchFamily="34" charset="0"/>
                <a:cs typeface="Segoe UI Semibold" panose="020B0702040204020203" pitchFamily="34" charset="0"/>
              </a:rPr>
              <a:t>Validated</a:t>
            </a:r>
          </a:p>
          <a:p>
            <a:pPr algn="ctr" defTabSz="932563">
              <a:spcBef>
                <a:spcPts val="408"/>
              </a:spcBef>
              <a:buClr>
                <a:srgbClr val="0078D7"/>
              </a:buClr>
              <a:buSzPct val="90000"/>
              <a:defRPr/>
            </a:pPr>
            <a:r>
              <a:rPr lang="en-US" sz="1224">
                <a:gradFill>
                  <a:gsLst>
                    <a:gs pos="2917">
                      <a:srgbClr val="353535"/>
                    </a:gs>
                    <a:gs pos="30000">
                      <a:srgbClr val="353535"/>
                    </a:gs>
                  </a:gsLst>
                  <a:lin ang="5400000" scaled="0"/>
                </a:gradFill>
                <a:latin typeface="Segoe UI" charset="0"/>
                <a:cs typeface="Segoe UI" charset="0"/>
              </a:rPr>
              <a:t>Current fiscal year TE/PTS/CSA review and sign-off of architecture—meeting the OCP catalog application criteria</a:t>
            </a:r>
          </a:p>
          <a:p>
            <a:pPr lvl="0" algn="ctr" defTabSz="914367">
              <a:spcBef>
                <a:spcPts val="400"/>
              </a:spcBef>
              <a:buClr>
                <a:srgbClr val="0078D7"/>
              </a:buClr>
              <a:buSzPct val="90000"/>
              <a:defRPr/>
            </a:pPr>
            <a:r>
              <a:rPr lang="en-US" sz="1200">
                <a:gradFill>
                  <a:gsLst>
                    <a:gs pos="2917">
                      <a:srgbClr val="353535"/>
                    </a:gs>
                    <a:gs pos="30000">
                      <a:srgbClr val="353535"/>
                    </a:gs>
                  </a:gsLst>
                  <a:lin ang="5400000" scaled="0"/>
                </a:gradFill>
                <a:latin typeface="Segoe UI" charset="0"/>
                <a:cs typeface="Segoe UI" charset="0"/>
              </a:rPr>
              <a:t>Approved in the ISV Cloud Embed program (Dynamics 365).</a:t>
            </a:r>
          </a:p>
          <a:p>
            <a:pPr algn="ctr" defTabSz="932563">
              <a:spcBef>
                <a:spcPts val="408"/>
              </a:spcBef>
              <a:buClr>
                <a:srgbClr val="0078D7"/>
              </a:buClr>
              <a:buSzPct val="90000"/>
              <a:defRPr/>
            </a:pPr>
            <a:endParaRPr lang="en-US" sz="1224">
              <a:gradFill>
                <a:gsLst>
                  <a:gs pos="2917">
                    <a:srgbClr val="353535"/>
                  </a:gs>
                  <a:gs pos="30000">
                    <a:srgbClr val="353535"/>
                  </a:gs>
                </a:gsLst>
                <a:lin ang="5400000" scaled="0"/>
              </a:gradFill>
              <a:latin typeface="Segoe UI" charset="0"/>
              <a:cs typeface="Segoe UI" charset="0"/>
            </a:endParaRPr>
          </a:p>
        </p:txBody>
      </p:sp>
      <p:grpSp>
        <p:nvGrpSpPr>
          <p:cNvPr id="100" name="Group 99">
            <a:extLst>
              <a:ext uri="{FF2B5EF4-FFF2-40B4-BE49-F238E27FC236}">
                <a16:creationId xmlns:a16="http://schemas.microsoft.com/office/drawing/2014/main" id="{509AE133-C131-EE4C-B016-0FE350E5E3ED}"/>
              </a:ext>
            </a:extLst>
          </p:cNvPr>
          <p:cNvGrpSpPr/>
          <p:nvPr/>
        </p:nvGrpSpPr>
        <p:grpSpPr>
          <a:xfrm>
            <a:off x="6830167" y="2122240"/>
            <a:ext cx="437451" cy="491336"/>
            <a:chOff x="6041571" y="3156857"/>
            <a:chExt cx="2746829" cy="3085193"/>
          </a:xfrm>
        </p:grpSpPr>
        <p:sp>
          <p:nvSpPr>
            <p:cNvPr id="19" name="Rectangle 18">
              <a:extLst>
                <a:ext uri="{FF2B5EF4-FFF2-40B4-BE49-F238E27FC236}">
                  <a16:creationId xmlns:a16="http://schemas.microsoft.com/office/drawing/2014/main" id="{964865A5-B40F-834D-BA64-728764E8B8FF}"/>
                </a:ext>
              </a:extLst>
            </p:cNvPr>
            <p:cNvSpPr/>
            <p:nvPr/>
          </p:nvSpPr>
          <p:spPr bwMode="auto">
            <a:xfrm>
              <a:off x="6041571" y="3864429"/>
              <a:ext cx="2296886" cy="2373085"/>
            </a:xfrm>
            <a:custGeom>
              <a:avLst/>
              <a:gdLst>
                <a:gd name="connsiteX0" fmla="*/ 0 w 2242457"/>
                <a:gd name="connsiteY0" fmla="*/ 0 h 2373085"/>
                <a:gd name="connsiteX1" fmla="*/ 2242457 w 2242457"/>
                <a:gd name="connsiteY1" fmla="*/ 0 h 2373085"/>
                <a:gd name="connsiteX2" fmla="*/ 2242457 w 2242457"/>
                <a:gd name="connsiteY2" fmla="*/ 2373085 h 2373085"/>
                <a:gd name="connsiteX3" fmla="*/ 0 w 2242457"/>
                <a:gd name="connsiteY3" fmla="*/ 2373085 h 2373085"/>
                <a:gd name="connsiteX4" fmla="*/ 0 w 2242457"/>
                <a:gd name="connsiteY4" fmla="*/ 0 h 2373085"/>
                <a:gd name="connsiteX0" fmla="*/ 54429 w 2296886"/>
                <a:gd name="connsiteY0" fmla="*/ 0 h 2373085"/>
                <a:gd name="connsiteX1" fmla="*/ 2296886 w 2296886"/>
                <a:gd name="connsiteY1" fmla="*/ 0 h 2373085"/>
                <a:gd name="connsiteX2" fmla="*/ 2296886 w 2296886"/>
                <a:gd name="connsiteY2" fmla="*/ 2373085 h 2373085"/>
                <a:gd name="connsiteX3" fmla="*/ 0 w 2296886"/>
                <a:gd name="connsiteY3" fmla="*/ 2144485 h 2373085"/>
                <a:gd name="connsiteX4" fmla="*/ 54429 w 2296886"/>
                <a:gd name="connsiteY4" fmla="*/ 0 h 2373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6886" h="2373085">
                  <a:moveTo>
                    <a:pt x="54429" y="0"/>
                  </a:moveTo>
                  <a:lnTo>
                    <a:pt x="2296886" y="0"/>
                  </a:lnTo>
                  <a:lnTo>
                    <a:pt x="2296886" y="2373085"/>
                  </a:lnTo>
                  <a:lnTo>
                    <a:pt x="0" y="2144485"/>
                  </a:lnTo>
                  <a:lnTo>
                    <a:pt x="54429" y="0"/>
                  </a:lnTo>
                  <a:close/>
                </a:path>
              </a:pathLst>
            </a:custGeom>
            <a:noFill/>
            <a:ln w="12700" cap="rnd">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CFE15FD5-219B-0745-8358-B7E8C0485D0A}"/>
                </a:ext>
              </a:extLst>
            </p:cNvPr>
            <p:cNvCxnSpPr>
              <a:cxnSpLocks/>
              <a:endCxn id="19" idx="2"/>
            </p:cNvCxnSpPr>
            <p:nvPr/>
          </p:nvCxnSpPr>
          <p:spPr>
            <a:xfrm flipH="1">
              <a:off x="8338457" y="5915026"/>
              <a:ext cx="449943" cy="322488"/>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ED660D-6232-4847-9466-5D8D62A23F0A}"/>
                </a:ext>
              </a:extLst>
            </p:cNvPr>
            <p:cNvCxnSpPr>
              <a:cxnSpLocks/>
            </p:cNvCxnSpPr>
            <p:nvPr/>
          </p:nvCxnSpPr>
          <p:spPr>
            <a:xfrm flipV="1">
              <a:off x="8341647" y="3863975"/>
              <a:ext cx="383253" cy="454"/>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73CAB52-BADF-B148-BFDD-9D47E65EE7B7}"/>
                </a:ext>
              </a:extLst>
            </p:cNvPr>
            <p:cNvCxnSpPr/>
            <p:nvPr/>
          </p:nvCxnSpPr>
          <p:spPr>
            <a:xfrm>
              <a:off x="8724900" y="3863975"/>
              <a:ext cx="63500" cy="2057400"/>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117D48-2B90-BA48-A9C6-FB33782182ED}"/>
                </a:ext>
              </a:extLst>
            </p:cNvPr>
            <p:cNvCxnSpPr>
              <a:cxnSpLocks/>
            </p:cNvCxnSpPr>
            <p:nvPr/>
          </p:nvCxnSpPr>
          <p:spPr>
            <a:xfrm flipH="1">
              <a:off x="8560477" y="3864429"/>
              <a:ext cx="2704" cy="1987448"/>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D19E88D-F8DD-FE4C-BD63-64B000C38F5B}"/>
                </a:ext>
              </a:extLst>
            </p:cNvPr>
            <p:cNvCxnSpPr>
              <a:cxnSpLocks/>
            </p:cNvCxnSpPr>
            <p:nvPr/>
          </p:nvCxnSpPr>
          <p:spPr>
            <a:xfrm flipH="1">
              <a:off x="8340723" y="5851877"/>
              <a:ext cx="219752" cy="390173"/>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78AFA04-0295-AF40-B7EC-BFD441349946}"/>
                </a:ext>
              </a:extLst>
            </p:cNvPr>
            <p:cNvCxnSpPr>
              <a:cxnSpLocks/>
            </p:cNvCxnSpPr>
            <p:nvPr/>
          </p:nvCxnSpPr>
          <p:spPr>
            <a:xfrm>
              <a:off x="8560477" y="5851877"/>
              <a:ext cx="227923" cy="63149"/>
            </a:xfrm>
            <a:prstGeom prst="line">
              <a:avLst/>
            </a:prstGeom>
            <a:ln w="12700"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Freeform 146">
              <a:extLst>
                <a:ext uri="{FF2B5EF4-FFF2-40B4-BE49-F238E27FC236}">
                  <a16:creationId xmlns:a16="http://schemas.microsoft.com/office/drawing/2014/main" id="{A0E9D217-125C-184C-A826-8C15A104954F}"/>
                </a:ext>
              </a:extLst>
            </p:cNvPr>
            <p:cNvSpPr>
              <a:spLocks noChangeAspect="1"/>
            </p:cNvSpPr>
            <p:nvPr/>
          </p:nvSpPr>
          <p:spPr bwMode="auto">
            <a:xfrm>
              <a:off x="6333491" y="4386550"/>
              <a:ext cx="1525993" cy="96642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rnd">
              <a:solidFill>
                <a:srgbClr val="002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sp>
          <p:nvSpPr>
            <p:cNvPr id="98" name="Oval 97">
              <a:extLst>
                <a:ext uri="{FF2B5EF4-FFF2-40B4-BE49-F238E27FC236}">
                  <a16:creationId xmlns:a16="http://schemas.microsoft.com/office/drawing/2014/main" id="{30086291-94FA-CB48-AEC4-412423475666}"/>
                </a:ext>
              </a:extLst>
            </p:cNvPr>
            <p:cNvSpPr/>
            <p:nvPr/>
          </p:nvSpPr>
          <p:spPr bwMode="auto">
            <a:xfrm>
              <a:off x="6716487" y="3156857"/>
              <a:ext cx="881742" cy="707572"/>
            </a:xfrm>
            <a:custGeom>
              <a:avLst/>
              <a:gdLst>
                <a:gd name="connsiteX0" fmla="*/ 0 w 1023256"/>
                <a:gd name="connsiteY0" fmla="*/ 511628 h 1023256"/>
                <a:gd name="connsiteX1" fmla="*/ 511628 w 1023256"/>
                <a:gd name="connsiteY1" fmla="*/ 0 h 1023256"/>
                <a:gd name="connsiteX2" fmla="*/ 1023256 w 1023256"/>
                <a:gd name="connsiteY2" fmla="*/ 511628 h 1023256"/>
                <a:gd name="connsiteX3" fmla="*/ 511628 w 1023256"/>
                <a:gd name="connsiteY3" fmla="*/ 1023256 h 1023256"/>
                <a:gd name="connsiteX4" fmla="*/ 0 w 1023256"/>
                <a:gd name="connsiteY4" fmla="*/ 511628 h 1023256"/>
                <a:gd name="connsiteX0" fmla="*/ 511628 w 1023256"/>
                <a:gd name="connsiteY0" fmla="*/ 1023256 h 1114696"/>
                <a:gd name="connsiteX1" fmla="*/ 0 w 1023256"/>
                <a:gd name="connsiteY1" fmla="*/ 511628 h 1114696"/>
                <a:gd name="connsiteX2" fmla="*/ 511628 w 1023256"/>
                <a:gd name="connsiteY2" fmla="*/ 0 h 1114696"/>
                <a:gd name="connsiteX3" fmla="*/ 1023256 w 1023256"/>
                <a:gd name="connsiteY3" fmla="*/ 511628 h 1114696"/>
                <a:gd name="connsiteX4" fmla="*/ 603068 w 1023256"/>
                <a:gd name="connsiteY4" fmla="*/ 1114696 h 1114696"/>
                <a:gd name="connsiteX0" fmla="*/ 511628 w 1023256"/>
                <a:gd name="connsiteY0" fmla="*/ 1023256 h 1023256"/>
                <a:gd name="connsiteX1" fmla="*/ 0 w 1023256"/>
                <a:gd name="connsiteY1" fmla="*/ 511628 h 1023256"/>
                <a:gd name="connsiteX2" fmla="*/ 511628 w 1023256"/>
                <a:gd name="connsiteY2" fmla="*/ 0 h 1023256"/>
                <a:gd name="connsiteX3" fmla="*/ 1023256 w 1023256"/>
                <a:gd name="connsiteY3" fmla="*/ 511628 h 1023256"/>
                <a:gd name="connsiteX0" fmla="*/ 0 w 1023256"/>
                <a:gd name="connsiteY0" fmla="*/ 511628 h 511628"/>
                <a:gd name="connsiteX1" fmla="*/ 511628 w 1023256"/>
                <a:gd name="connsiteY1" fmla="*/ 0 h 511628"/>
                <a:gd name="connsiteX2" fmla="*/ 1023256 w 1023256"/>
                <a:gd name="connsiteY2" fmla="*/ 511628 h 511628"/>
              </a:gdLst>
              <a:ahLst/>
              <a:cxnLst>
                <a:cxn ang="0">
                  <a:pos x="connsiteX0" y="connsiteY0"/>
                </a:cxn>
                <a:cxn ang="0">
                  <a:pos x="connsiteX1" y="connsiteY1"/>
                </a:cxn>
                <a:cxn ang="0">
                  <a:pos x="connsiteX2" y="connsiteY2"/>
                </a:cxn>
              </a:cxnLst>
              <a:rect l="l" t="t" r="r" b="b"/>
              <a:pathLst>
                <a:path w="1023256" h="511628">
                  <a:moveTo>
                    <a:pt x="0" y="511628"/>
                  </a:moveTo>
                  <a:cubicBezTo>
                    <a:pt x="0" y="229064"/>
                    <a:pt x="229064" y="0"/>
                    <a:pt x="511628" y="0"/>
                  </a:cubicBezTo>
                  <a:cubicBezTo>
                    <a:pt x="794192" y="0"/>
                    <a:pt x="1023256" y="229064"/>
                    <a:pt x="1023256" y="511628"/>
                  </a:cubicBezTo>
                </a:path>
              </a:pathLst>
            </a:custGeom>
            <a:noFill/>
            <a:ln w="12700" cap="rnd">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97">
              <a:extLst>
                <a:ext uri="{FF2B5EF4-FFF2-40B4-BE49-F238E27FC236}">
                  <a16:creationId xmlns:a16="http://schemas.microsoft.com/office/drawing/2014/main" id="{8D2169C2-7830-2340-BE5F-A93A82841A7B}"/>
                </a:ext>
              </a:extLst>
            </p:cNvPr>
            <p:cNvSpPr/>
            <p:nvPr/>
          </p:nvSpPr>
          <p:spPr bwMode="auto">
            <a:xfrm>
              <a:off x="7162800" y="3156857"/>
              <a:ext cx="881742" cy="707572"/>
            </a:xfrm>
            <a:custGeom>
              <a:avLst/>
              <a:gdLst>
                <a:gd name="connsiteX0" fmla="*/ 0 w 1023256"/>
                <a:gd name="connsiteY0" fmla="*/ 511628 h 1023256"/>
                <a:gd name="connsiteX1" fmla="*/ 511628 w 1023256"/>
                <a:gd name="connsiteY1" fmla="*/ 0 h 1023256"/>
                <a:gd name="connsiteX2" fmla="*/ 1023256 w 1023256"/>
                <a:gd name="connsiteY2" fmla="*/ 511628 h 1023256"/>
                <a:gd name="connsiteX3" fmla="*/ 511628 w 1023256"/>
                <a:gd name="connsiteY3" fmla="*/ 1023256 h 1023256"/>
                <a:gd name="connsiteX4" fmla="*/ 0 w 1023256"/>
                <a:gd name="connsiteY4" fmla="*/ 511628 h 1023256"/>
                <a:gd name="connsiteX0" fmla="*/ 511628 w 1023256"/>
                <a:gd name="connsiteY0" fmla="*/ 1023256 h 1114696"/>
                <a:gd name="connsiteX1" fmla="*/ 0 w 1023256"/>
                <a:gd name="connsiteY1" fmla="*/ 511628 h 1114696"/>
                <a:gd name="connsiteX2" fmla="*/ 511628 w 1023256"/>
                <a:gd name="connsiteY2" fmla="*/ 0 h 1114696"/>
                <a:gd name="connsiteX3" fmla="*/ 1023256 w 1023256"/>
                <a:gd name="connsiteY3" fmla="*/ 511628 h 1114696"/>
                <a:gd name="connsiteX4" fmla="*/ 603068 w 1023256"/>
                <a:gd name="connsiteY4" fmla="*/ 1114696 h 1114696"/>
                <a:gd name="connsiteX0" fmla="*/ 511628 w 1023256"/>
                <a:gd name="connsiteY0" fmla="*/ 1023256 h 1023256"/>
                <a:gd name="connsiteX1" fmla="*/ 0 w 1023256"/>
                <a:gd name="connsiteY1" fmla="*/ 511628 h 1023256"/>
                <a:gd name="connsiteX2" fmla="*/ 511628 w 1023256"/>
                <a:gd name="connsiteY2" fmla="*/ 0 h 1023256"/>
                <a:gd name="connsiteX3" fmla="*/ 1023256 w 1023256"/>
                <a:gd name="connsiteY3" fmla="*/ 511628 h 1023256"/>
                <a:gd name="connsiteX0" fmla="*/ 0 w 1023256"/>
                <a:gd name="connsiteY0" fmla="*/ 511628 h 511628"/>
                <a:gd name="connsiteX1" fmla="*/ 511628 w 1023256"/>
                <a:gd name="connsiteY1" fmla="*/ 0 h 511628"/>
                <a:gd name="connsiteX2" fmla="*/ 1023256 w 1023256"/>
                <a:gd name="connsiteY2" fmla="*/ 511628 h 511628"/>
              </a:gdLst>
              <a:ahLst/>
              <a:cxnLst>
                <a:cxn ang="0">
                  <a:pos x="connsiteX0" y="connsiteY0"/>
                </a:cxn>
                <a:cxn ang="0">
                  <a:pos x="connsiteX1" y="connsiteY1"/>
                </a:cxn>
                <a:cxn ang="0">
                  <a:pos x="connsiteX2" y="connsiteY2"/>
                </a:cxn>
              </a:cxnLst>
              <a:rect l="l" t="t" r="r" b="b"/>
              <a:pathLst>
                <a:path w="1023256" h="511628">
                  <a:moveTo>
                    <a:pt x="0" y="511628"/>
                  </a:moveTo>
                  <a:cubicBezTo>
                    <a:pt x="0" y="229064"/>
                    <a:pt x="229064" y="0"/>
                    <a:pt x="511628" y="0"/>
                  </a:cubicBezTo>
                  <a:cubicBezTo>
                    <a:pt x="794192" y="0"/>
                    <a:pt x="1023256" y="229064"/>
                    <a:pt x="1023256" y="511628"/>
                  </a:cubicBezTo>
                </a:path>
              </a:pathLst>
            </a:custGeom>
            <a:noFill/>
            <a:ln w="12700" cap="rnd">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1364E94A-0C89-004F-9FA2-E6FA1811C036}"/>
              </a:ext>
            </a:extLst>
          </p:cNvPr>
          <p:cNvGrpSpPr/>
          <p:nvPr/>
        </p:nvGrpSpPr>
        <p:grpSpPr>
          <a:xfrm rot="2700000">
            <a:off x="7692963" y="3905488"/>
            <a:ext cx="131529" cy="578998"/>
            <a:chOff x="5549794" y="-896832"/>
            <a:chExt cx="83993" cy="560330"/>
          </a:xfrm>
        </p:grpSpPr>
        <p:sp>
          <p:nvSpPr>
            <p:cNvPr id="94" name="Rectangle 93">
              <a:extLst>
                <a:ext uri="{FF2B5EF4-FFF2-40B4-BE49-F238E27FC236}">
                  <a16:creationId xmlns:a16="http://schemas.microsoft.com/office/drawing/2014/main" id="{83B6290B-E10A-9041-8226-A4874A15FC52}"/>
                </a:ext>
              </a:extLst>
            </p:cNvPr>
            <p:cNvSpPr/>
            <p:nvPr/>
          </p:nvSpPr>
          <p:spPr bwMode="auto">
            <a:xfrm>
              <a:off x="5559142" y="-757170"/>
              <a:ext cx="65297" cy="312416"/>
            </a:xfrm>
            <a:prstGeom prst="rect">
              <a:avLst/>
            </a:prstGeom>
            <a:noFill/>
            <a:ln w="12700" cap="rnd">
              <a:solidFill>
                <a:schemeClr val="accent3"/>
              </a:solidFill>
              <a:miter lim="800000"/>
              <a:headEnd/>
              <a:tailEnd/>
            </a:ln>
            <a:effectLst/>
            <a:extLst/>
          </p:spPr>
          <p:txBody>
            <a:bodyPr wrap="none" rtlCol="0" anchor="ctr"/>
            <a:lstStyle/>
            <a:p>
              <a:pPr defTabSz="932597"/>
              <a:endParaRPr lang="en-US" sz="1836">
                <a:solidFill>
                  <a:prstClr val="black"/>
                </a:solidFill>
                <a:latin typeface="Arial" charset="0"/>
                <a:ea typeface="Arial" charset="0"/>
                <a:cs typeface="Arial" charset="0"/>
              </a:endParaRPr>
            </a:p>
          </p:txBody>
        </p:sp>
        <p:sp>
          <p:nvSpPr>
            <p:cNvPr id="95" name="Triangle 94">
              <a:extLst>
                <a:ext uri="{FF2B5EF4-FFF2-40B4-BE49-F238E27FC236}">
                  <a16:creationId xmlns:a16="http://schemas.microsoft.com/office/drawing/2014/main" id="{B3E9460A-2896-BD4F-8439-DC6A1111D981}"/>
                </a:ext>
              </a:extLst>
            </p:cNvPr>
            <p:cNvSpPr/>
            <p:nvPr/>
          </p:nvSpPr>
          <p:spPr bwMode="auto">
            <a:xfrm flipV="1">
              <a:off x="5561432" y="-444193"/>
              <a:ext cx="60576" cy="107691"/>
            </a:xfrm>
            <a:prstGeom prst="triangle">
              <a:avLst/>
            </a:prstGeom>
            <a:noFill/>
            <a:ln w="12700" cap="rnd">
              <a:solidFill>
                <a:schemeClr val="accent3"/>
              </a:solidFill>
              <a:miter lim="800000"/>
              <a:headEnd/>
              <a:tailEnd/>
            </a:ln>
            <a:effectLst/>
            <a:extLst/>
          </p:spPr>
          <p:txBody>
            <a:bodyPr wrap="none" rtlCol="0" anchor="ctr"/>
            <a:lstStyle/>
            <a:p>
              <a:pPr defTabSz="932597"/>
              <a:endParaRPr lang="en-US" sz="1836">
                <a:solidFill>
                  <a:prstClr val="black"/>
                </a:solidFill>
                <a:latin typeface="Arial" charset="0"/>
                <a:ea typeface="Arial" charset="0"/>
                <a:cs typeface="Arial" charset="0"/>
              </a:endParaRPr>
            </a:p>
          </p:txBody>
        </p:sp>
        <p:sp>
          <p:nvSpPr>
            <p:cNvPr id="97" name="Rectangle 96">
              <a:extLst>
                <a:ext uri="{FF2B5EF4-FFF2-40B4-BE49-F238E27FC236}">
                  <a16:creationId xmlns:a16="http://schemas.microsoft.com/office/drawing/2014/main" id="{F0CA8308-D6BA-AD44-B306-8751A2B99700}"/>
                </a:ext>
              </a:extLst>
            </p:cNvPr>
            <p:cNvSpPr/>
            <p:nvPr/>
          </p:nvSpPr>
          <p:spPr bwMode="auto">
            <a:xfrm>
              <a:off x="5549794" y="-842987"/>
              <a:ext cx="83993" cy="85816"/>
            </a:xfrm>
            <a:prstGeom prst="rect">
              <a:avLst/>
            </a:prstGeom>
            <a:noFill/>
            <a:ln w="12700" cap="rnd">
              <a:solidFill>
                <a:schemeClr val="accent3"/>
              </a:solidFill>
              <a:miter lim="800000"/>
              <a:headEnd/>
              <a:tailEnd/>
            </a:ln>
            <a:effectLst/>
            <a:extLst/>
          </p:spPr>
          <p:txBody>
            <a:bodyPr wrap="none" rtlCol="0" anchor="ctr"/>
            <a:lstStyle/>
            <a:p>
              <a:pPr defTabSz="932597"/>
              <a:endParaRPr lang="en-US" sz="1836">
                <a:solidFill>
                  <a:prstClr val="black"/>
                </a:solidFill>
                <a:latin typeface="Arial" charset="0"/>
                <a:ea typeface="Arial" charset="0"/>
                <a:cs typeface="Arial" charset="0"/>
              </a:endParaRPr>
            </a:p>
          </p:txBody>
        </p:sp>
        <p:sp>
          <p:nvSpPr>
            <p:cNvPr id="102" name="Rectangle 101">
              <a:extLst>
                <a:ext uri="{FF2B5EF4-FFF2-40B4-BE49-F238E27FC236}">
                  <a16:creationId xmlns:a16="http://schemas.microsoft.com/office/drawing/2014/main" id="{EC174042-BB6C-CF44-A326-78D061ECEC8A}"/>
                </a:ext>
              </a:extLst>
            </p:cNvPr>
            <p:cNvSpPr/>
            <p:nvPr/>
          </p:nvSpPr>
          <p:spPr bwMode="auto">
            <a:xfrm>
              <a:off x="5559142" y="-896832"/>
              <a:ext cx="65297" cy="53845"/>
            </a:xfrm>
            <a:prstGeom prst="rect">
              <a:avLst/>
            </a:prstGeom>
            <a:noFill/>
            <a:ln w="12700" cap="rnd">
              <a:solidFill>
                <a:schemeClr val="accent3"/>
              </a:solidFill>
              <a:miter lim="800000"/>
              <a:headEnd/>
              <a:tailEnd/>
            </a:ln>
            <a:effectLst/>
            <a:extLst/>
          </p:spPr>
          <p:txBody>
            <a:bodyPr wrap="none" rtlCol="0" anchor="ctr"/>
            <a:lstStyle/>
            <a:p>
              <a:pPr defTabSz="932597"/>
              <a:endParaRPr lang="en-US" sz="1836">
                <a:solidFill>
                  <a:prstClr val="black"/>
                </a:solidFill>
                <a:latin typeface="Arial" charset="0"/>
                <a:ea typeface="Arial" charset="0"/>
                <a:cs typeface="Arial" charset="0"/>
              </a:endParaRPr>
            </a:p>
          </p:txBody>
        </p:sp>
        <p:cxnSp>
          <p:nvCxnSpPr>
            <p:cNvPr id="103" name="Straight Connector 102">
              <a:extLst>
                <a:ext uri="{FF2B5EF4-FFF2-40B4-BE49-F238E27FC236}">
                  <a16:creationId xmlns:a16="http://schemas.microsoft.com/office/drawing/2014/main" id="{F8C01D10-5F09-B347-8B6B-AF6E3D35C980}"/>
                </a:ext>
              </a:extLst>
            </p:cNvPr>
            <p:cNvCxnSpPr/>
            <p:nvPr/>
          </p:nvCxnSpPr>
          <p:spPr>
            <a:xfrm>
              <a:off x="5576577" y="-390348"/>
              <a:ext cx="30288"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5" name="Left Brace 104">
            <a:extLst>
              <a:ext uri="{FF2B5EF4-FFF2-40B4-BE49-F238E27FC236}">
                <a16:creationId xmlns:a16="http://schemas.microsoft.com/office/drawing/2014/main" id="{990AF710-AE35-4F00-90A5-EF3BC4061E4D}"/>
              </a:ext>
            </a:extLst>
          </p:cNvPr>
          <p:cNvSpPr/>
          <p:nvPr/>
        </p:nvSpPr>
        <p:spPr>
          <a:xfrm rot="5400000">
            <a:off x="8937792" y="-1241916"/>
            <a:ext cx="366698" cy="6242520"/>
          </a:xfrm>
          <a:prstGeom prst="leftBrace">
            <a:avLst>
              <a:gd name="adj1" fmla="val 0"/>
              <a:gd name="adj2" fmla="val 50000"/>
            </a:avLst>
          </a:prstGeom>
          <a:ln w="2222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353535"/>
              </a:solidFill>
              <a:latin typeface="Segoe UI Semilight"/>
            </a:endParaRPr>
          </a:p>
        </p:txBody>
      </p:sp>
      <p:pic>
        <p:nvPicPr>
          <p:cNvPr id="84" name="Graphic 83" descr="Add">
            <a:extLst>
              <a:ext uri="{FF2B5EF4-FFF2-40B4-BE49-F238E27FC236}">
                <a16:creationId xmlns:a16="http://schemas.microsoft.com/office/drawing/2014/main" id="{2ECBB388-581C-4A42-8C90-4844D0BB4B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25344" y="1200915"/>
            <a:ext cx="389384" cy="389384"/>
          </a:xfrm>
          <a:prstGeom prst="rect">
            <a:avLst/>
          </a:prstGeom>
        </p:spPr>
      </p:pic>
      <p:sp>
        <p:nvSpPr>
          <p:cNvPr id="85" name="Rectangle 84">
            <a:extLst>
              <a:ext uri="{FF2B5EF4-FFF2-40B4-BE49-F238E27FC236}">
                <a16:creationId xmlns:a16="http://schemas.microsoft.com/office/drawing/2014/main" id="{CB403CA7-8E13-43C6-BC0D-6CA80A66EBEF}"/>
              </a:ext>
            </a:extLst>
          </p:cNvPr>
          <p:cNvSpPr/>
          <p:nvPr/>
        </p:nvSpPr>
        <p:spPr bwMode="auto">
          <a:xfrm>
            <a:off x="5938728" y="6320548"/>
            <a:ext cx="8257054" cy="6208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spcBef>
                <a:spcPct val="0"/>
              </a:spcBef>
              <a:spcAft>
                <a:spcPts val="612"/>
              </a:spcAft>
              <a:defRPr/>
            </a:pPr>
            <a:r>
              <a:rPr lang="en-US" sz="1428" b="1">
                <a:solidFill>
                  <a:srgbClr val="002748"/>
                </a:solidFill>
                <a:latin typeface="Segoe UI" panose="020B0502040204020203" pitchFamily="34" charset="0"/>
                <a:cs typeface="Segoe UI" panose="020B0502040204020203" pitchFamily="34" charset="0"/>
              </a:rPr>
              <a:t>Managed partners </a:t>
            </a:r>
            <a:r>
              <a:rPr lang="en-US" sz="1224">
                <a:gradFill>
                  <a:gsLst>
                    <a:gs pos="2917">
                      <a:schemeClr val="tx1"/>
                    </a:gs>
                    <a:gs pos="3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work with a PDM</a:t>
            </a:r>
          </a:p>
          <a:p>
            <a:pPr defTabSz="951028" fontAlgn="base">
              <a:spcBef>
                <a:spcPct val="0"/>
              </a:spcBef>
              <a:spcAft>
                <a:spcPts val="612"/>
              </a:spcAft>
              <a:defRPr/>
            </a:pPr>
            <a:r>
              <a:rPr lang="en-US" sz="1428" b="1">
                <a:solidFill>
                  <a:srgbClr val="002748"/>
                </a:solidFill>
                <a:latin typeface="Segoe UI" panose="020B0502040204020203" pitchFamily="34" charset="0"/>
                <a:cs typeface="Segoe UI" panose="020B0502040204020203" pitchFamily="34" charset="0"/>
              </a:rPr>
              <a:t>Digitally managed partners </a:t>
            </a:r>
            <a:r>
              <a:rPr lang="en-US" sz="1224">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work with a Cloud Enablement Desk specialist</a:t>
            </a:r>
          </a:p>
        </p:txBody>
      </p:sp>
      <p:grpSp>
        <p:nvGrpSpPr>
          <p:cNvPr id="86" name="Group 85">
            <a:extLst>
              <a:ext uri="{FF2B5EF4-FFF2-40B4-BE49-F238E27FC236}">
                <a16:creationId xmlns:a16="http://schemas.microsoft.com/office/drawing/2014/main" id="{B6C4BFC6-7D9F-49A9-8286-73855BD2B13D}"/>
              </a:ext>
            </a:extLst>
          </p:cNvPr>
          <p:cNvGrpSpPr/>
          <p:nvPr/>
        </p:nvGrpSpPr>
        <p:grpSpPr>
          <a:xfrm>
            <a:off x="6042452" y="6167024"/>
            <a:ext cx="6155167" cy="99668"/>
            <a:chOff x="5884789" y="3850287"/>
            <a:chExt cx="11386754" cy="83693"/>
          </a:xfrm>
        </p:grpSpPr>
        <p:sp>
          <p:nvSpPr>
            <p:cNvPr id="87" name="Diamond 22">
              <a:extLst>
                <a:ext uri="{FF2B5EF4-FFF2-40B4-BE49-F238E27FC236}">
                  <a16:creationId xmlns:a16="http://schemas.microsoft.com/office/drawing/2014/main" id="{3C627F4B-B2CE-4E40-86DF-D4FAFCCDD6D0}"/>
                </a:ext>
              </a:extLst>
            </p:cNvPr>
            <p:cNvSpPr/>
            <p:nvPr/>
          </p:nvSpPr>
          <p:spPr bwMode="auto">
            <a:xfrm rot="5400000">
              <a:off x="5952899" y="3782178"/>
              <a:ext cx="83692" cy="219911"/>
            </a:xfrm>
            <a:custGeom>
              <a:avLst/>
              <a:gdLst>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0 w 545238"/>
                <a:gd name="connsiteY4" fmla="*/ 35817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91440 w 545238"/>
                <a:gd name="connsiteY4" fmla="*/ 44961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0" fmla="*/ 0 w 272619"/>
                <a:gd name="connsiteY0" fmla="*/ 0 h 716339"/>
                <a:gd name="connsiteX1" fmla="*/ 272619 w 272619"/>
                <a:gd name="connsiteY1" fmla="*/ 358170 h 716339"/>
                <a:gd name="connsiteX2" fmla="*/ 0 w 272619"/>
                <a:gd name="connsiteY2" fmla="*/ 716339 h 716339"/>
              </a:gdLst>
              <a:ahLst/>
              <a:cxnLst>
                <a:cxn ang="0">
                  <a:pos x="connsiteX0" y="connsiteY0"/>
                </a:cxn>
                <a:cxn ang="0">
                  <a:pos x="connsiteX1" y="connsiteY1"/>
                </a:cxn>
                <a:cxn ang="0">
                  <a:pos x="connsiteX2" y="connsiteY2"/>
                </a:cxn>
              </a:cxnLst>
              <a:rect l="l" t="t" r="r" b="b"/>
              <a:pathLst>
                <a:path w="272619" h="716339">
                  <a:moveTo>
                    <a:pt x="0" y="0"/>
                  </a:moveTo>
                  <a:lnTo>
                    <a:pt x="272619" y="358170"/>
                  </a:lnTo>
                  <a:lnTo>
                    <a:pt x="0" y="716339"/>
                  </a:lnTo>
                </a:path>
              </a:pathLst>
            </a:custGeom>
            <a:noFill/>
            <a:ln w="22225">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75B47366-D2FA-46B7-88BE-A59AA43C6583}"/>
                </a:ext>
              </a:extLst>
            </p:cNvPr>
            <p:cNvCxnSpPr/>
            <p:nvPr/>
          </p:nvCxnSpPr>
          <p:spPr>
            <a:xfrm>
              <a:off x="6095273" y="3850287"/>
              <a:ext cx="11176270" cy="0"/>
            </a:xfrm>
            <a:prstGeom prst="line">
              <a:avLst/>
            </a:prstGeom>
            <a:ln w="22225">
              <a:solidFill>
                <a:schemeClr val="accent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2018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EE8DF63-8388-45A0-912A-9D846CC0095C}"/>
              </a:ext>
            </a:extLst>
          </p:cNvPr>
          <p:cNvSpPr/>
          <p:nvPr/>
        </p:nvSpPr>
        <p:spPr bwMode="auto">
          <a:xfrm>
            <a:off x="882" y="-1"/>
            <a:ext cx="6217355"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4FCBBD83-292A-4501-AC1C-5EE9DEE79CEA}"/>
              </a:ext>
            </a:extLst>
          </p:cNvPr>
          <p:cNvSpPr>
            <a:spLocks noGrp="1"/>
          </p:cNvSpPr>
          <p:nvPr>
            <p:ph type="title"/>
          </p:nvPr>
        </p:nvSpPr>
        <p:spPr>
          <a:xfrm>
            <a:off x="275481" y="295274"/>
            <a:ext cx="5805974" cy="917575"/>
          </a:xfrm>
        </p:spPr>
        <p:txBody>
          <a:bodyPr/>
          <a:lstStyle/>
          <a:p>
            <a:r>
              <a:rPr lang="en-US" sz="4080"/>
              <a:t>Solution Maps</a:t>
            </a:r>
            <a:endParaRPr lang="en-US" sz="2448" spc="0">
              <a:ln>
                <a:noFill/>
              </a:ln>
              <a:solidFill>
                <a:srgbClr val="0078D7"/>
              </a:solidFill>
              <a:latin typeface="Segoe UI" panose="020B0502040204020203" pitchFamily="34" charset="0"/>
            </a:endParaRPr>
          </a:p>
        </p:txBody>
      </p:sp>
      <p:sp>
        <p:nvSpPr>
          <p:cNvPr id="38" name="Rectangle 37">
            <a:extLst>
              <a:ext uri="{FF2B5EF4-FFF2-40B4-BE49-F238E27FC236}">
                <a16:creationId xmlns:a16="http://schemas.microsoft.com/office/drawing/2014/main" id="{C2F3B156-5DF8-444E-9A1B-3D2501CC5FCE}"/>
              </a:ext>
            </a:extLst>
          </p:cNvPr>
          <p:cNvSpPr/>
          <p:nvPr/>
        </p:nvSpPr>
        <p:spPr>
          <a:xfrm>
            <a:off x="6667243" y="716555"/>
            <a:ext cx="5188063" cy="4321504"/>
          </a:xfrm>
          <a:prstGeom prst="rect">
            <a:avLst/>
          </a:prstGeom>
          <a:ln w="6350">
            <a:noFill/>
          </a:ln>
        </p:spPr>
        <p:txBody>
          <a:bodyPr wrap="square" tIns="46630">
            <a:noAutofit/>
          </a:bodyPr>
          <a:lstStyle/>
          <a:p>
            <a:pPr defTabSz="914224">
              <a:spcAft>
                <a:spcPts val="600"/>
              </a:spcAft>
              <a:defRPr/>
            </a:pPr>
            <a:r>
              <a:rPr lang="en-US" sz="1836">
                <a:solidFill>
                  <a:srgbClr val="0078D7"/>
                </a:solidFill>
                <a:latin typeface="Segoe UI" panose="020B0502040204020203" pitchFamily="34" charset="0"/>
                <a:cs typeface="Segoe UI" panose="020B0502040204020203" pitchFamily="34" charset="0"/>
              </a:rPr>
              <a:t>To qualify</a:t>
            </a: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r>
              <a:rPr lang="en-US" sz="1428">
                <a:gradFill>
                  <a:gsLst>
                    <a:gs pos="2917">
                      <a:srgbClr val="353535"/>
                    </a:gs>
                    <a:gs pos="30000">
                      <a:srgbClr val="353535"/>
                    </a:gs>
                  </a:gsLst>
                  <a:lin ang="5400000" scaled="0"/>
                </a:gradFill>
                <a:latin typeface="Segoe UI" charset="0"/>
                <a:ea typeface="Segoe UI" charset="0"/>
                <a:cs typeface="Segoe UI" charset="0"/>
              </a:rPr>
              <a:t>Be Co-Sell Ready or IP Co-Sell Ready</a:t>
            </a: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r>
              <a:rPr lang="en-US" sz="1428">
                <a:gradFill>
                  <a:gsLst>
                    <a:gs pos="2917">
                      <a:srgbClr val="353535"/>
                    </a:gs>
                    <a:gs pos="30000">
                      <a:srgbClr val="353535"/>
                    </a:gs>
                  </a:gsLst>
                  <a:lin ang="5400000" scaled="0"/>
                </a:gradFill>
                <a:latin typeface="Segoe UI" charset="0"/>
                <a:ea typeface="Segoe UI" charset="0"/>
                <a:cs typeface="Segoe UI" charset="0"/>
              </a:rPr>
              <a:t>Proven solution or application in each specific area or market</a:t>
            </a: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r>
              <a:rPr lang="en-US" sz="1428">
                <a:gradFill>
                  <a:gsLst>
                    <a:gs pos="2917">
                      <a:srgbClr val="353535"/>
                    </a:gs>
                    <a:gs pos="30000">
                      <a:srgbClr val="353535"/>
                    </a:gs>
                  </a:gsLst>
                  <a:lin ang="5400000" scaled="0"/>
                </a:gradFill>
                <a:latin typeface="Segoe UI" charset="0"/>
                <a:ea typeface="Segoe UI" charset="0"/>
                <a:cs typeface="Segoe UI" charset="0"/>
              </a:rPr>
              <a:t>Validated by local technical sales teams</a:t>
            </a: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r>
              <a:rPr lang="en-US" sz="1428">
                <a:gradFill>
                  <a:gsLst>
                    <a:gs pos="2917">
                      <a:srgbClr val="353535"/>
                    </a:gs>
                    <a:gs pos="30000">
                      <a:srgbClr val="353535"/>
                    </a:gs>
                  </a:gsLst>
                  <a:lin ang="5400000" scaled="0"/>
                </a:gradFill>
                <a:latin typeface="Segoe UI" charset="0"/>
                <a:ea typeface="Segoe UI" charset="0"/>
                <a:cs typeface="Segoe UI" charset="0"/>
              </a:rPr>
              <a:t>Proactively sharing leads with Microsoft</a:t>
            </a:r>
          </a:p>
          <a:p>
            <a:pPr defTabSz="914224">
              <a:spcAft>
                <a:spcPts val="600"/>
              </a:spcAft>
              <a:defRPr/>
            </a:pPr>
            <a:endParaRPr lang="en-US" sz="1836">
              <a:solidFill>
                <a:srgbClr val="0078D7"/>
              </a:solidFill>
              <a:latin typeface="Segoe UI" panose="020B0502040204020203" pitchFamily="34" charset="0"/>
              <a:cs typeface="Segoe UI" panose="020B0502040204020203" pitchFamily="34" charset="0"/>
            </a:endParaRPr>
          </a:p>
          <a:p>
            <a:pPr defTabSz="914224">
              <a:spcAft>
                <a:spcPts val="600"/>
              </a:spcAft>
              <a:defRPr/>
            </a:pPr>
            <a:r>
              <a:rPr lang="en-US" sz="1836">
                <a:solidFill>
                  <a:srgbClr val="0078D7"/>
                </a:solidFill>
                <a:latin typeface="Segoe UI" panose="020B0502040204020203" pitchFamily="34" charset="0"/>
                <a:cs typeface="Segoe UI" panose="020B0502040204020203" pitchFamily="34" charset="0"/>
              </a:rPr>
              <a:t>Benefits</a:t>
            </a: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r>
              <a:rPr lang="en-US" sz="1428">
                <a:gradFill>
                  <a:gsLst>
                    <a:gs pos="2917">
                      <a:srgbClr val="353535"/>
                    </a:gs>
                    <a:gs pos="30000">
                      <a:srgbClr val="353535"/>
                    </a:gs>
                  </a:gsLst>
                  <a:lin ang="5400000" scaled="0"/>
                </a:gradFill>
                <a:latin typeface="Segoe UI" charset="0"/>
                <a:ea typeface="Segoe UI" charset="0"/>
                <a:cs typeface="Segoe UI" charset="0"/>
              </a:rPr>
              <a:t>Highest priority for local Co-Selling engagements</a:t>
            </a: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r>
              <a:rPr lang="en-US" sz="1428">
                <a:gradFill>
                  <a:gsLst>
                    <a:gs pos="2917">
                      <a:srgbClr val="353535"/>
                    </a:gs>
                    <a:gs pos="30000">
                      <a:srgbClr val="353535"/>
                    </a:gs>
                  </a:gsLst>
                  <a:lin ang="5400000" scaled="0"/>
                </a:gradFill>
                <a:latin typeface="Segoe UI" charset="0"/>
                <a:ea typeface="Segoe UI" charset="0"/>
                <a:cs typeface="Segoe UI" charset="0"/>
              </a:rPr>
              <a:t>Higher priority for partner referrals from Microsoft</a:t>
            </a: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r>
              <a:rPr lang="en-US" sz="1428">
                <a:gradFill>
                  <a:gsLst>
                    <a:gs pos="2917">
                      <a:srgbClr val="353535"/>
                    </a:gs>
                    <a:gs pos="30000">
                      <a:srgbClr val="353535"/>
                    </a:gs>
                  </a:gsLst>
                  <a:lin ang="5400000" scaled="0"/>
                </a:gradFill>
                <a:latin typeface="Segoe UI" charset="0"/>
                <a:ea typeface="Segoe UI" charset="0"/>
                <a:cs typeface="Segoe UI" charset="0"/>
              </a:rPr>
              <a:t>Joint customer and territory planning with Microsoft</a:t>
            </a: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r>
              <a:rPr lang="en-US" sz="1428">
                <a:gradFill>
                  <a:gsLst>
                    <a:gs pos="2917">
                      <a:srgbClr val="353535"/>
                    </a:gs>
                    <a:gs pos="30000">
                      <a:srgbClr val="353535"/>
                    </a:gs>
                  </a:gsLst>
                  <a:lin ang="5400000" scaled="0"/>
                </a:gradFill>
                <a:latin typeface="Segoe UI" charset="0"/>
                <a:ea typeface="Segoe UI" charset="0"/>
                <a:cs typeface="Segoe UI" charset="0"/>
              </a:rPr>
              <a:t>Access custom GTM benefits &amp; marketing programs</a:t>
            </a: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r>
              <a:rPr lang="en-US" sz="1428">
                <a:gradFill>
                  <a:gsLst>
                    <a:gs pos="2917">
                      <a:srgbClr val="353535"/>
                    </a:gs>
                    <a:gs pos="30000">
                      <a:srgbClr val="353535"/>
                    </a:gs>
                  </a:gsLst>
                  <a:lin ang="5400000" scaled="0"/>
                </a:gradFill>
                <a:latin typeface="Segoe UI" charset="0"/>
                <a:ea typeface="Segoe UI" charset="0"/>
                <a:cs typeface="Segoe UI" charset="0"/>
              </a:rPr>
              <a:t>“Preferred” placement in AppSource or Azure Marketplace</a:t>
            </a: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endParaRPr lang="en-US" sz="1428">
              <a:gradFill>
                <a:gsLst>
                  <a:gs pos="2917">
                    <a:srgbClr val="353535"/>
                  </a:gs>
                  <a:gs pos="30000">
                    <a:srgbClr val="353535"/>
                  </a:gs>
                </a:gsLst>
                <a:lin ang="5400000" scaled="0"/>
              </a:gradFill>
              <a:latin typeface="Segoe UI" charset="0"/>
              <a:ea typeface="Segoe UI" charset="0"/>
              <a:cs typeface="Segoe UI" charset="0"/>
            </a:endParaRP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endParaRPr lang="en-US" sz="1428">
              <a:gradFill>
                <a:gsLst>
                  <a:gs pos="2917">
                    <a:srgbClr val="353535"/>
                  </a:gs>
                  <a:gs pos="30000">
                    <a:srgbClr val="353535"/>
                  </a:gs>
                </a:gsLst>
                <a:lin ang="5400000" scaled="0"/>
              </a:gradFill>
              <a:latin typeface="Segoe UI" charset="0"/>
              <a:ea typeface="Segoe UI" charset="0"/>
              <a:cs typeface="Segoe UI" charset="0"/>
            </a:endParaRP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endParaRPr lang="en-US" sz="1428">
              <a:gradFill>
                <a:gsLst>
                  <a:gs pos="2917">
                    <a:srgbClr val="353535"/>
                  </a:gs>
                  <a:gs pos="30000">
                    <a:srgbClr val="353535"/>
                  </a:gs>
                </a:gsLst>
                <a:lin ang="5400000" scaled="0"/>
              </a:gradFill>
              <a:latin typeface="Segoe UI" charset="0"/>
              <a:ea typeface="Segoe UI" charset="0"/>
              <a:cs typeface="Segoe UI" charset="0"/>
            </a:endParaRP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endParaRPr lang="en-US" sz="1428">
              <a:gradFill>
                <a:gsLst>
                  <a:gs pos="2917">
                    <a:srgbClr val="353535"/>
                  </a:gs>
                  <a:gs pos="30000">
                    <a:srgbClr val="353535"/>
                  </a:gs>
                </a:gsLst>
                <a:lin ang="5400000" scaled="0"/>
              </a:gradFill>
              <a:latin typeface="Segoe UI" charset="0"/>
              <a:ea typeface="Segoe UI" charset="0"/>
              <a:cs typeface="Segoe UI" charset="0"/>
            </a:endParaRP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endParaRPr lang="en-US" sz="1428">
              <a:gradFill>
                <a:gsLst>
                  <a:gs pos="2917">
                    <a:srgbClr val="353535"/>
                  </a:gs>
                  <a:gs pos="30000">
                    <a:srgbClr val="353535"/>
                  </a:gs>
                </a:gsLst>
                <a:lin ang="5400000" scaled="0"/>
              </a:gradFill>
              <a:latin typeface="Segoe UI" charset="0"/>
              <a:ea typeface="Segoe UI" charset="0"/>
              <a:cs typeface="Segoe UI" charset="0"/>
            </a:endParaRP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endParaRPr lang="en-US" sz="1428">
              <a:gradFill>
                <a:gsLst>
                  <a:gs pos="2917">
                    <a:srgbClr val="353535"/>
                  </a:gs>
                  <a:gs pos="30000">
                    <a:srgbClr val="353535"/>
                  </a:gs>
                </a:gsLst>
                <a:lin ang="5400000" scaled="0"/>
              </a:gradFill>
              <a:latin typeface="Segoe UI" charset="0"/>
              <a:ea typeface="Segoe UI" charset="0"/>
              <a:cs typeface="Segoe UI" charset="0"/>
            </a:endParaRPr>
          </a:p>
          <a:p>
            <a:pPr marL="195845" indent="-198177" defTabSz="932563">
              <a:lnSpc>
                <a:spcPct val="90000"/>
              </a:lnSpc>
              <a:spcBef>
                <a:spcPts val="408"/>
              </a:spcBef>
              <a:spcAft>
                <a:spcPts val="204"/>
              </a:spcAft>
              <a:buClr>
                <a:srgbClr val="0078D7"/>
              </a:buClr>
              <a:buSzPct val="90000"/>
              <a:buFont typeface="Arial" panose="020B0604020202020204" pitchFamily="34" charset="0"/>
              <a:buChar char="•"/>
              <a:defRPr/>
            </a:pPr>
            <a:endParaRPr lang="en-US" sz="1428">
              <a:gradFill>
                <a:gsLst>
                  <a:gs pos="2917">
                    <a:srgbClr val="353535"/>
                  </a:gs>
                  <a:gs pos="30000">
                    <a:srgbClr val="353535"/>
                  </a:gs>
                </a:gsLst>
                <a:lin ang="5400000" scaled="0"/>
              </a:gradFill>
              <a:latin typeface="Segoe UI" charset="0"/>
              <a:ea typeface="Segoe UI" charset="0"/>
              <a:cs typeface="Segoe UI" charset="0"/>
            </a:endParaRPr>
          </a:p>
          <a:p>
            <a:pPr marL="285695" indent="-285695" defTabSz="932384">
              <a:spcAft>
                <a:spcPts val="600"/>
              </a:spcAft>
              <a:buClr>
                <a:srgbClr val="0078D7"/>
              </a:buClr>
              <a:buSzPct val="90000"/>
              <a:buFont typeface="Arial"/>
              <a:buChar char="•"/>
              <a:defRPr/>
            </a:pPr>
            <a:endParaRPr lang="en-US" sz="1428">
              <a:solidFill>
                <a:srgbClr val="0078D7"/>
              </a:solidFill>
              <a:latin typeface="Segoe UI" charset="0"/>
              <a:ea typeface="Segoe UI" charset="0"/>
              <a:cs typeface="Segoe UI" charset="0"/>
            </a:endParaRPr>
          </a:p>
          <a:p>
            <a:pPr defTabSz="914049">
              <a:spcAft>
                <a:spcPts val="600"/>
              </a:spcAft>
              <a:buClr>
                <a:srgbClr val="0078D7"/>
              </a:buClr>
              <a:buSzPct val="90000"/>
              <a:defRPr/>
            </a:pPr>
            <a:r>
              <a:rPr lang="en-US" sz="1428">
                <a:solidFill>
                  <a:srgbClr val="2F2F2F"/>
                </a:solidFill>
                <a:latin typeface="Segoe UI" panose="020B0502040204020203" pitchFamily="34" charset="0"/>
                <a:cs typeface="Segoe UI" panose="020B0502040204020203" pitchFamily="34" charset="0"/>
              </a:rPr>
              <a:t>Contact your local PDM for more details</a:t>
            </a:r>
            <a:endParaRPr lang="en-US" sz="1428">
              <a:gradFill>
                <a:gsLst>
                  <a:gs pos="2917">
                    <a:srgbClr val="353535"/>
                  </a:gs>
                  <a:gs pos="30000">
                    <a:srgbClr val="353535"/>
                  </a:gs>
                </a:gsLst>
                <a:lin ang="5400000" scaled="0"/>
              </a:gradFill>
              <a:latin typeface="Segoe UI" charset="0"/>
              <a:ea typeface="Segoe UI" charset="0"/>
              <a:cs typeface="Segoe UI" charset="0"/>
            </a:endParaRPr>
          </a:p>
        </p:txBody>
      </p:sp>
      <p:sp>
        <p:nvSpPr>
          <p:cNvPr id="7" name="Rectangle 6"/>
          <p:cNvSpPr/>
          <p:nvPr/>
        </p:nvSpPr>
        <p:spPr>
          <a:xfrm>
            <a:off x="281480" y="1227268"/>
            <a:ext cx="5324347" cy="958583"/>
          </a:xfrm>
          <a:prstGeom prst="rect">
            <a:avLst/>
          </a:prstGeom>
        </p:spPr>
        <p:txBody>
          <a:bodyPr wrap="square">
            <a:spAutoFit/>
          </a:bodyPr>
          <a:lstStyle/>
          <a:p>
            <a:pPr defTabSz="932418">
              <a:defRPr/>
            </a:pPr>
            <a:r>
              <a:rPr lang="en-US" sz="1836">
                <a:gradFill>
                  <a:gsLst>
                    <a:gs pos="0">
                      <a:srgbClr val="2F2F2F">
                        <a:lumMod val="90000"/>
                        <a:lumOff val="10000"/>
                      </a:srgbClr>
                    </a:gs>
                    <a:gs pos="100000">
                      <a:srgbClr val="2F2F2F">
                        <a:lumMod val="90000"/>
                        <a:lumOff val="10000"/>
                      </a:srgbClr>
                    </a:gs>
                  </a:gsLst>
                  <a:lin ang="5400000" scaled="0"/>
                </a:gradFill>
                <a:latin typeface="Segoe UI" panose="020B0502040204020203" pitchFamily="34" charset="0"/>
                <a:cs typeface="Segoe UI"/>
              </a:rPr>
              <a:t>Partner solutions and services offerings that uniquely meet local customer’s business needs—aligned to industry solutions and solution areas.</a:t>
            </a:r>
            <a:endParaRPr lang="en-US" sz="1836">
              <a:solidFill>
                <a:srgbClr val="2F2F2F"/>
              </a:solidFill>
              <a:latin typeface="Segoe UI"/>
            </a:endParaRPr>
          </a:p>
        </p:txBody>
      </p:sp>
      <p:grpSp>
        <p:nvGrpSpPr>
          <p:cNvPr id="24" name="Group 23">
            <a:extLst>
              <a:ext uri="{FF2B5EF4-FFF2-40B4-BE49-F238E27FC236}">
                <a16:creationId xmlns:a16="http://schemas.microsoft.com/office/drawing/2014/main" id="{8913146E-8A35-4FCD-A976-6D7E171EEB5F}"/>
              </a:ext>
            </a:extLst>
          </p:cNvPr>
          <p:cNvGrpSpPr/>
          <p:nvPr/>
        </p:nvGrpSpPr>
        <p:grpSpPr>
          <a:xfrm>
            <a:off x="-811782" y="3189599"/>
            <a:ext cx="6004476" cy="6004665"/>
            <a:chOff x="-858525" y="2827330"/>
            <a:chExt cx="6146932" cy="6147126"/>
          </a:xfrm>
        </p:grpSpPr>
        <p:grpSp>
          <p:nvGrpSpPr>
            <p:cNvPr id="25" name="Group 24">
              <a:extLst>
                <a:ext uri="{FF2B5EF4-FFF2-40B4-BE49-F238E27FC236}">
                  <a16:creationId xmlns:a16="http://schemas.microsoft.com/office/drawing/2014/main" id="{9A40CE01-30D4-4ED3-9427-FDF5C58E5B4F}"/>
                </a:ext>
              </a:extLst>
            </p:cNvPr>
            <p:cNvGrpSpPr/>
            <p:nvPr/>
          </p:nvGrpSpPr>
          <p:grpSpPr>
            <a:xfrm rot="900000">
              <a:off x="-858525" y="2827330"/>
              <a:ext cx="6146932" cy="6147126"/>
              <a:chOff x="-678461" y="3128118"/>
              <a:chExt cx="6146932" cy="6147126"/>
            </a:xfrm>
          </p:grpSpPr>
          <p:sp>
            <p:nvSpPr>
              <p:cNvPr id="30" name="Freeform 6">
                <a:extLst>
                  <a:ext uri="{FF2B5EF4-FFF2-40B4-BE49-F238E27FC236}">
                    <a16:creationId xmlns:a16="http://schemas.microsoft.com/office/drawing/2014/main" id="{591ADD81-E4AC-41ED-80FB-13F793925B3C}"/>
                  </a:ext>
                </a:extLst>
              </p:cNvPr>
              <p:cNvSpPr>
                <a:spLocks/>
              </p:cNvSpPr>
              <p:nvPr/>
            </p:nvSpPr>
            <p:spPr bwMode="auto">
              <a:xfrm>
                <a:off x="-678461" y="3128118"/>
                <a:ext cx="6146932" cy="6147126"/>
              </a:xfrm>
              <a:prstGeom prst="ellipse">
                <a:avLst/>
              </a:prstGeom>
              <a:solidFill>
                <a:schemeClr val="accent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nvGrpSpPr>
              <p:cNvPr id="31" name="Group 30">
                <a:extLst>
                  <a:ext uri="{FF2B5EF4-FFF2-40B4-BE49-F238E27FC236}">
                    <a16:creationId xmlns:a16="http://schemas.microsoft.com/office/drawing/2014/main" id="{6DD4919C-2F44-481E-9EC3-46C01032CD04}"/>
                  </a:ext>
                </a:extLst>
              </p:cNvPr>
              <p:cNvGrpSpPr/>
              <p:nvPr/>
            </p:nvGrpSpPr>
            <p:grpSpPr>
              <a:xfrm>
                <a:off x="540929" y="3138500"/>
                <a:ext cx="4890696" cy="5089299"/>
                <a:chOff x="-7501733" y="5611469"/>
                <a:chExt cx="2876626" cy="2993440"/>
              </a:xfrm>
              <a:solidFill>
                <a:schemeClr val="bg1"/>
              </a:solidFill>
            </p:grpSpPr>
            <p:sp>
              <p:nvSpPr>
                <p:cNvPr id="34" name="Freeform 7">
                  <a:extLst>
                    <a:ext uri="{FF2B5EF4-FFF2-40B4-BE49-F238E27FC236}">
                      <a16:creationId xmlns:a16="http://schemas.microsoft.com/office/drawing/2014/main" id="{58C8563C-6360-422F-93AE-616B1B852621}"/>
                    </a:ext>
                  </a:extLst>
                </p:cNvPr>
                <p:cNvSpPr>
                  <a:spLocks/>
                </p:cNvSpPr>
                <p:nvPr/>
              </p:nvSpPr>
              <p:spPr bwMode="auto">
                <a:xfrm>
                  <a:off x="-7463883" y="7124022"/>
                  <a:ext cx="1735070" cy="1480887"/>
                </a:xfrm>
                <a:custGeom>
                  <a:avLst/>
                  <a:gdLst>
                    <a:gd name="T0" fmla="*/ 105 w 682"/>
                    <a:gd name="T1" fmla="*/ 198 h 581"/>
                    <a:gd name="T2" fmla="*/ 15 w 682"/>
                    <a:gd name="T3" fmla="*/ 148 h 581"/>
                    <a:gd name="T4" fmla="*/ 2 w 682"/>
                    <a:gd name="T5" fmla="*/ 185 h 581"/>
                    <a:gd name="T6" fmla="*/ 5 w 682"/>
                    <a:gd name="T7" fmla="*/ 200 h 581"/>
                    <a:gd name="T8" fmla="*/ 31 w 682"/>
                    <a:gd name="T9" fmla="*/ 224 h 581"/>
                    <a:gd name="T10" fmla="*/ 31 w 682"/>
                    <a:gd name="T11" fmla="*/ 256 h 581"/>
                    <a:gd name="T12" fmla="*/ 38 w 682"/>
                    <a:gd name="T13" fmla="*/ 268 h 581"/>
                    <a:gd name="T14" fmla="*/ 153 w 682"/>
                    <a:gd name="T15" fmla="*/ 327 h 581"/>
                    <a:gd name="T16" fmla="*/ 165 w 682"/>
                    <a:gd name="T17" fmla="*/ 327 h 581"/>
                    <a:gd name="T18" fmla="*/ 210 w 682"/>
                    <a:gd name="T19" fmla="*/ 307 h 581"/>
                    <a:gd name="T20" fmla="*/ 213 w 682"/>
                    <a:gd name="T21" fmla="*/ 305 h 581"/>
                    <a:gd name="T22" fmla="*/ 256 w 682"/>
                    <a:gd name="T23" fmla="*/ 265 h 581"/>
                    <a:gd name="T24" fmla="*/ 276 w 682"/>
                    <a:gd name="T25" fmla="*/ 273 h 581"/>
                    <a:gd name="T26" fmla="*/ 287 w 682"/>
                    <a:gd name="T27" fmla="*/ 272 h 581"/>
                    <a:gd name="T28" fmla="*/ 304 w 682"/>
                    <a:gd name="T29" fmla="*/ 265 h 581"/>
                    <a:gd name="T30" fmla="*/ 314 w 682"/>
                    <a:gd name="T31" fmla="*/ 271 h 581"/>
                    <a:gd name="T32" fmla="*/ 330 w 682"/>
                    <a:gd name="T33" fmla="*/ 307 h 581"/>
                    <a:gd name="T34" fmla="*/ 335 w 682"/>
                    <a:gd name="T35" fmla="*/ 312 h 581"/>
                    <a:gd name="T36" fmla="*/ 372 w 682"/>
                    <a:gd name="T37" fmla="*/ 339 h 581"/>
                    <a:gd name="T38" fmla="*/ 411 w 682"/>
                    <a:gd name="T39" fmla="*/ 387 h 581"/>
                    <a:gd name="T40" fmla="*/ 416 w 682"/>
                    <a:gd name="T41" fmla="*/ 443 h 581"/>
                    <a:gd name="T42" fmla="*/ 497 w 682"/>
                    <a:gd name="T43" fmla="*/ 531 h 581"/>
                    <a:gd name="T44" fmla="*/ 497 w 682"/>
                    <a:gd name="T45" fmla="*/ 531 h 581"/>
                    <a:gd name="T46" fmla="*/ 550 w 682"/>
                    <a:gd name="T47" fmla="*/ 577 h 581"/>
                    <a:gd name="T48" fmla="*/ 564 w 682"/>
                    <a:gd name="T49" fmla="*/ 579 h 581"/>
                    <a:gd name="T50" fmla="*/ 613 w 682"/>
                    <a:gd name="T51" fmla="*/ 557 h 581"/>
                    <a:gd name="T52" fmla="*/ 620 w 682"/>
                    <a:gd name="T53" fmla="*/ 549 h 581"/>
                    <a:gd name="T54" fmla="*/ 670 w 682"/>
                    <a:gd name="T55" fmla="*/ 401 h 581"/>
                    <a:gd name="T56" fmla="*/ 666 w 682"/>
                    <a:gd name="T57" fmla="*/ 386 h 581"/>
                    <a:gd name="T58" fmla="*/ 654 w 682"/>
                    <a:gd name="T59" fmla="*/ 378 h 581"/>
                    <a:gd name="T60" fmla="*/ 681 w 682"/>
                    <a:gd name="T61" fmla="*/ 316 h 581"/>
                    <a:gd name="T62" fmla="*/ 679 w 682"/>
                    <a:gd name="T63" fmla="*/ 302 h 581"/>
                    <a:gd name="T64" fmla="*/ 644 w 682"/>
                    <a:gd name="T65" fmla="*/ 252 h 581"/>
                    <a:gd name="T66" fmla="*/ 629 w 682"/>
                    <a:gd name="T67" fmla="*/ 227 h 581"/>
                    <a:gd name="T68" fmla="*/ 634 w 682"/>
                    <a:gd name="T69" fmla="*/ 156 h 581"/>
                    <a:gd name="T70" fmla="*/ 664 w 682"/>
                    <a:gd name="T71" fmla="*/ 116 h 581"/>
                    <a:gd name="T72" fmla="*/ 666 w 682"/>
                    <a:gd name="T73" fmla="*/ 107 h 581"/>
                    <a:gd name="T74" fmla="*/ 659 w 682"/>
                    <a:gd name="T75" fmla="*/ 24 h 581"/>
                    <a:gd name="T76" fmla="*/ 658 w 682"/>
                    <a:gd name="T77" fmla="*/ 20 h 581"/>
                    <a:gd name="T78" fmla="*/ 653 w 682"/>
                    <a:gd name="T79" fmla="*/ 9 h 581"/>
                    <a:gd name="T80" fmla="*/ 644 w 682"/>
                    <a:gd name="T81" fmla="*/ 1 h 581"/>
                    <a:gd name="T82" fmla="*/ 632 w 682"/>
                    <a:gd name="T83" fmla="*/ 4 h 581"/>
                    <a:gd name="T84" fmla="*/ 574 w 682"/>
                    <a:gd name="T85" fmla="*/ 55 h 581"/>
                    <a:gd name="T86" fmla="*/ 541 w 682"/>
                    <a:gd name="T87" fmla="*/ 33 h 581"/>
                    <a:gd name="T88" fmla="*/ 105 w 682"/>
                    <a:gd name="T89" fmla="*/ 19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581">
                      <a:moveTo>
                        <a:pt x="105" y="198"/>
                      </a:moveTo>
                      <a:cubicBezTo>
                        <a:pt x="72" y="186"/>
                        <a:pt x="42" y="168"/>
                        <a:pt x="15" y="148"/>
                      </a:cubicBezTo>
                      <a:cubicBezTo>
                        <a:pt x="2" y="185"/>
                        <a:pt x="2" y="185"/>
                        <a:pt x="2" y="185"/>
                      </a:cubicBezTo>
                      <a:cubicBezTo>
                        <a:pt x="0" y="190"/>
                        <a:pt x="1" y="196"/>
                        <a:pt x="5" y="200"/>
                      </a:cubicBezTo>
                      <a:cubicBezTo>
                        <a:pt x="31" y="224"/>
                        <a:pt x="31" y="224"/>
                        <a:pt x="31" y="224"/>
                      </a:cubicBezTo>
                      <a:cubicBezTo>
                        <a:pt x="31" y="256"/>
                        <a:pt x="31" y="256"/>
                        <a:pt x="31" y="256"/>
                      </a:cubicBezTo>
                      <a:cubicBezTo>
                        <a:pt x="31" y="261"/>
                        <a:pt x="34" y="266"/>
                        <a:pt x="38" y="268"/>
                      </a:cubicBezTo>
                      <a:cubicBezTo>
                        <a:pt x="153" y="327"/>
                        <a:pt x="153" y="327"/>
                        <a:pt x="153" y="327"/>
                      </a:cubicBezTo>
                      <a:cubicBezTo>
                        <a:pt x="157" y="329"/>
                        <a:pt x="161" y="329"/>
                        <a:pt x="165" y="327"/>
                      </a:cubicBezTo>
                      <a:cubicBezTo>
                        <a:pt x="210" y="307"/>
                        <a:pt x="210" y="307"/>
                        <a:pt x="210" y="307"/>
                      </a:cubicBezTo>
                      <a:cubicBezTo>
                        <a:pt x="211" y="306"/>
                        <a:pt x="212" y="306"/>
                        <a:pt x="213" y="305"/>
                      </a:cubicBezTo>
                      <a:cubicBezTo>
                        <a:pt x="256" y="265"/>
                        <a:pt x="256" y="265"/>
                        <a:pt x="256" y="265"/>
                      </a:cubicBezTo>
                      <a:cubicBezTo>
                        <a:pt x="276" y="273"/>
                        <a:pt x="276" y="273"/>
                        <a:pt x="276" y="273"/>
                      </a:cubicBezTo>
                      <a:cubicBezTo>
                        <a:pt x="280" y="274"/>
                        <a:pt x="283" y="274"/>
                        <a:pt x="287" y="272"/>
                      </a:cubicBezTo>
                      <a:cubicBezTo>
                        <a:pt x="304" y="265"/>
                        <a:pt x="304" y="265"/>
                        <a:pt x="304" y="265"/>
                      </a:cubicBezTo>
                      <a:cubicBezTo>
                        <a:pt x="314" y="271"/>
                        <a:pt x="314" y="271"/>
                        <a:pt x="314" y="271"/>
                      </a:cubicBezTo>
                      <a:cubicBezTo>
                        <a:pt x="330" y="307"/>
                        <a:pt x="330" y="307"/>
                        <a:pt x="330" y="307"/>
                      </a:cubicBezTo>
                      <a:cubicBezTo>
                        <a:pt x="331" y="309"/>
                        <a:pt x="333" y="311"/>
                        <a:pt x="335" y="312"/>
                      </a:cubicBezTo>
                      <a:cubicBezTo>
                        <a:pt x="372" y="339"/>
                        <a:pt x="372" y="339"/>
                        <a:pt x="372" y="339"/>
                      </a:cubicBezTo>
                      <a:cubicBezTo>
                        <a:pt x="411" y="387"/>
                        <a:pt x="411" y="387"/>
                        <a:pt x="411" y="387"/>
                      </a:cubicBezTo>
                      <a:cubicBezTo>
                        <a:pt x="412" y="399"/>
                        <a:pt x="415" y="437"/>
                        <a:pt x="416" y="443"/>
                      </a:cubicBezTo>
                      <a:cubicBezTo>
                        <a:pt x="416" y="448"/>
                        <a:pt x="417" y="454"/>
                        <a:pt x="497" y="531"/>
                      </a:cubicBezTo>
                      <a:cubicBezTo>
                        <a:pt x="497" y="531"/>
                        <a:pt x="497" y="531"/>
                        <a:pt x="497" y="531"/>
                      </a:cubicBezTo>
                      <a:cubicBezTo>
                        <a:pt x="550" y="577"/>
                        <a:pt x="550" y="577"/>
                        <a:pt x="550" y="577"/>
                      </a:cubicBezTo>
                      <a:cubicBezTo>
                        <a:pt x="554" y="580"/>
                        <a:pt x="560" y="581"/>
                        <a:pt x="564" y="579"/>
                      </a:cubicBezTo>
                      <a:cubicBezTo>
                        <a:pt x="613" y="557"/>
                        <a:pt x="613" y="557"/>
                        <a:pt x="613" y="557"/>
                      </a:cubicBezTo>
                      <a:cubicBezTo>
                        <a:pt x="616" y="555"/>
                        <a:pt x="619" y="552"/>
                        <a:pt x="620" y="549"/>
                      </a:cubicBezTo>
                      <a:cubicBezTo>
                        <a:pt x="670" y="401"/>
                        <a:pt x="670" y="401"/>
                        <a:pt x="670" y="401"/>
                      </a:cubicBezTo>
                      <a:cubicBezTo>
                        <a:pt x="672" y="396"/>
                        <a:pt x="670" y="390"/>
                        <a:pt x="666" y="386"/>
                      </a:cubicBezTo>
                      <a:cubicBezTo>
                        <a:pt x="654" y="378"/>
                        <a:pt x="654" y="378"/>
                        <a:pt x="654" y="378"/>
                      </a:cubicBezTo>
                      <a:cubicBezTo>
                        <a:pt x="681" y="316"/>
                        <a:pt x="681" y="316"/>
                        <a:pt x="681" y="316"/>
                      </a:cubicBezTo>
                      <a:cubicBezTo>
                        <a:pt x="682" y="311"/>
                        <a:pt x="682" y="306"/>
                        <a:pt x="679" y="302"/>
                      </a:cubicBezTo>
                      <a:cubicBezTo>
                        <a:pt x="644" y="252"/>
                        <a:pt x="644" y="252"/>
                        <a:pt x="644" y="252"/>
                      </a:cubicBezTo>
                      <a:cubicBezTo>
                        <a:pt x="629" y="227"/>
                        <a:pt x="629" y="227"/>
                        <a:pt x="629" y="227"/>
                      </a:cubicBezTo>
                      <a:cubicBezTo>
                        <a:pt x="634" y="156"/>
                        <a:pt x="634" y="156"/>
                        <a:pt x="634" y="156"/>
                      </a:cubicBezTo>
                      <a:cubicBezTo>
                        <a:pt x="664" y="116"/>
                        <a:pt x="664" y="116"/>
                        <a:pt x="664" y="116"/>
                      </a:cubicBezTo>
                      <a:cubicBezTo>
                        <a:pt x="666" y="114"/>
                        <a:pt x="667" y="110"/>
                        <a:pt x="666" y="107"/>
                      </a:cubicBezTo>
                      <a:cubicBezTo>
                        <a:pt x="659" y="24"/>
                        <a:pt x="659" y="24"/>
                        <a:pt x="659" y="24"/>
                      </a:cubicBezTo>
                      <a:cubicBezTo>
                        <a:pt x="659" y="22"/>
                        <a:pt x="659" y="21"/>
                        <a:pt x="658" y="20"/>
                      </a:cubicBezTo>
                      <a:cubicBezTo>
                        <a:pt x="653" y="9"/>
                        <a:pt x="653" y="9"/>
                        <a:pt x="653" y="9"/>
                      </a:cubicBezTo>
                      <a:cubicBezTo>
                        <a:pt x="651" y="5"/>
                        <a:pt x="648" y="2"/>
                        <a:pt x="644" y="1"/>
                      </a:cubicBezTo>
                      <a:cubicBezTo>
                        <a:pt x="639" y="0"/>
                        <a:pt x="635" y="1"/>
                        <a:pt x="632" y="4"/>
                      </a:cubicBezTo>
                      <a:cubicBezTo>
                        <a:pt x="574" y="55"/>
                        <a:pt x="574" y="55"/>
                        <a:pt x="574" y="55"/>
                      </a:cubicBezTo>
                      <a:cubicBezTo>
                        <a:pt x="541" y="33"/>
                        <a:pt x="541" y="33"/>
                        <a:pt x="541" y="33"/>
                      </a:cubicBezTo>
                      <a:cubicBezTo>
                        <a:pt x="460" y="188"/>
                        <a:pt x="273" y="262"/>
                        <a:pt x="105"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1" name="Freeform 8">
                  <a:extLst>
                    <a:ext uri="{FF2B5EF4-FFF2-40B4-BE49-F238E27FC236}">
                      <a16:creationId xmlns:a16="http://schemas.microsoft.com/office/drawing/2014/main" id="{25AA5AA1-54EF-477B-8B72-A7D9FADACF63}"/>
                    </a:ext>
                  </a:extLst>
                </p:cNvPr>
                <p:cNvSpPr>
                  <a:spLocks/>
                </p:cNvSpPr>
                <p:nvPr/>
              </p:nvSpPr>
              <p:spPr bwMode="auto">
                <a:xfrm>
                  <a:off x="-6082288" y="6835911"/>
                  <a:ext cx="326016" cy="386799"/>
                </a:xfrm>
                <a:custGeom>
                  <a:avLst/>
                  <a:gdLst>
                    <a:gd name="T0" fmla="*/ 0 w 127"/>
                    <a:gd name="T1" fmla="*/ 138 h 152"/>
                    <a:gd name="T2" fmla="*/ 13 w 127"/>
                    <a:gd name="T3" fmla="*/ 148 h 152"/>
                    <a:gd name="T4" fmla="*/ 30 w 127"/>
                    <a:gd name="T5" fmla="*/ 148 h 152"/>
                    <a:gd name="T6" fmla="*/ 100 w 127"/>
                    <a:gd name="T7" fmla="*/ 92 h 152"/>
                    <a:gd name="T8" fmla="*/ 105 w 127"/>
                    <a:gd name="T9" fmla="*/ 86 h 152"/>
                    <a:gd name="T10" fmla="*/ 126 w 127"/>
                    <a:gd name="T11" fmla="*/ 18 h 152"/>
                    <a:gd name="T12" fmla="*/ 124 w 127"/>
                    <a:gd name="T13" fmla="*/ 6 h 152"/>
                    <a:gd name="T14" fmla="*/ 113 w 127"/>
                    <a:gd name="T15" fmla="*/ 0 h 152"/>
                    <a:gd name="T16" fmla="*/ 70 w 127"/>
                    <a:gd name="T17" fmla="*/ 0 h 152"/>
                    <a:gd name="T18" fmla="*/ 64 w 127"/>
                    <a:gd name="T19" fmla="*/ 2 h 152"/>
                    <a:gd name="T20" fmla="*/ 34 w 127"/>
                    <a:gd name="T21" fmla="*/ 16 h 152"/>
                    <a:gd name="T22" fmla="*/ 34 w 127"/>
                    <a:gd name="T23" fmla="*/ 15 h 152"/>
                    <a:gd name="T24" fmla="*/ 12 w 127"/>
                    <a:gd name="T25" fmla="*/ 110 h 152"/>
                    <a:gd name="T26" fmla="*/ 0 w 127"/>
                    <a:gd name="T27"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52">
                      <a:moveTo>
                        <a:pt x="0" y="138"/>
                      </a:moveTo>
                      <a:cubicBezTo>
                        <a:pt x="13" y="148"/>
                        <a:pt x="13" y="148"/>
                        <a:pt x="13" y="148"/>
                      </a:cubicBezTo>
                      <a:cubicBezTo>
                        <a:pt x="18" y="152"/>
                        <a:pt x="25" y="152"/>
                        <a:pt x="30" y="148"/>
                      </a:cubicBezTo>
                      <a:cubicBezTo>
                        <a:pt x="100" y="92"/>
                        <a:pt x="100" y="92"/>
                        <a:pt x="100" y="92"/>
                      </a:cubicBezTo>
                      <a:cubicBezTo>
                        <a:pt x="102" y="91"/>
                        <a:pt x="104" y="88"/>
                        <a:pt x="105" y="86"/>
                      </a:cubicBezTo>
                      <a:cubicBezTo>
                        <a:pt x="126" y="18"/>
                        <a:pt x="126" y="18"/>
                        <a:pt x="126" y="18"/>
                      </a:cubicBezTo>
                      <a:cubicBezTo>
                        <a:pt x="127" y="14"/>
                        <a:pt x="126" y="9"/>
                        <a:pt x="124" y="6"/>
                      </a:cubicBezTo>
                      <a:cubicBezTo>
                        <a:pt x="121" y="2"/>
                        <a:pt x="117" y="0"/>
                        <a:pt x="113" y="0"/>
                      </a:cubicBezTo>
                      <a:cubicBezTo>
                        <a:pt x="70" y="0"/>
                        <a:pt x="70" y="0"/>
                        <a:pt x="70" y="0"/>
                      </a:cubicBezTo>
                      <a:cubicBezTo>
                        <a:pt x="68" y="0"/>
                        <a:pt x="66" y="1"/>
                        <a:pt x="64" y="2"/>
                      </a:cubicBezTo>
                      <a:cubicBezTo>
                        <a:pt x="34" y="16"/>
                        <a:pt x="34" y="16"/>
                        <a:pt x="34" y="16"/>
                      </a:cubicBezTo>
                      <a:cubicBezTo>
                        <a:pt x="34" y="15"/>
                        <a:pt x="34" y="15"/>
                        <a:pt x="34" y="15"/>
                      </a:cubicBezTo>
                      <a:cubicBezTo>
                        <a:pt x="31" y="47"/>
                        <a:pt x="24" y="79"/>
                        <a:pt x="12" y="110"/>
                      </a:cubicBezTo>
                      <a:cubicBezTo>
                        <a:pt x="9" y="120"/>
                        <a:pt x="5" y="129"/>
                        <a:pt x="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2" name="Freeform 9">
                  <a:extLst>
                    <a:ext uri="{FF2B5EF4-FFF2-40B4-BE49-F238E27FC236}">
                      <a16:creationId xmlns:a16="http://schemas.microsoft.com/office/drawing/2014/main" id="{0A7EAB3B-7ED1-488E-90BE-F582D9365D6E}"/>
                    </a:ext>
                  </a:extLst>
                </p:cNvPr>
                <p:cNvSpPr>
                  <a:spLocks/>
                </p:cNvSpPr>
                <p:nvPr/>
              </p:nvSpPr>
              <p:spPr bwMode="auto">
                <a:xfrm>
                  <a:off x="-6630937" y="5611469"/>
                  <a:ext cx="1961624" cy="1436682"/>
                </a:xfrm>
                <a:custGeom>
                  <a:avLst/>
                  <a:gdLst>
                    <a:gd name="T0" fmla="*/ 768 w 768"/>
                    <a:gd name="T1" fmla="*/ 509 h 563"/>
                    <a:gd name="T2" fmla="*/ 734 w 768"/>
                    <a:gd name="T3" fmla="*/ 417 h 563"/>
                    <a:gd name="T4" fmla="*/ 157 w 768"/>
                    <a:gd name="T5" fmla="*/ 0 h 563"/>
                    <a:gd name="T6" fmla="*/ 110 w 768"/>
                    <a:gd name="T7" fmla="*/ 54 h 563"/>
                    <a:gd name="T8" fmla="*/ 83 w 768"/>
                    <a:gd name="T9" fmla="*/ 45 h 563"/>
                    <a:gd name="T10" fmla="*/ 66 w 768"/>
                    <a:gd name="T11" fmla="*/ 53 h 563"/>
                    <a:gd name="T12" fmla="*/ 53 w 768"/>
                    <a:gd name="T13" fmla="*/ 87 h 563"/>
                    <a:gd name="T14" fmla="*/ 57 w 768"/>
                    <a:gd name="T15" fmla="*/ 102 h 563"/>
                    <a:gd name="T16" fmla="*/ 27 w 768"/>
                    <a:gd name="T17" fmla="*/ 113 h 563"/>
                    <a:gd name="T18" fmla="*/ 24 w 768"/>
                    <a:gd name="T19" fmla="*/ 115 h 563"/>
                    <a:gd name="T20" fmla="*/ 0 w 768"/>
                    <a:gd name="T21" fmla="*/ 131 h 563"/>
                    <a:gd name="T22" fmla="*/ 25 w 768"/>
                    <a:gd name="T23" fmla="*/ 139 h 563"/>
                    <a:gd name="T24" fmla="*/ 251 w 768"/>
                    <a:gd name="T25" fmla="*/ 465 h 563"/>
                    <a:gd name="T26" fmla="*/ 305 w 768"/>
                    <a:gd name="T27" fmla="*/ 453 h 563"/>
                    <a:gd name="T28" fmla="*/ 379 w 768"/>
                    <a:gd name="T29" fmla="*/ 456 h 563"/>
                    <a:gd name="T30" fmla="*/ 413 w 768"/>
                    <a:gd name="T31" fmla="*/ 475 h 563"/>
                    <a:gd name="T32" fmla="*/ 415 w 768"/>
                    <a:gd name="T33" fmla="*/ 476 h 563"/>
                    <a:gd name="T34" fmla="*/ 451 w 768"/>
                    <a:gd name="T35" fmla="*/ 488 h 563"/>
                    <a:gd name="T36" fmla="*/ 478 w 768"/>
                    <a:gd name="T37" fmla="*/ 510 h 563"/>
                    <a:gd name="T38" fmla="*/ 518 w 768"/>
                    <a:gd name="T39" fmla="*/ 555 h 563"/>
                    <a:gd name="T40" fmla="*/ 527 w 768"/>
                    <a:gd name="T41" fmla="*/ 559 h 563"/>
                    <a:gd name="T42" fmla="*/ 554 w 768"/>
                    <a:gd name="T43" fmla="*/ 562 h 563"/>
                    <a:gd name="T44" fmla="*/ 565 w 768"/>
                    <a:gd name="T45" fmla="*/ 558 h 563"/>
                    <a:gd name="T46" fmla="*/ 569 w 768"/>
                    <a:gd name="T47" fmla="*/ 547 h 563"/>
                    <a:gd name="T48" fmla="*/ 564 w 768"/>
                    <a:gd name="T49" fmla="*/ 487 h 563"/>
                    <a:gd name="T50" fmla="*/ 558 w 768"/>
                    <a:gd name="T51" fmla="*/ 477 h 563"/>
                    <a:gd name="T52" fmla="*/ 553 w 768"/>
                    <a:gd name="T53" fmla="*/ 473 h 563"/>
                    <a:gd name="T54" fmla="*/ 561 w 768"/>
                    <a:gd name="T55" fmla="*/ 462 h 563"/>
                    <a:gd name="T56" fmla="*/ 563 w 768"/>
                    <a:gd name="T57" fmla="*/ 457 h 563"/>
                    <a:gd name="T58" fmla="*/ 577 w 768"/>
                    <a:gd name="T59" fmla="*/ 398 h 563"/>
                    <a:gd name="T60" fmla="*/ 605 w 768"/>
                    <a:gd name="T61" fmla="*/ 386 h 563"/>
                    <a:gd name="T62" fmla="*/ 625 w 768"/>
                    <a:gd name="T63" fmla="*/ 403 h 563"/>
                    <a:gd name="T64" fmla="*/ 626 w 768"/>
                    <a:gd name="T65" fmla="*/ 404 h 563"/>
                    <a:gd name="T66" fmla="*/ 648 w 768"/>
                    <a:gd name="T67" fmla="*/ 420 h 563"/>
                    <a:gd name="T68" fmla="*/ 665 w 768"/>
                    <a:gd name="T69" fmla="*/ 419 h 563"/>
                    <a:gd name="T70" fmla="*/ 667 w 768"/>
                    <a:gd name="T71" fmla="*/ 417 h 563"/>
                    <a:gd name="T72" fmla="*/ 705 w 768"/>
                    <a:gd name="T73" fmla="*/ 459 h 563"/>
                    <a:gd name="T74" fmla="*/ 728 w 768"/>
                    <a:gd name="T75" fmla="*/ 490 h 563"/>
                    <a:gd name="T76" fmla="*/ 734 w 768"/>
                    <a:gd name="T77" fmla="*/ 495 h 563"/>
                    <a:gd name="T78" fmla="*/ 768 w 768"/>
                    <a:gd name="T79" fmla="*/ 509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 h="563">
                      <a:moveTo>
                        <a:pt x="768" y="509"/>
                      </a:moveTo>
                      <a:cubicBezTo>
                        <a:pt x="759" y="478"/>
                        <a:pt x="748" y="447"/>
                        <a:pt x="734" y="417"/>
                      </a:cubicBezTo>
                      <a:cubicBezTo>
                        <a:pt x="626" y="176"/>
                        <a:pt x="401" y="25"/>
                        <a:pt x="157" y="0"/>
                      </a:cubicBezTo>
                      <a:cubicBezTo>
                        <a:pt x="110" y="54"/>
                        <a:pt x="110" y="54"/>
                        <a:pt x="110" y="54"/>
                      </a:cubicBezTo>
                      <a:cubicBezTo>
                        <a:pt x="83" y="45"/>
                        <a:pt x="83" y="45"/>
                        <a:pt x="83" y="45"/>
                      </a:cubicBezTo>
                      <a:cubicBezTo>
                        <a:pt x="76" y="43"/>
                        <a:pt x="68" y="46"/>
                        <a:pt x="66" y="53"/>
                      </a:cubicBezTo>
                      <a:cubicBezTo>
                        <a:pt x="53" y="87"/>
                        <a:pt x="53" y="87"/>
                        <a:pt x="53" y="87"/>
                      </a:cubicBezTo>
                      <a:cubicBezTo>
                        <a:pt x="51" y="92"/>
                        <a:pt x="52" y="98"/>
                        <a:pt x="57" y="102"/>
                      </a:cubicBezTo>
                      <a:cubicBezTo>
                        <a:pt x="27" y="113"/>
                        <a:pt x="27" y="113"/>
                        <a:pt x="27" y="113"/>
                      </a:cubicBezTo>
                      <a:cubicBezTo>
                        <a:pt x="26" y="114"/>
                        <a:pt x="25" y="114"/>
                        <a:pt x="24" y="115"/>
                      </a:cubicBezTo>
                      <a:cubicBezTo>
                        <a:pt x="0" y="131"/>
                        <a:pt x="0" y="131"/>
                        <a:pt x="0" y="131"/>
                      </a:cubicBezTo>
                      <a:cubicBezTo>
                        <a:pt x="8" y="133"/>
                        <a:pt x="17" y="136"/>
                        <a:pt x="25" y="139"/>
                      </a:cubicBezTo>
                      <a:cubicBezTo>
                        <a:pt x="165" y="192"/>
                        <a:pt x="250" y="325"/>
                        <a:pt x="251" y="465"/>
                      </a:cubicBezTo>
                      <a:cubicBezTo>
                        <a:pt x="305" y="453"/>
                        <a:pt x="305" y="453"/>
                        <a:pt x="305" y="453"/>
                      </a:cubicBezTo>
                      <a:cubicBezTo>
                        <a:pt x="379" y="456"/>
                        <a:pt x="379" y="456"/>
                        <a:pt x="379" y="456"/>
                      </a:cubicBezTo>
                      <a:cubicBezTo>
                        <a:pt x="413" y="475"/>
                        <a:pt x="413" y="475"/>
                        <a:pt x="413" y="475"/>
                      </a:cubicBezTo>
                      <a:cubicBezTo>
                        <a:pt x="414" y="475"/>
                        <a:pt x="415" y="475"/>
                        <a:pt x="415" y="476"/>
                      </a:cubicBezTo>
                      <a:cubicBezTo>
                        <a:pt x="451" y="488"/>
                        <a:pt x="451" y="488"/>
                        <a:pt x="451" y="488"/>
                      </a:cubicBezTo>
                      <a:cubicBezTo>
                        <a:pt x="478" y="510"/>
                        <a:pt x="478" y="510"/>
                        <a:pt x="478" y="510"/>
                      </a:cubicBezTo>
                      <a:cubicBezTo>
                        <a:pt x="518" y="555"/>
                        <a:pt x="518" y="555"/>
                        <a:pt x="518" y="555"/>
                      </a:cubicBezTo>
                      <a:cubicBezTo>
                        <a:pt x="520" y="557"/>
                        <a:pt x="523" y="559"/>
                        <a:pt x="527" y="559"/>
                      </a:cubicBezTo>
                      <a:cubicBezTo>
                        <a:pt x="554" y="562"/>
                        <a:pt x="554" y="562"/>
                        <a:pt x="554" y="562"/>
                      </a:cubicBezTo>
                      <a:cubicBezTo>
                        <a:pt x="558" y="563"/>
                        <a:pt x="562" y="561"/>
                        <a:pt x="565" y="558"/>
                      </a:cubicBezTo>
                      <a:cubicBezTo>
                        <a:pt x="568" y="555"/>
                        <a:pt x="569" y="551"/>
                        <a:pt x="569" y="547"/>
                      </a:cubicBezTo>
                      <a:cubicBezTo>
                        <a:pt x="564" y="487"/>
                        <a:pt x="564" y="487"/>
                        <a:pt x="564" y="487"/>
                      </a:cubicBezTo>
                      <a:cubicBezTo>
                        <a:pt x="563" y="483"/>
                        <a:pt x="561" y="480"/>
                        <a:pt x="558" y="477"/>
                      </a:cubicBezTo>
                      <a:cubicBezTo>
                        <a:pt x="553" y="473"/>
                        <a:pt x="553" y="473"/>
                        <a:pt x="553" y="473"/>
                      </a:cubicBezTo>
                      <a:cubicBezTo>
                        <a:pt x="561" y="462"/>
                        <a:pt x="561" y="462"/>
                        <a:pt x="561" y="462"/>
                      </a:cubicBezTo>
                      <a:cubicBezTo>
                        <a:pt x="562" y="461"/>
                        <a:pt x="562" y="459"/>
                        <a:pt x="563" y="457"/>
                      </a:cubicBezTo>
                      <a:cubicBezTo>
                        <a:pt x="577" y="398"/>
                        <a:pt x="577" y="398"/>
                        <a:pt x="577" y="398"/>
                      </a:cubicBezTo>
                      <a:cubicBezTo>
                        <a:pt x="605" y="386"/>
                        <a:pt x="605" y="386"/>
                        <a:pt x="605" y="386"/>
                      </a:cubicBezTo>
                      <a:cubicBezTo>
                        <a:pt x="625" y="403"/>
                        <a:pt x="625" y="403"/>
                        <a:pt x="625" y="403"/>
                      </a:cubicBezTo>
                      <a:cubicBezTo>
                        <a:pt x="625" y="403"/>
                        <a:pt x="626" y="403"/>
                        <a:pt x="626" y="404"/>
                      </a:cubicBezTo>
                      <a:cubicBezTo>
                        <a:pt x="648" y="420"/>
                        <a:pt x="648" y="420"/>
                        <a:pt x="648" y="420"/>
                      </a:cubicBezTo>
                      <a:cubicBezTo>
                        <a:pt x="653" y="423"/>
                        <a:pt x="660" y="423"/>
                        <a:pt x="665" y="419"/>
                      </a:cubicBezTo>
                      <a:cubicBezTo>
                        <a:pt x="667" y="417"/>
                        <a:pt x="667" y="417"/>
                        <a:pt x="667" y="417"/>
                      </a:cubicBezTo>
                      <a:cubicBezTo>
                        <a:pt x="705" y="459"/>
                        <a:pt x="705" y="459"/>
                        <a:pt x="705" y="459"/>
                      </a:cubicBezTo>
                      <a:cubicBezTo>
                        <a:pt x="728" y="490"/>
                        <a:pt x="728" y="490"/>
                        <a:pt x="728" y="490"/>
                      </a:cubicBezTo>
                      <a:cubicBezTo>
                        <a:pt x="729" y="492"/>
                        <a:pt x="731" y="494"/>
                        <a:pt x="734" y="495"/>
                      </a:cubicBezTo>
                      <a:lnTo>
                        <a:pt x="768" y="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3" name="Freeform 10">
                  <a:extLst>
                    <a:ext uri="{FF2B5EF4-FFF2-40B4-BE49-F238E27FC236}">
                      <a16:creationId xmlns:a16="http://schemas.microsoft.com/office/drawing/2014/main" id="{0CFFF785-CFF4-400C-9ED8-658F3C39EC6E}"/>
                    </a:ext>
                  </a:extLst>
                </p:cNvPr>
                <p:cNvSpPr>
                  <a:spLocks/>
                </p:cNvSpPr>
                <p:nvPr/>
              </p:nvSpPr>
              <p:spPr bwMode="auto">
                <a:xfrm>
                  <a:off x="-4796404" y="6898956"/>
                  <a:ext cx="171297" cy="204451"/>
                </a:xfrm>
                <a:custGeom>
                  <a:avLst/>
                  <a:gdLst>
                    <a:gd name="T0" fmla="*/ 53 w 67"/>
                    <a:gd name="T1" fmla="*/ 15 h 80"/>
                    <a:gd name="T2" fmla="*/ 21 w 67"/>
                    <a:gd name="T3" fmla="*/ 2 h 80"/>
                    <a:gd name="T4" fmla="*/ 4 w 67"/>
                    <a:gd name="T5" fmla="*/ 9 h 80"/>
                    <a:gd name="T6" fmla="*/ 9 w 67"/>
                    <a:gd name="T7" fmla="*/ 27 h 80"/>
                    <a:gd name="T8" fmla="*/ 39 w 67"/>
                    <a:gd name="T9" fmla="*/ 47 h 80"/>
                    <a:gd name="T10" fmla="*/ 67 w 67"/>
                    <a:gd name="T11" fmla="*/ 80 h 80"/>
                    <a:gd name="T12" fmla="*/ 53 w 67"/>
                    <a:gd name="T13" fmla="*/ 15 h 80"/>
                  </a:gdLst>
                  <a:ahLst/>
                  <a:cxnLst>
                    <a:cxn ang="0">
                      <a:pos x="T0" y="T1"/>
                    </a:cxn>
                    <a:cxn ang="0">
                      <a:pos x="T2" y="T3"/>
                    </a:cxn>
                    <a:cxn ang="0">
                      <a:pos x="T4" y="T5"/>
                    </a:cxn>
                    <a:cxn ang="0">
                      <a:pos x="T6" y="T7"/>
                    </a:cxn>
                    <a:cxn ang="0">
                      <a:pos x="T8" y="T9"/>
                    </a:cxn>
                    <a:cxn ang="0">
                      <a:pos x="T10" y="T11"/>
                    </a:cxn>
                    <a:cxn ang="0">
                      <a:pos x="T12" y="T13"/>
                    </a:cxn>
                  </a:cxnLst>
                  <a:rect l="0" t="0" r="r" b="b"/>
                  <a:pathLst>
                    <a:path w="67" h="80">
                      <a:moveTo>
                        <a:pt x="53" y="15"/>
                      </a:moveTo>
                      <a:cubicBezTo>
                        <a:pt x="21" y="2"/>
                        <a:pt x="21" y="2"/>
                        <a:pt x="21" y="2"/>
                      </a:cubicBezTo>
                      <a:cubicBezTo>
                        <a:pt x="15" y="0"/>
                        <a:pt x="7" y="3"/>
                        <a:pt x="4" y="9"/>
                      </a:cubicBezTo>
                      <a:cubicBezTo>
                        <a:pt x="0" y="15"/>
                        <a:pt x="3" y="23"/>
                        <a:pt x="9" y="27"/>
                      </a:cubicBezTo>
                      <a:cubicBezTo>
                        <a:pt x="21" y="35"/>
                        <a:pt x="35" y="44"/>
                        <a:pt x="39" y="47"/>
                      </a:cubicBezTo>
                      <a:cubicBezTo>
                        <a:pt x="43" y="51"/>
                        <a:pt x="58" y="68"/>
                        <a:pt x="67" y="80"/>
                      </a:cubicBezTo>
                      <a:cubicBezTo>
                        <a:pt x="64" y="58"/>
                        <a:pt x="59" y="37"/>
                        <a:pt x="5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11">
                  <a:extLst>
                    <a:ext uri="{FF2B5EF4-FFF2-40B4-BE49-F238E27FC236}">
                      <a16:creationId xmlns:a16="http://schemas.microsoft.com/office/drawing/2014/main" id="{5BEC1573-E504-4914-A1B9-C01D7AC3F96F}"/>
                    </a:ext>
                  </a:extLst>
                </p:cNvPr>
                <p:cNvSpPr>
                  <a:spLocks/>
                </p:cNvSpPr>
                <p:nvPr/>
              </p:nvSpPr>
              <p:spPr bwMode="auto">
                <a:xfrm>
                  <a:off x="-5702619" y="7755440"/>
                  <a:ext cx="187874" cy="408902"/>
                </a:xfrm>
                <a:custGeom>
                  <a:avLst/>
                  <a:gdLst>
                    <a:gd name="T0" fmla="*/ 61 w 74"/>
                    <a:gd name="T1" fmla="*/ 35 h 162"/>
                    <a:gd name="T2" fmla="*/ 59 w 74"/>
                    <a:gd name="T3" fmla="*/ 29 h 162"/>
                    <a:gd name="T4" fmla="*/ 44 w 74"/>
                    <a:gd name="T5" fmla="*/ 7 h 162"/>
                    <a:gd name="T6" fmla="*/ 30 w 74"/>
                    <a:gd name="T7" fmla="*/ 1 h 162"/>
                    <a:gd name="T8" fmla="*/ 19 w 74"/>
                    <a:gd name="T9" fmla="*/ 11 h 162"/>
                    <a:gd name="T10" fmla="*/ 5 w 74"/>
                    <a:gd name="T11" fmla="*/ 57 h 162"/>
                    <a:gd name="T12" fmla="*/ 5 w 74"/>
                    <a:gd name="T13" fmla="*/ 58 h 162"/>
                    <a:gd name="T14" fmla="*/ 1 w 74"/>
                    <a:gd name="T15" fmla="*/ 83 h 162"/>
                    <a:gd name="T16" fmla="*/ 1 w 74"/>
                    <a:gd name="T17" fmla="*/ 89 h 162"/>
                    <a:gd name="T18" fmla="*/ 13 w 74"/>
                    <a:gd name="T19" fmla="*/ 126 h 162"/>
                    <a:gd name="T20" fmla="*/ 13 w 74"/>
                    <a:gd name="T21" fmla="*/ 143 h 162"/>
                    <a:gd name="T22" fmla="*/ 25 w 74"/>
                    <a:gd name="T23" fmla="*/ 157 h 162"/>
                    <a:gd name="T24" fmla="*/ 58 w 74"/>
                    <a:gd name="T25" fmla="*/ 161 h 162"/>
                    <a:gd name="T26" fmla="*/ 65 w 74"/>
                    <a:gd name="T27" fmla="*/ 160 h 162"/>
                    <a:gd name="T28" fmla="*/ 69 w 74"/>
                    <a:gd name="T29" fmla="*/ 157 h 162"/>
                    <a:gd name="T30" fmla="*/ 73 w 74"/>
                    <a:gd name="T31" fmla="*/ 146 h 162"/>
                    <a:gd name="T32" fmla="*/ 61 w 74"/>
                    <a:gd name="T33"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62">
                      <a:moveTo>
                        <a:pt x="61" y="35"/>
                      </a:moveTo>
                      <a:cubicBezTo>
                        <a:pt x="61" y="33"/>
                        <a:pt x="60" y="31"/>
                        <a:pt x="59" y="29"/>
                      </a:cubicBezTo>
                      <a:cubicBezTo>
                        <a:pt x="44" y="7"/>
                        <a:pt x="44" y="7"/>
                        <a:pt x="44" y="7"/>
                      </a:cubicBezTo>
                      <a:cubicBezTo>
                        <a:pt x="41" y="2"/>
                        <a:pt x="35" y="0"/>
                        <a:pt x="30" y="1"/>
                      </a:cubicBezTo>
                      <a:cubicBezTo>
                        <a:pt x="25" y="2"/>
                        <a:pt x="21" y="5"/>
                        <a:pt x="19" y="11"/>
                      </a:cubicBezTo>
                      <a:cubicBezTo>
                        <a:pt x="5" y="57"/>
                        <a:pt x="5" y="57"/>
                        <a:pt x="5" y="57"/>
                      </a:cubicBezTo>
                      <a:cubicBezTo>
                        <a:pt x="5" y="57"/>
                        <a:pt x="5" y="58"/>
                        <a:pt x="5" y="58"/>
                      </a:cubicBezTo>
                      <a:cubicBezTo>
                        <a:pt x="1" y="83"/>
                        <a:pt x="1" y="83"/>
                        <a:pt x="1" y="83"/>
                      </a:cubicBezTo>
                      <a:cubicBezTo>
                        <a:pt x="0" y="85"/>
                        <a:pt x="1" y="87"/>
                        <a:pt x="1" y="89"/>
                      </a:cubicBezTo>
                      <a:cubicBezTo>
                        <a:pt x="13" y="126"/>
                        <a:pt x="13" y="126"/>
                        <a:pt x="13" y="126"/>
                      </a:cubicBezTo>
                      <a:cubicBezTo>
                        <a:pt x="13" y="143"/>
                        <a:pt x="13" y="143"/>
                        <a:pt x="13" y="143"/>
                      </a:cubicBezTo>
                      <a:cubicBezTo>
                        <a:pt x="12" y="150"/>
                        <a:pt x="18" y="156"/>
                        <a:pt x="25" y="157"/>
                      </a:cubicBezTo>
                      <a:cubicBezTo>
                        <a:pt x="58" y="161"/>
                        <a:pt x="58" y="161"/>
                        <a:pt x="58" y="161"/>
                      </a:cubicBezTo>
                      <a:cubicBezTo>
                        <a:pt x="60" y="162"/>
                        <a:pt x="63" y="161"/>
                        <a:pt x="65" y="160"/>
                      </a:cubicBezTo>
                      <a:cubicBezTo>
                        <a:pt x="67" y="159"/>
                        <a:pt x="68" y="159"/>
                        <a:pt x="69" y="157"/>
                      </a:cubicBezTo>
                      <a:cubicBezTo>
                        <a:pt x="72" y="154"/>
                        <a:pt x="74" y="150"/>
                        <a:pt x="73" y="146"/>
                      </a:cubicBezTo>
                      <a:lnTo>
                        <a:pt x="6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6" name="Freeform 12">
                  <a:extLst>
                    <a:ext uri="{FF2B5EF4-FFF2-40B4-BE49-F238E27FC236}">
                      <a16:creationId xmlns:a16="http://schemas.microsoft.com/office/drawing/2014/main" id="{A4A19974-DF45-4CC7-81FC-58BE0458FA09}"/>
                    </a:ext>
                  </a:extLst>
                </p:cNvPr>
                <p:cNvSpPr>
                  <a:spLocks/>
                </p:cNvSpPr>
                <p:nvPr/>
              </p:nvSpPr>
              <p:spPr bwMode="auto">
                <a:xfrm>
                  <a:off x="-7501733" y="5944614"/>
                  <a:ext cx="1514042" cy="1851109"/>
                </a:xfrm>
                <a:custGeom>
                  <a:avLst/>
                  <a:gdLst>
                    <a:gd name="T0" fmla="*/ 343 w 594"/>
                    <a:gd name="T1" fmla="*/ 0 h 727"/>
                    <a:gd name="T2" fmla="*/ 303 w 594"/>
                    <a:gd name="T3" fmla="*/ 26 h 727"/>
                    <a:gd name="T4" fmla="*/ 267 w 594"/>
                    <a:gd name="T5" fmla="*/ 57 h 727"/>
                    <a:gd name="T6" fmla="*/ 240 w 594"/>
                    <a:gd name="T7" fmla="*/ 84 h 727"/>
                    <a:gd name="T8" fmla="*/ 261 w 594"/>
                    <a:gd name="T9" fmla="*/ 32 h 727"/>
                    <a:gd name="T10" fmla="*/ 229 w 594"/>
                    <a:gd name="T11" fmla="*/ 12 h 727"/>
                    <a:gd name="T12" fmla="*/ 154 w 594"/>
                    <a:gd name="T13" fmla="*/ 60 h 727"/>
                    <a:gd name="T14" fmla="*/ 94 w 594"/>
                    <a:gd name="T15" fmla="*/ 113 h 727"/>
                    <a:gd name="T16" fmla="*/ 61 w 594"/>
                    <a:gd name="T17" fmla="*/ 217 h 727"/>
                    <a:gd name="T18" fmla="*/ 96 w 594"/>
                    <a:gd name="T19" fmla="*/ 243 h 727"/>
                    <a:gd name="T20" fmla="*/ 134 w 594"/>
                    <a:gd name="T21" fmla="*/ 231 h 727"/>
                    <a:gd name="T22" fmla="*/ 154 w 594"/>
                    <a:gd name="T23" fmla="*/ 212 h 727"/>
                    <a:gd name="T24" fmla="*/ 166 w 594"/>
                    <a:gd name="T25" fmla="*/ 179 h 727"/>
                    <a:gd name="T26" fmla="*/ 168 w 594"/>
                    <a:gd name="T27" fmla="*/ 144 h 727"/>
                    <a:gd name="T28" fmla="*/ 181 w 594"/>
                    <a:gd name="T29" fmla="*/ 208 h 727"/>
                    <a:gd name="T30" fmla="*/ 95 w 594"/>
                    <a:gd name="T31" fmla="*/ 259 h 727"/>
                    <a:gd name="T32" fmla="*/ 81 w 594"/>
                    <a:gd name="T33" fmla="*/ 284 h 727"/>
                    <a:gd name="T34" fmla="*/ 12 w 594"/>
                    <a:gd name="T35" fmla="*/ 253 h 727"/>
                    <a:gd name="T36" fmla="*/ 1 w 594"/>
                    <a:gd name="T37" fmla="*/ 284 h 727"/>
                    <a:gd name="T38" fmla="*/ 19 w 594"/>
                    <a:gd name="T39" fmla="*/ 303 h 727"/>
                    <a:gd name="T40" fmla="*/ 33 w 594"/>
                    <a:gd name="T41" fmla="*/ 323 h 727"/>
                    <a:gd name="T42" fmla="*/ 36 w 594"/>
                    <a:gd name="T43" fmla="*/ 354 h 727"/>
                    <a:gd name="T44" fmla="*/ 47 w 594"/>
                    <a:gd name="T45" fmla="*/ 376 h 727"/>
                    <a:gd name="T46" fmla="*/ 65 w 594"/>
                    <a:gd name="T47" fmla="*/ 386 h 727"/>
                    <a:gd name="T48" fmla="*/ 15 w 594"/>
                    <a:gd name="T49" fmla="*/ 414 h 727"/>
                    <a:gd name="T50" fmla="*/ 43 w 594"/>
                    <a:gd name="T51" fmla="*/ 481 h 727"/>
                    <a:gd name="T52" fmla="*/ 64 w 594"/>
                    <a:gd name="T53" fmla="*/ 486 h 727"/>
                    <a:gd name="T54" fmla="*/ 109 w 594"/>
                    <a:gd name="T55" fmla="*/ 447 h 727"/>
                    <a:gd name="T56" fmla="*/ 169 w 594"/>
                    <a:gd name="T57" fmla="*/ 369 h 727"/>
                    <a:gd name="T58" fmla="*/ 223 w 594"/>
                    <a:gd name="T59" fmla="*/ 400 h 727"/>
                    <a:gd name="T60" fmla="*/ 248 w 594"/>
                    <a:gd name="T61" fmla="*/ 395 h 727"/>
                    <a:gd name="T62" fmla="*/ 245 w 594"/>
                    <a:gd name="T63" fmla="*/ 361 h 727"/>
                    <a:gd name="T64" fmla="*/ 199 w 594"/>
                    <a:gd name="T65" fmla="*/ 324 h 727"/>
                    <a:gd name="T66" fmla="*/ 247 w 594"/>
                    <a:gd name="T67" fmla="*/ 358 h 727"/>
                    <a:gd name="T68" fmla="*/ 280 w 594"/>
                    <a:gd name="T69" fmla="*/ 376 h 727"/>
                    <a:gd name="T70" fmla="*/ 315 w 594"/>
                    <a:gd name="T71" fmla="*/ 374 h 727"/>
                    <a:gd name="T72" fmla="*/ 307 w 594"/>
                    <a:gd name="T73" fmla="*/ 338 h 727"/>
                    <a:gd name="T74" fmla="*/ 365 w 594"/>
                    <a:gd name="T75" fmla="*/ 358 h 727"/>
                    <a:gd name="T76" fmla="*/ 401 w 594"/>
                    <a:gd name="T77" fmla="*/ 339 h 727"/>
                    <a:gd name="T78" fmla="*/ 406 w 594"/>
                    <a:gd name="T79" fmla="*/ 369 h 727"/>
                    <a:gd name="T80" fmla="*/ 294 w 594"/>
                    <a:gd name="T81" fmla="*/ 407 h 727"/>
                    <a:gd name="T82" fmla="*/ 278 w 594"/>
                    <a:gd name="T83" fmla="*/ 423 h 727"/>
                    <a:gd name="T84" fmla="*/ 205 w 594"/>
                    <a:gd name="T85" fmla="*/ 417 h 727"/>
                    <a:gd name="T86" fmla="*/ 136 w 594"/>
                    <a:gd name="T87" fmla="*/ 437 h 727"/>
                    <a:gd name="T88" fmla="*/ 106 w 594"/>
                    <a:gd name="T89" fmla="*/ 469 h 727"/>
                    <a:gd name="T90" fmla="*/ 73 w 594"/>
                    <a:gd name="T91" fmla="*/ 489 h 727"/>
                    <a:gd name="T92" fmla="*/ 119 w 594"/>
                    <a:gd name="T93" fmla="*/ 663 h 727"/>
                    <a:gd name="T94" fmla="*/ 449 w 594"/>
                    <a:gd name="T95" fmla="*/ 427 h 727"/>
                    <a:gd name="T96" fmla="*/ 559 w 594"/>
                    <a:gd name="T97" fmla="*/ 488 h 727"/>
                    <a:gd name="T98" fmla="*/ 593 w 594"/>
                    <a:gd name="T99" fmla="*/ 365 h 727"/>
                    <a:gd name="T100" fmla="*/ 561 w 594"/>
                    <a:gd name="T101" fmla="*/ 341 h 727"/>
                    <a:gd name="T102" fmla="*/ 368 w 594"/>
                    <a:gd name="T103" fmla="*/ 8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727">
                      <a:moveTo>
                        <a:pt x="368" y="8"/>
                      </a:moveTo>
                      <a:cubicBezTo>
                        <a:pt x="360" y="5"/>
                        <a:pt x="351" y="2"/>
                        <a:pt x="343" y="0"/>
                      </a:cubicBezTo>
                      <a:cubicBezTo>
                        <a:pt x="304" y="25"/>
                        <a:pt x="304" y="25"/>
                        <a:pt x="304" y="25"/>
                      </a:cubicBezTo>
                      <a:cubicBezTo>
                        <a:pt x="303" y="25"/>
                        <a:pt x="303" y="26"/>
                        <a:pt x="303" y="26"/>
                      </a:cubicBezTo>
                      <a:cubicBezTo>
                        <a:pt x="270" y="53"/>
                        <a:pt x="270" y="53"/>
                        <a:pt x="270" y="53"/>
                      </a:cubicBezTo>
                      <a:cubicBezTo>
                        <a:pt x="269" y="54"/>
                        <a:pt x="268" y="55"/>
                        <a:pt x="267" y="57"/>
                      </a:cubicBezTo>
                      <a:cubicBezTo>
                        <a:pt x="247" y="93"/>
                        <a:pt x="247" y="93"/>
                        <a:pt x="247" y="93"/>
                      </a:cubicBezTo>
                      <a:cubicBezTo>
                        <a:pt x="240" y="84"/>
                        <a:pt x="240" y="84"/>
                        <a:pt x="240" y="84"/>
                      </a:cubicBezTo>
                      <a:cubicBezTo>
                        <a:pt x="262" y="48"/>
                        <a:pt x="262" y="48"/>
                        <a:pt x="262" y="48"/>
                      </a:cubicBezTo>
                      <a:cubicBezTo>
                        <a:pt x="265" y="43"/>
                        <a:pt x="265" y="36"/>
                        <a:pt x="261" y="32"/>
                      </a:cubicBezTo>
                      <a:cubicBezTo>
                        <a:pt x="247" y="14"/>
                        <a:pt x="247" y="14"/>
                        <a:pt x="247" y="14"/>
                      </a:cubicBezTo>
                      <a:cubicBezTo>
                        <a:pt x="243" y="9"/>
                        <a:pt x="235" y="8"/>
                        <a:pt x="229" y="12"/>
                      </a:cubicBezTo>
                      <a:cubicBezTo>
                        <a:pt x="156" y="60"/>
                        <a:pt x="156" y="60"/>
                        <a:pt x="156" y="60"/>
                      </a:cubicBezTo>
                      <a:cubicBezTo>
                        <a:pt x="155" y="60"/>
                        <a:pt x="155" y="60"/>
                        <a:pt x="154" y="60"/>
                      </a:cubicBezTo>
                      <a:cubicBezTo>
                        <a:pt x="98" y="107"/>
                        <a:pt x="98" y="107"/>
                        <a:pt x="98" y="107"/>
                      </a:cubicBezTo>
                      <a:cubicBezTo>
                        <a:pt x="96" y="109"/>
                        <a:pt x="95" y="111"/>
                        <a:pt x="94" y="113"/>
                      </a:cubicBezTo>
                      <a:cubicBezTo>
                        <a:pt x="59" y="204"/>
                        <a:pt x="59" y="204"/>
                        <a:pt x="59" y="204"/>
                      </a:cubicBezTo>
                      <a:cubicBezTo>
                        <a:pt x="58" y="208"/>
                        <a:pt x="58" y="213"/>
                        <a:pt x="61" y="217"/>
                      </a:cubicBezTo>
                      <a:cubicBezTo>
                        <a:pt x="78" y="240"/>
                        <a:pt x="78" y="240"/>
                        <a:pt x="78" y="240"/>
                      </a:cubicBezTo>
                      <a:cubicBezTo>
                        <a:pt x="82" y="245"/>
                        <a:pt x="90" y="247"/>
                        <a:pt x="96" y="243"/>
                      </a:cubicBezTo>
                      <a:cubicBezTo>
                        <a:pt x="119" y="229"/>
                        <a:pt x="119" y="229"/>
                        <a:pt x="119" y="229"/>
                      </a:cubicBezTo>
                      <a:cubicBezTo>
                        <a:pt x="134" y="231"/>
                        <a:pt x="134" y="231"/>
                        <a:pt x="134" y="231"/>
                      </a:cubicBezTo>
                      <a:cubicBezTo>
                        <a:pt x="139" y="232"/>
                        <a:pt x="145" y="229"/>
                        <a:pt x="148" y="224"/>
                      </a:cubicBezTo>
                      <a:cubicBezTo>
                        <a:pt x="154" y="212"/>
                        <a:pt x="154" y="212"/>
                        <a:pt x="154" y="212"/>
                      </a:cubicBezTo>
                      <a:cubicBezTo>
                        <a:pt x="155" y="211"/>
                        <a:pt x="155" y="211"/>
                        <a:pt x="155" y="210"/>
                      </a:cubicBezTo>
                      <a:cubicBezTo>
                        <a:pt x="166" y="179"/>
                        <a:pt x="166" y="179"/>
                        <a:pt x="166" y="179"/>
                      </a:cubicBezTo>
                      <a:cubicBezTo>
                        <a:pt x="167" y="178"/>
                        <a:pt x="167" y="176"/>
                        <a:pt x="167" y="175"/>
                      </a:cubicBezTo>
                      <a:cubicBezTo>
                        <a:pt x="168" y="144"/>
                        <a:pt x="168" y="144"/>
                        <a:pt x="168" y="144"/>
                      </a:cubicBezTo>
                      <a:cubicBezTo>
                        <a:pt x="206" y="170"/>
                        <a:pt x="206" y="170"/>
                        <a:pt x="206" y="170"/>
                      </a:cubicBezTo>
                      <a:cubicBezTo>
                        <a:pt x="181" y="208"/>
                        <a:pt x="181" y="208"/>
                        <a:pt x="181" y="208"/>
                      </a:cubicBezTo>
                      <a:cubicBezTo>
                        <a:pt x="122" y="247"/>
                        <a:pt x="122" y="247"/>
                        <a:pt x="122" y="247"/>
                      </a:cubicBezTo>
                      <a:cubicBezTo>
                        <a:pt x="95" y="259"/>
                        <a:pt x="95" y="259"/>
                        <a:pt x="95" y="259"/>
                      </a:cubicBezTo>
                      <a:cubicBezTo>
                        <a:pt x="91" y="261"/>
                        <a:pt x="88" y="264"/>
                        <a:pt x="87" y="267"/>
                      </a:cubicBezTo>
                      <a:cubicBezTo>
                        <a:pt x="81" y="284"/>
                        <a:pt x="81" y="284"/>
                        <a:pt x="81" y="284"/>
                      </a:cubicBezTo>
                      <a:cubicBezTo>
                        <a:pt x="24" y="253"/>
                        <a:pt x="24" y="253"/>
                        <a:pt x="24" y="253"/>
                      </a:cubicBezTo>
                      <a:cubicBezTo>
                        <a:pt x="20" y="251"/>
                        <a:pt x="16" y="251"/>
                        <a:pt x="12" y="253"/>
                      </a:cubicBezTo>
                      <a:cubicBezTo>
                        <a:pt x="8" y="255"/>
                        <a:pt x="5" y="259"/>
                        <a:pt x="4" y="263"/>
                      </a:cubicBezTo>
                      <a:cubicBezTo>
                        <a:pt x="1" y="284"/>
                        <a:pt x="1" y="284"/>
                        <a:pt x="1" y="284"/>
                      </a:cubicBezTo>
                      <a:cubicBezTo>
                        <a:pt x="0" y="291"/>
                        <a:pt x="3" y="297"/>
                        <a:pt x="9" y="299"/>
                      </a:cubicBezTo>
                      <a:cubicBezTo>
                        <a:pt x="19" y="303"/>
                        <a:pt x="19" y="303"/>
                        <a:pt x="19" y="303"/>
                      </a:cubicBezTo>
                      <a:cubicBezTo>
                        <a:pt x="22" y="314"/>
                        <a:pt x="22" y="314"/>
                        <a:pt x="22" y="314"/>
                      </a:cubicBezTo>
                      <a:cubicBezTo>
                        <a:pt x="24" y="319"/>
                        <a:pt x="28" y="322"/>
                        <a:pt x="33" y="323"/>
                      </a:cubicBezTo>
                      <a:cubicBezTo>
                        <a:pt x="54" y="327"/>
                        <a:pt x="54" y="327"/>
                        <a:pt x="54" y="327"/>
                      </a:cubicBezTo>
                      <a:cubicBezTo>
                        <a:pt x="36" y="354"/>
                        <a:pt x="36" y="354"/>
                        <a:pt x="36" y="354"/>
                      </a:cubicBezTo>
                      <a:cubicBezTo>
                        <a:pt x="34" y="358"/>
                        <a:pt x="34" y="364"/>
                        <a:pt x="36" y="368"/>
                      </a:cubicBezTo>
                      <a:cubicBezTo>
                        <a:pt x="38" y="372"/>
                        <a:pt x="42" y="375"/>
                        <a:pt x="47" y="376"/>
                      </a:cubicBezTo>
                      <a:cubicBezTo>
                        <a:pt x="62" y="377"/>
                        <a:pt x="62" y="377"/>
                        <a:pt x="62" y="377"/>
                      </a:cubicBezTo>
                      <a:cubicBezTo>
                        <a:pt x="65" y="386"/>
                        <a:pt x="65" y="386"/>
                        <a:pt x="65" y="386"/>
                      </a:cubicBezTo>
                      <a:cubicBezTo>
                        <a:pt x="23" y="406"/>
                        <a:pt x="23" y="406"/>
                        <a:pt x="23" y="406"/>
                      </a:cubicBezTo>
                      <a:cubicBezTo>
                        <a:pt x="19" y="407"/>
                        <a:pt x="16" y="410"/>
                        <a:pt x="15" y="414"/>
                      </a:cubicBezTo>
                      <a:cubicBezTo>
                        <a:pt x="14" y="417"/>
                        <a:pt x="14" y="421"/>
                        <a:pt x="16" y="424"/>
                      </a:cubicBezTo>
                      <a:cubicBezTo>
                        <a:pt x="43" y="481"/>
                        <a:pt x="43" y="481"/>
                        <a:pt x="43" y="481"/>
                      </a:cubicBezTo>
                      <a:cubicBezTo>
                        <a:pt x="45" y="484"/>
                        <a:pt x="49" y="487"/>
                        <a:pt x="52" y="488"/>
                      </a:cubicBezTo>
                      <a:cubicBezTo>
                        <a:pt x="57" y="489"/>
                        <a:pt x="61" y="488"/>
                        <a:pt x="64" y="486"/>
                      </a:cubicBezTo>
                      <a:cubicBezTo>
                        <a:pt x="104" y="455"/>
                        <a:pt x="104" y="455"/>
                        <a:pt x="104" y="455"/>
                      </a:cubicBezTo>
                      <a:cubicBezTo>
                        <a:pt x="107" y="453"/>
                        <a:pt x="109" y="450"/>
                        <a:pt x="109" y="447"/>
                      </a:cubicBezTo>
                      <a:cubicBezTo>
                        <a:pt x="118" y="397"/>
                        <a:pt x="118" y="397"/>
                        <a:pt x="118" y="397"/>
                      </a:cubicBezTo>
                      <a:cubicBezTo>
                        <a:pt x="169" y="369"/>
                        <a:pt x="169" y="369"/>
                        <a:pt x="169" y="369"/>
                      </a:cubicBezTo>
                      <a:cubicBezTo>
                        <a:pt x="211" y="382"/>
                        <a:pt x="211" y="382"/>
                        <a:pt x="211" y="382"/>
                      </a:cubicBezTo>
                      <a:cubicBezTo>
                        <a:pt x="223" y="400"/>
                        <a:pt x="223" y="400"/>
                        <a:pt x="223" y="400"/>
                      </a:cubicBezTo>
                      <a:cubicBezTo>
                        <a:pt x="226" y="405"/>
                        <a:pt x="231" y="407"/>
                        <a:pt x="237" y="406"/>
                      </a:cubicBezTo>
                      <a:cubicBezTo>
                        <a:pt x="242" y="405"/>
                        <a:pt x="246" y="401"/>
                        <a:pt x="248" y="395"/>
                      </a:cubicBezTo>
                      <a:cubicBezTo>
                        <a:pt x="252" y="376"/>
                        <a:pt x="252" y="376"/>
                        <a:pt x="252" y="376"/>
                      </a:cubicBezTo>
                      <a:cubicBezTo>
                        <a:pt x="253" y="370"/>
                        <a:pt x="250" y="364"/>
                        <a:pt x="245" y="361"/>
                      </a:cubicBezTo>
                      <a:cubicBezTo>
                        <a:pt x="189" y="333"/>
                        <a:pt x="189" y="333"/>
                        <a:pt x="189" y="333"/>
                      </a:cubicBezTo>
                      <a:cubicBezTo>
                        <a:pt x="199" y="324"/>
                        <a:pt x="199" y="324"/>
                        <a:pt x="199" y="324"/>
                      </a:cubicBezTo>
                      <a:cubicBezTo>
                        <a:pt x="247" y="358"/>
                        <a:pt x="247" y="358"/>
                        <a:pt x="247" y="358"/>
                      </a:cubicBezTo>
                      <a:cubicBezTo>
                        <a:pt x="247" y="358"/>
                        <a:pt x="247" y="358"/>
                        <a:pt x="247" y="358"/>
                      </a:cubicBezTo>
                      <a:cubicBezTo>
                        <a:pt x="274" y="375"/>
                        <a:pt x="274" y="375"/>
                        <a:pt x="274" y="375"/>
                      </a:cubicBezTo>
                      <a:cubicBezTo>
                        <a:pt x="276" y="376"/>
                        <a:pt x="278" y="376"/>
                        <a:pt x="280" y="376"/>
                      </a:cubicBezTo>
                      <a:cubicBezTo>
                        <a:pt x="302" y="379"/>
                        <a:pt x="302" y="379"/>
                        <a:pt x="302" y="379"/>
                      </a:cubicBezTo>
                      <a:cubicBezTo>
                        <a:pt x="307" y="380"/>
                        <a:pt x="312" y="378"/>
                        <a:pt x="315" y="374"/>
                      </a:cubicBezTo>
                      <a:cubicBezTo>
                        <a:pt x="318" y="370"/>
                        <a:pt x="319" y="364"/>
                        <a:pt x="316" y="360"/>
                      </a:cubicBezTo>
                      <a:cubicBezTo>
                        <a:pt x="307" y="338"/>
                        <a:pt x="307" y="338"/>
                        <a:pt x="307" y="338"/>
                      </a:cubicBezTo>
                      <a:cubicBezTo>
                        <a:pt x="309" y="337"/>
                        <a:pt x="309" y="337"/>
                        <a:pt x="309" y="337"/>
                      </a:cubicBezTo>
                      <a:cubicBezTo>
                        <a:pt x="365" y="358"/>
                        <a:pt x="365" y="358"/>
                        <a:pt x="365" y="358"/>
                      </a:cubicBezTo>
                      <a:cubicBezTo>
                        <a:pt x="369" y="359"/>
                        <a:pt x="374" y="358"/>
                        <a:pt x="378" y="356"/>
                      </a:cubicBezTo>
                      <a:cubicBezTo>
                        <a:pt x="401" y="339"/>
                        <a:pt x="401" y="339"/>
                        <a:pt x="401" y="339"/>
                      </a:cubicBezTo>
                      <a:cubicBezTo>
                        <a:pt x="410" y="366"/>
                        <a:pt x="410" y="366"/>
                        <a:pt x="410" y="366"/>
                      </a:cubicBezTo>
                      <a:cubicBezTo>
                        <a:pt x="406" y="369"/>
                        <a:pt x="406" y="369"/>
                        <a:pt x="406" y="369"/>
                      </a:cubicBezTo>
                      <a:cubicBezTo>
                        <a:pt x="338" y="391"/>
                        <a:pt x="338" y="391"/>
                        <a:pt x="338" y="391"/>
                      </a:cubicBezTo>
                      <a:cubicBezTo>
                        <a:pt x="294" y="407"/>
                        <a:pt x="294" y="407"/>
                        <a:pt x="294" y="407"/>
                      </a:cubicBezTo>
                      <a:cubicBezTo>
                        <a:pt x="288" y="409"/>
                        <a:pt x="284" y="414"/>
                        <a:pt x="284" y="420"/>
                      </a:cubicBezTo>
                      <a:cubicBezTo>
                        <a:pt x="278" y="423"/>
                        <a:pt x="278" y="423"/>
                        <a:pt x="278" y="423"/>
                      </a:cubicBezTo>
                      <a:cubicBezTo>
                        <a:pt x="225" y="435"/>
                        <a:pt x="225" y="435"/>
                        <a:pt x="225" y="435"/>
                      </a:cubicBezTo>
                      <a:cubicBezTo>
                        <a:pt x="205" y="417"/>
                        <a:pt x="205" y="417"/>
                        <a:pt x="205" y="417"/>
                      </a:cubicBezTo>
                      <a:cubicBezTo>
                        <a:pt x="201" y="413"/>
                        <a:pt x="196" y="412"/>
                        <a:pt x="191" y="414"/>
                      </a:cubicBezTo>
                      <a:cubicBezTo>
                        <a:pt x="136" y="437"/>
                        <a:pt x="136" y="437"/>
                        <a:pt x="136" y="437"/>
                      </a:cubicBezTo>
                      <a:cubicBezTo>
                        <a:pt x="134" y="437"/>
                        <a:pt x="132" y="439"/>
                        <a:pt x="131" y="440"/>
                      </a:cubicBezTo>
                      <a:cubicBezTo>
                        <a:pt x="106" y="469"/>
                        <a:pt x="106" y="469"/>
                        <a:pt x="106" y="469"/>
                      </a:cubicBezTo>
                      <a:cubicBezTo>
                        <a:pt x="80" y="481"/>
                        <a:pt x="80" y="481"/>
                        <a:pt x="80" y="481"/>
                      </a:cubicBezTo>
                      <a:cubicBezTo>
                        <a:pt x="77" y="483"/>
                        <a:pt x="74" y="486"/>
                        <a:pt x="73" y="489"/>
                      </a:cubicBezTo>
                      <a:cubicBezTo>
                        <a:pt x="29" y="613"/>
                        <a:pt x="29" y="613"/>
                        <a:pt x="29" y="613"/>
                      </a:cubicBezTo>
                      <a:cubicBezTo>
                        <a:pt x="56" y="633"/>
                        <a:pt x="86" y="651"/>
                        <a:pt x="119" y="663"/>
                      </a:cubicBezTo>
                      <a:cubicBezTo>
                        <a:pt x="287" y="727"/>
                        <a:pt x="474" y="653"/>
                        <a:pt x="555" y="498"/>
                      </a:cubicBezTo>
                      <a:cubicBezTo>
                        <a:pt x="449" y="427"/>
                        <a:pt x="449" y="427"/>
                        <a:pt x="449" y="427"/>
                      </a:cubicBezTo>
                      <a:cubicBezTo>
                        <a:pt x="460" y="411"/>
                        <a:pt x="460" y="411"/>
                        <a:pt x="460" y="411"/>
                      </a:cubicBezTo>
                      <a:cubicBezTo>
                        <a:pt x="559" y="488"/>
                        <a:pt x="559" y="488"/>
                        <a:pt x="559" y="488"/>
                      </a:cubicBezTo>
                      <a:cubicBezTo>
                        <a:pt x="564" y="479"/>
                        <a:pt x="568" y="470"/>
                        <a:pt x="571" y="460"/>
                      </a:cubicBezTo>
                      <a:cubicBezTo>
                        <a:pt x="583" y="429"/>
                        <a:pt x="590" y="397"/>
                        <a:pt x="593" y="365"/>
                      </a:cubicBezTo>
                      <a:cubicBezTo>
                        <a:pt x="557" y="349"/>
                        <a:pt x="557" y="349"/>
                        <a:pt x="557" y="349"/>
                      </a:cubicBezTo>
                      <a:cubicBezTo>
                        <a:pt x="561" y="341"/>
                        <a:pt x="561" y="341"/>
                        <a:pt x="561" y="341"/>
                      </a:cubicBezTo>
                      <a:cubicBezTo>
                        <a:pt x="594" y="334"/>
                        <a:pt x="594" y="334"/>
                        <a:pt x="594" y="334"/>
                      </a:cubicBezTo>
                      <a:cubicBezTo>
                        <a:pt x="593" y="194"/>
                        <a:pt x="508" y="61"/>
                        <a:pt x="36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
          <p:nvSpPr>
            <p:cNvPr id="26" name="Freeform 5">
              <a:extLst>
                <a:ext uri="{FF2B5EF4-FFF2-40B4-BE49-F238E27FC236}">
                  <a16:creationId xmlns:a16="http://schemas.microsoft.com/office/drawing/2014/main" id="{B0AAC2C0-F060-48D1-A56B-AA489838F0F2}"/>
                </a:ext>
              </a:extLst>
            </p:cNvPr>
            <p:cNvSpPr>
              <a:spLocks noEditPoints="1"/>
            </p:cNvSpPr>
            <p:nvPr/>
          </p:nvSpPr>
          <p:spPr bwMode="auto">
            <a:xfrm>
              <a:off x="1218982" y="3574621"/>
              <a:ext cx="317162" cy="50730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2"/>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7" name="Freeform 5">
              <a:extLst>
                <a:ext uri="{FF2B5EF4-FFF2-40B4-BE49-F238E27FC236}">
                  <a16:creationId xmlns:a16="http://schemas.microsoft.com/office/drawing/2014/main" id="{6BD23CCC-9024-4CD8-9CB2-EAB040216895}"/>
                </a:ext>
              </a:extLst>
            </p:cNvPr>
            <p:cNvSpPr>
              <a:spLocks noEditPoints="1"/>
            </p:cNvSpPr>
            <p:nvPr/>
          </p:nvSpPr>
          <p:spPr bwMode="auto">
            <a:xfrm>
              <a:off x="2685756" y="4211280"/>
              <a:ext cx="317162" cy="50730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2"/>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8" name="Freeform 20">
              <a:extLst>
                <a:ext uri="{FF2B5EF4-FFF2-40B4-BE49-F238E27FC236}">
                  <a16:creationId xmlns:a16="http://schemas.microsoft.com/office/drawing/2014/main" id="{4A4FD15C-213F-4F18-9E9E-95AC8CEC001C}"/>
                </a:ext>
              </a:extLst>
            </p:cNvPr>
            <p:cNvSpPr>
              <a:spLocks noEditPoints="1"/>
            </p:cNvSpPr>
            <p:nvPr/>
          </p:nvSpPr>
          <p:spPr bwMode="auto">
            <a:xfrm>
              <a:off x="935731" y="4312784"/>
              <a:ext cx="317162" cy="50730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2"/>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9" name="Freeform 5">
              <a:extLst>
                <a:ext uri="{FF2B5EF4-FFF2-40B4-BE49-F238E27FC236}">
                  <a16:creationId xmlns:a16="http://schemas.microsoft.com/office/drawing/2014/main" id="{DA1707CC-4452-48FE-9C7D-1CE0C6EF0ABC}"/>
                </a:ext>
              </a:extLst>
            </p:cNvPr>
            <p:cNvSpPr>
              <a:spLocks noEditPoints="1"/>
            </p:cNvSpPr>
            <p:nvPr/>
          </p:nvSpPr>
          <p:spPr bwMode="auto">
            <a:xfrm>
              <a:off x="1203604" y="5379951"/>
              <a:ext cx="317162" cy="50730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tx2"/>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spTree>
    <p:extLst>
      <p:ext uri="{BB962C8B-B14F-4D97-AF65-F5344CB8AC3E}">
        <p14:creationId xmlns:p14="http://schemas.microsoft.com/office/powerpoint/2010/main" val="18281132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BD83-292A-4501-AC1C-5EE9DEE79CEA}"/>
              </a:ext>
            </a:extLst>
          </p:cNvPr>
          <p:cNvSpPr>
            <a:spLocks noGrp="1"/>
          </p:cNvSpPr>
          <p:nvPr>
            <p:ph type="title"/>
          </p:nvPr>
        </p:nvSpPr>
        <p:spPr>
          <a:xfrm>
            <a:off x="593148" y="477267"/>
            <a:ext cx="10460849" cy="397032"/>
          </a:xfrm>
        </p:spPr>
        <p:txBody>
          <a:bodyPr/>
          <a:lstStyle/>
          <a:p>
            <a:r>
              <a:rPr lang="en-US"/>
              <a:t>The collaborative journey of a Co-Sell deal</a:t>
            </a:r>
            <a:endParaRPr lang="en-IN"/>
          </a:p>
        </p:txBody>
      </p:sp>
      <p:cxnSp>
        <p:nvCxnSpPr>
          <p:cNvPr id="62" name="Straight Connector 61">
            <a:extLst>
              <a:ext uri="{FF2B5EF4-FFF2-40B4-BE49-F238E27FC236}">
                <a16:creationId xmlns:a16="http://schemas.microsoft.com/office/drawing/2014/main" id="{EA9D324E-84C8-4B49-9EC4-C3DD84265E53}"/>
              </a:ext>
            </a:extLst>
          </p:cNvPr>
          <p:cNvCxnSpPr>
            <a:cxnSpLocks/>
          </p:cNvCxnSpPr>
          <p:nvPr/>
        </p:nvCxnSpPr>
        <p:spPr>
          <a:xfrm>
            <a:off x="7549727" y="2042016"/>
            <a:ext cx="1188720" cy="0"/>
          </a:xfrm>
          <a:prstGeom prst="line">
            <a:avLst/>
          </a:prstGeom>
          <a:ln w="12700">
            <a:solidFill>
              <a:srgbClr val="004E8E"/>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E507FB74-4027-4BEF-AB30-29FD4F9D3600}"/>
              </a:ext>
            </a:extLst>
          </p:cNvPr>
          <p:cNvSpPr/>
          <p:nvPr/>
        </p:nvSpPr>
        <p:spPr bwMode="auto">
          <a:xfrm>
            <a:off x="593148" y="1771552"/>
            <a:ext cx="1554480" cy="155448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1" name="circle1">
            <a:extLst>
              <a:ext uri="{FF2B5EF4-FFF2-40B4-BE49-F238E27FC236}">
                <a16:creationId xmlns:a16="http://schemas.microsoft.com/office/drawing/2014/main" id="{389D6DF3-AD9F-4626-AD8B-6AA487C64B15}"/>
              </a:ext>
            </a:extLst>
          </p:cNvPr>
          <p:cNvSpPr/>
          <p:nvPr/>
        </p:nvSpPr>
        <p:spPr bwMode="auto">
          <a:xfrm>
            <a:off x="790524" y="1975818"/>
            <a:ext cx="1099737" cy="1099737"/>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134163" tIns="107331" rIns="134163" bIns="107331" numCol="1" spcCol="0" rtlCol="0" fromWordArt="0" anchor="t" anchorCtr="0" forceAA="0" compatLnSpc="1">
            <a:prstTxWarp prst="textNoShape">
              <a:avLst/>
            </a:prstTxWarp>
            <a:noAutofit/>
          </a:bodyPr>
          <a:lstStyle/>
          <a:p>
            <a:pPr marL="0" marR="0" lvl="0" indent="0" algn="ctr" defTabSz="683927" rtl="0" eaLnBrk="1" fontAlgn="base" latinLnBrk="0" hangingPunct="1">
              <a:lnSpc>
                <a:spcPct val="90000"/>
              </a:lnSpc>
              <a:spcBef>
                <a:spcPct val="0"/>
              </a:spcBef>
              <a:spcAft>
                <a:spcPct val="0"/>
              </a:spcAft>
              <a:buClrTx/>
              <a:buSzTx/>
              <a:buFontTx/>
              <a:buNone/>
              <a:tabLst/>
              <a:defRPr/>
            </a:pPr>
            <a:endParaRPr kumimoji="0" lang="en-US" sz="17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circle1">
            <a:extLst>
              <a:ext uri="{FF2B5EF4-FFF2-40B4-BE49-F238E27FC236}">
                <a16:creationId xmlns:a16="http://schemas.microsoft.com/office/drawing/2014/main" id="{9157035C-4B75-40B5-A56F-79EEA21B139E}"/>
              </a:ext>
            </a:extLst>
          </p:cNvPr>
          <p:cNvSpPr/>
          <p:nvPr/>
        </p:nvSpPr>
        <p:spPr bwMode="auto">
          <a:xfrm>
            <a:off x="790524" y="1975818"/>
            <a:ext cx="1099737" cy="1099737"/>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134163" tIns="107331" rIns="134163" bIns="107331" numCol="1" spcCol="0" rtlCol="0" fromWordArt="0" anchor="t" anchorCtr="0" forceAA="0" compatLnSpc="1">
            <a:prstTxWarp prst="textNoShape">
              <a:avLst/>
            </a:prstTxWarp>
            <a:noAutofit/>
          </a:bodyPr>
          <a:lstStyle/>
          <a:p>
            <a:pPr marL="0" marR="0" lvl="0" indent="0" algn="ctr" defTabSz="683927" rtl="0" eaLnBrk="1" fontAlgn="base" latinLnBrk="0" hangingPunct="1">
              <a:lnSpc>
                <a:spcPct val="90000"/>
              </a:lnSpc>
              <a:spcBef>
                <a:spcPct val="0"/>
              </a:spcBef>
              <a:spcAft>
                <a:spcPct val="0"/>
              </a:spcAft>
              <a:buClrTx/>
              <a:buSzTx/>
              <a:buFontTx/>
              <a:buNone/>
              <a:tabLst/>
              <a:defRPr/>
            </a:pPr>
            <a:endParaRPr kumimoji="0" lang="en-US" sz="17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circle1">
            <a:extLst>
              <a:ext uri="{FF2B5EF4-FFF2-40B4-BE49-F238E27FC236}">
                <a16:creationId xmlns:a16="http://schemas.microsoft.com/office/drawing/2014/main" id="{6EF8CDB8-3B56-424F-95ED-D0E00995A4CC}"/>
              </a:ext>
            </a:extLst>
          </p:cNvPr>
          <p:cNvSpPr/>
          <p:nvPr/>
        </p:nvSpPr>
        <p:spPr bwMode="auto">
          <a:xfrm>
            <a:off x="790524" y="1975818"/>
            <a:ext cx="1099737" cy="1099737"/>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134163" tIns="107331" rIns="134163" bIns="107331" numCol="1" spcCol="0" rtlCol="0" fromWordArt="0" anchor="t" anchorCtr="0" forceAA="0" compatLnSpc="1">
            <a:prstTxWarp prst="textNoShape">
              <a:avLst/>
            </a:prstTxWarp>
            <a:noAutofit/>
          </a:bodyPr>
          <a:lstStyle/>
          <a:p>
            <a:pPr marL="0" marR="0" lvl="0" indent="0" algn="ctr" defTabSz="683927" rtl="0" eaLnBrk="1" fontAlgn="base" latinLnBrk="0" hangingPunct="1">
              <a:lnSpc>
                <a:spcPct val="90000"/>
              </a:lnSpc>
              <a:spcBef>
                <a:spcPct val="0"/>
              </a:spcBef>
              <a:spcAft>
                <a:spcPct val="0"/>
              </a:spcAft>
              <a:buClrTx/>
              <a:buSzTx/>
              <a:buFontTx/>
              <a:buNone/>
              <a:tabLst/>
              <a:defRPr/>
            </a:pPr>
            <a:endParaRPr kumimoji="0" lang="en-US" sz="17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circle1">
            <a:extLst>
              <a:ext uri="{FF2B5EF4-FFF2-40B4-BE49-F238E27FC236}">
                <a16:creationId xmlns:a16="http://schemas.microsoft.com/office/drawing/2014/main" id="{4E4E7955-7DF2-4F96-9BE5-340553C3D13B}"/>
              </a:ext>
            </a:extLst>
          </p:cNvPr>
          <p:cNvSpPr/>
          <p:nvPr/>
        </p:nvSpPr>
        <p:spPr bwMode="auto">
          <a:xfrm>
            <a:off x="790524" y="1975818"/>
            <a:ext cx="1099737" cy="1099737"/>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134163" tIns="107331" rIns="134163" bIns="107331" numCol="1" spcCol="0" rtlCol="0" fromWordArt="0" anchor="t" anchorCtr="0" forceAA="0" compatLnSpc="1">
            <a:prstTxWarp prst="textNoShape">
              <a:avLst/>
            </a:prstTxWarp>
            <a:noAutofit/>
          </a:bodyPr>
          <a:lstStyle/>
          <a:p>
            <a:pPr marL="0" marR="0" lvl="0" indent="0" algn="ctr" defTabSz="683927" rtl="0" eaLnBrk="1" fontAlgn="base" latinLnBrk="0" hangingPunct="1">
              <a:lnSpc>
                <a:spcPct val="90000"/>
              </a:lnSpc>
              <a:spcBef>
                <a:spcPct val="0"/>
              </a:spcBef>
              <a:spcAft>
                <a:spcPct val="0"/>
              </a:spcAft>
              <a:buClrTx/>
              <a:buSzTx/>
              <a:buFontTx/>
              <a:buNone/>
              <a:tabLst/>
              <a:defRPr/>
            </a:pPr>
            <a:endParaRPr kumimoji="0" lang="en-US" sz="17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8" name="Group 77">
            <a:extLst>
              <a:ext uri="{FF2B5EF4-FFF2-40B4-BE49-F238E27FC236}">
                <a16:creationId xmlns:a16="http://schemas.microsoft.com/office/drawing/2014/main" id="{576B0F68-EDD4-432E-B851-E39A697EC934}"/>
              </a:ext>
            </a:extLst>
          </p:cNvPr>
          <p:cNvGrpSpPr/>
          <p:nvPr/>
        </p:nvGrpSpPr>
        <p:grpSpPr>
          <a:xfrm>
            <a:off x="2460806" y="1638444"/>
            <a:ext cx="1645920" cy="3198702"/>
            <a:chOff x="2801295" y="1737188"/>
            <a:chExt cx="1645920" cy="3198702"/>
          </a:xfrm>
        </p:grpSpPr>
        <p:sp>
          <p:nvSpPr>
            <p:cNvPr id="79" name="Rectangle 78">
              <a:extLst>
                <a:ext uri="{FF2B5EF4-FFF2-40B4-BE49-F238E27FC236}">
                  <a16:creationId xmlns:a16="http://schemas.microsoft.com/office/drawing/2014/main" id="{00619356-CC6B-4518-9451-662CEEB4DD21}"/>
                </a:ext>
              </a:extLst>
            </p:cNvPr>
            <p:cNvSpPr/>
            <p:nvPr/>
          </p:nvSpPr>
          <p:spPr bwMode="auto">
            <a:xfrm>
              <a:off x="2801295" y="1737188"/>
              <a:ext cx="1645920" cy="1751450"/>
            </a:xfrm>
            <a:prstGeom prst="rect">
              <a:avLst/>
            </a:prstGeom>
            <a:no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750570EC-2543-4FB9-9F6C-7B0C1EB3177E}"/>
                </a:ext>
              </a:extLst>
            </p:cNvPr>
            <p:cNvSpPr/>
            <p:nvPr/>
          </p:nvSpPr>
          <p:spPr bwMode="auto">
            <a:xfrm>
              <a:off x="2974577" y="1928567"/>
              <a:ext cx="371560" cy="3715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b="1">
                  <a:gradFill>
                    <a:gsLst>
                      <a:gs pos="0">
                        <a:srgbClr val="FFFFFF"/>
                      </a:gs>
                      <a:gs pos="100000">
                        <a:srgbClr val="FFFFFF"/>
                      </a:gs>
                    </a:gsLst>
                    <a:lin ang="5400000" scaled="0"/>
                  </a:gradFill>
                  <a:latin typeface="Segoe UI" charset="0"/>
                  <a:ea typeface="Segoe UI" charset="0"/>
                  <a:cs typeface="Segoe UI" charset="0"/>
                </a:rPr>
                <a:t>1</a:t>
              </a:r>
            </a:p>
          </p:txBody>
        </p:sp>
        <p:sp>
          <p:nvSpPr>
            <p:cNvPr id="81" name="Arrow: Pentagon 80">
              <a:extLst>
                <a:ext uri="{FF2B5EF4-FFF2-40B4-BE49-F238E27FC236}">
                  <a16:creationId xmlns:a16="http://schemas.microsoft.com/office/drawing/2014/main" id="{A884D5D7-F65F-4817-B38D-B5F96B29B3C4}"/>
                </a:ext>
              </a:extLst>
            </p:cNvPr>
            <p:cNvSpPr/>
            <p:nvPr/>
          </p:nvSpPr>
          <p:spPr bwMode="auto">
            <a:xfrm>
              <a:off x="2972686" y="2510116"/>
              <a:ext cx="1259030" cy="1649298"/>
            </a:xfrm>
            <a:prstGeom prst="homePlate">
              <a:avLst>
                <a:gd name="adj" fmla="val 0"/>
              </a:avLst>
            </a:prstGeom>
          </p:spPr>
          <p:txBody>
            <a:bodyPr wrap="square" lIns="0" anchor="ctr">
              <a:spAutoFit/>
            </a:bodyPr>
            <a:lstStyle/>
            <a:p>
              <a:pPr>
                <a:lnSpc>
                  <a:spcPct val="95000"/>
                </a:lnSpc>
              </a:pPr>
              <a:r>
                <a:rPr lang="en-US" sz="1400" b="1">
                  <a:gradFill>
                    <a:gsLst>
                      <a:gs pos="0">
                        <a:schemeClr val="tx1"/>
                      </a:gs>
                      <a:gs pos="100000">
                        <a:schemeClr val="tx1"/>
                      </a:gs>
                    </a:gsLst>
                    <a:lin ang="5400000" scaled="1"/>
                  </a:gradFill>
                </a:rPr>
                <a:t>Share an opportunity</a:t>
              </a:r>
            </a:p>
            <a:p>
              <a:pPr>
                <a:lnSpc>
                  <a:spcPct val="95000"/>
                </a:lnSpc>
              </a:pPr>
              <a:endParaRPr lang="en-US" sz="1050" b="1">
                <a:gradFill>
                  <a:gsLst>
                    <a:gs pos="0">
                      <a:schemeClr val="tx1"/>
                    </a:gs>
                    <a:gs pos="100000">
                      <a:schemeClr val="tx1"/>
                    </a:gs>
                  </a:gsLst>
                  <a:lin ang="5400000" scaled="1"/>
                </a:gradFill>
              </a:endParaRPr>
            </a:p>
            <a:p>
              <a:pPr>
                <a:lnSpc>
                  <a:spcPct val="95000"/>
                </a:lnSpc>
              </a:pPr>
              <a:endParaRPr lang="en-US" sz="900">
                <a:solidFill>
                  <a:schemeClr val="tx2"/>
                </a:solidFill>
                <a:latin typeface="Segoe UI" charset="0"/>
                <a:cs typeface="Segoe UI" charset="0"/>
              </a:endParaRPr>
            </a:p>
            <a:p>
              <a:pPr>
                <a:lnSpc>
                  <a:spcPct val="95000"/>
                </a:lnSpc>
              </a:pPr>
              <a:endParaRPr lang="en-US" sz="900">
                <a:solidFill>
                  <a:schemeClr val="tx2"/>
                </a:solidFill>
                <a:latin typeface="Segoe UI" charset="0"/>
                <a:cs typeface="Segoe UI" charset="0"/>
              </a:endParaRPr>
            </a:p>
            <a:p>
              <a:pPr>
                <a:lnSpc>
                  <a:spcPct val="95000"/>
                </a:lnSpc>
              </a:pPr>
              <a:r>
                <a:rPr lang="en-US" sz="900">
                  <a:solidFill>
                    <a:schemeClr val="tx2"/>
                  </a:solidFill>
                  <a:latin typeface="Segoe UI" charset="0"/>
                  <a:cs typeface="Segoe UI" charset="0"/>
                </a:rPr>
                <a:t>Partners or Microsoft sellers initiate the process by sharing opportunities</a:t>
              </a:r>
            </a:p>
            <a:p>
              <a:pPr>
                <a:lnSpc>
                  <a:spcPct val="95000"/>
                </a:lnSpc>
              </a:pPr>
              <a:endParaRPr lang="en-US" sz="1400" b="1">
                <a:gradFill>
                  <a:gsLst>
                    <a:gs pos="0">
                      <a:schemeClr val="tx1"/>
                    </a:gs>
                    <a:gs pos="100000">
                      <a:schemeClr val="tx1"/>
                    </a:gs>
                  </a:gsLst>
                  <a:lin ang="5400000" scaled="1"/>
                </a:gradFill>
              </a:endParaRPr>
            </a:p>
          </p:txBody>
        </p:sp>
        <p:sp>
          <p:nvSpPr>
            <p:cNvPr id="82" name="TextBox 81">
              <a:extLst>
                <a:ext uri="{FF2B5EF4-FFF2-40B4-BE49-F238E27FC236}">
                  <a16:creationId xmlns:a16="http://schemas.microsoft.com/office/drawing/2014/main" id="{A77CADE5-A9D8-403D-B192-90B997717D5C}"/>
                </a:ext>
              </a:extLst>
            </p:cNvPr>
            <p:cNvSpPr txBox="1"/>
            <p:nvPr/>
          </p:nvSpPr>
          <p:spPr>
            <a:xfrm>
              <a:off x="2972685" y="4376328"/>
              <a:ext cx="1416589" cy="559562"/>
            </a:xfrm>
            <a:prstGeom prst="rect">
              <a:avLst/>
            </a:prstGeom>
            <a:solidFill>
              <a:schemeClr val="accent1"/>
            </a:solidFill>
            <a:ln>
              <a:noFill/>
            </a:ln>
          </p:spPr>
          <p:txBody>
            <a:bodyPr wrap="square" lIns="91440" tIns="0" rIns="93260" bIns="46630" rtlCol="0" anchor="ctr" anchorCtr="0">
              <a:noAutofit/>
            </a:bodyPr>
            <a:lstStyle/>
            <a:p>
              <a:pPr defTabSz="932597">
                <a:spcAft>
                  <a:spcPts val="612"/>
                </a:spcAft>
                <a:defRPr/>
              </a:pPr>
              <a:r>
                <a:rPr lang="en-US" sz="1020" dirty="0">
                  <a:gradFill>
                    <a:gsLst>
                      <a:gs pos="0">
                        <a:schemeClr val="bg1"/>
                      </a:gs>
                      <a:gs pos="100000">
                        <a:schemeClr val="bg1"/>
                      </a:gs>
                    </a:gsLst>
                    <a:lin ang="5400000" scaled="1"/>
                  </a:gradFill>
                  <a:latin typeface="Segoe UI Semibold" panose="020B0702040204020203" pitchFamily="34" charset="0"/>
                  <a:ea typeface="Segoe UI" charset="0"/>
                  <a:cs typeface="Segoe UI Semibold" panose="020B0702040204020203" pitchFamily="34" charset="0"/>
                </a:rPr>
                <a:t>Partner or field seller (AE, SSP, ISE, CS, ECM, TCM)</a:t>
              </a:r>
            </a:p>
          </p:txBody>
        </p:sp>
      </p:grpSp>
      <p:grpSp>
        <p:nvGrpSpPr>
          <p:cNvPr id="83" name="Group 82">
            <a:extLst>
              <a:ext uri="{FF2B5EF4-FFF2-40B4-BE49-F238E27FC236}">
                <a16:creationId xmlns:a16="http://schemas.microsoft.com/office/drawing/2014/main" id="{2AA4996A-B37B-4311-9AA3-DCA982FC4D2B}"/>
              </a:ext>
            </a:extLst>
          </p:cNvPr>
          <p:cNvGrpSpPr/>
          <p:nvPr/>
        </p:nvGrpSpPr>
        <p:grpSpPr>
          <a:xfrm>
            <a:off x="2565757" y="4967546"/>
            <a:ext cx="4654936" cy="442920"/>
            <a:chOff x="2565757" y="3761113"/>
            <a:chExt cx="4654936" cy="442920"/>
          </a:xfrm>
        </p:grpSpPr>
        <p:sp>
          <p:nvSpPr>
            <p:cNvPr id="84" name="Rectangle 83">
              <a:extLst>
                <a:ext uri="{FF2B5EF4-FFF2-40B4-BE49-F238E27FC236}">
                  <a16:creationId xmlns:a16="http://schemas.microsoft.com/office/drawing/2014/main" id="{CCE56571-305E-4E21-A16A-F7F8AE063D93}"/>
                </a:ext>
              </a:extLst>
            </p:cNvPr>
            <p:cNvSpPr/>
            <p:nvPr/>
          </p:nvSpPr>
          <p:spPr bwMode="auto">
            <a:xfrm>
              <a:off x="2565757" y="3905191"/>
              <a:ext cx="2014196" cy="298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fontAlgn="base">
                <a:lnSpc>
                  <a:spcPct val="95000"/>
                </a:lnSpc>
                <a:spcBef>
                  <a:spcPct val="0"/>
                </a:spcBef>
                <a:spcAft>
                  <a:spcPts val="612"/>
                </a:spcAft>
                <a:defRPr/>
              </a:pPr>
              <a:r>
                <a:rPr lang="en-US" sz="1400" b="1">
                  <a:gradFill>
                    <a:gsLst>
                      <a:gs pos="0">
                        <a:schemeClr val="accent1"/>
                      </a:gs>
                      <a:gs pos="100000">
                        <a:schemeClr val="accent1"/>
                      </a:gs>
                    </a:gsLst>
                    <a:lin ang="5400000" scaled="1"/>
                  </a:gradFill>
                </a:rPr>
                <a:t>Co-Sell deals</a:t>
              </a:r>
            </a:p>
          </p:txBody>
        </p:sp>
        <p:grpSp>
          <p:nvGrpSpPr>
            <p:cNvPr id="85" name="Group 84">
              <a:extLst>
                <a:ext uri="{FF2B5EF4-FFF2-40B4-BE49-F238E27FC236}">
                  <a16:creationId xmlns:a16="http://schemas.microsoft.com/office/drawing/2014/main" id="{0FD03ECA-9807-4167-84DB-AB16E6E822F7}"/>
                </a:ext>
              </a:extLst>
            </p:cNvPr>
            <p:cNvGrpSpPr/>
            <p:nvPr/>
          </p:nvGrpSpPr>
          <p:grpSpPr>
            <a:xfrm>
              <a:off x="2660012" y="3761113"/>
              <a:ext cx="4560681" cy="67734"/>
              <a:chOff x="5884789" y="3850287"/>
              <a:chExt cx="6638452" cy="83693"/>
            </a:xfrm>
          </p:grpSpPr>
          <p:sp>
            <p:nvSpPr>
              <p:cNvPr id="86" name="Diamond 22">
                <a:extLst>
                  <a:ext uri="{FF2B5EF4-FFF2-40B4-BE49-F238E27FC236}">
                    <a16:creationId xmlns:a16="http://schemas.microsoft.com/office/drawing/2014/main" id="{2B17CDC0-78E9-4F07-9358-178C8528E5D4}"/>
                  </a:ext>
                </a:extLst>
              </p:cNvPr>
              <p:cNvSpPr/>
              <p:nvPr/>
            </p:nvSpPr>
            <p:spPr bwMode="auto">
              <a:xfrm rot="5400000">
                <a:off x="5952899" y="3782178"/>
                <a:ext cx="83692" cy="219911"/>
              </a:xfrm>
              <a:custGeom>
                <a:avLst/>
                <a:gdLst>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0 w 545238"/>
                  <a:gd name="connsiteY4" fmla="*/ 35817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91440 w 545238"/>
                  <a:gd name="connsiteY4" fmla="*/ 44961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0" fmla="*/ 0 w 272619"/>
                  <a:gd name="connsiteY0" fmla="*/ 0 h 716339"/>
                  <a:gd name="connsiteX1" fmla="*/ 272619 w 272619"/>
                  <a:gd name="connsiteY1" fmla="*/ 358170 h 716339"/>
                  <a:gd name="connsiteX2" fmla="*/ 0 w 272619"/>
                  <a:gd name="connsiteY2" fmla="*/ 716339 h 716339"/>
                </a:gdLst>
                <a:ahLst/>
                <a:cxnLst>
                  <a:cxn ang="0">
                    <a:pos x="connsiteX0" y="connsiteY0"/>
                  </a:cxn>
                  <a:cxn ang="0">
                    <a:pos x="connsiteX1" y="connsiteY1"/>
                  </a:cxn>
                  <a:cxn ang="0">
                    <a:pos x="connsiteX2" y="connsiteY2"/>
                  </a:cxn>
                </a:cxnLst>
                <a:rect l="l" t="t" r="r" b="b"/>
                <a:pathLst>
                  <a:path w="272619" h="716339">
                    <a:moveTo>
                      <a:pt x="0" y="0"/>
                    </a:moveTo>
                    <a:lnTo>
                      <a:pt x="272619" y="358170"/>
                    </a:lnTo>
                    <a:lnTo>
                      <a:pt x="0" y="716339"/>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A5CF7D5A-25EC-4AC4-8A73-C9896A91B7D9}"/>
                  </a:ext>
                </a:extLst>
              </p:cNvPr>
              <p:cNvCxnSpPr>
                <a:cxnSpLocks/>
              </p:cNvCxnSpPr>
              <p:nvPr/>
            </p:nvCxnSpPr>
            <p:spPr>
              <a:xfrm>
                <a:off x="6095274" y="3850287"/>
                <a:ext cx="6427967"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C6238EC0-9635-4551-B39F-4F4C62FDF0A3}"/>
              </a:ext>
            </a:extLst>
          </p:cNvPr>
          <p:cNvGrpSpPr/>
          <p:nvPr/>
        </p:nvGrpSpPr>
        <p:grpSpPr>
          <a:xfrm>
            <a:off x="7220693" y="4935739"/>
            <a:ext cx="2972180" cy="460825"/>
            <a:chOff x="2565758" y="4381723"/>
            <a:chExt cx="2972180" cy="460825"/>
          </a:xfrm>
        </p:grpSpPr>
        <p:sp>
          <p:nvSpPr>
            <p:cNvPr id="90" name="Rectangle 89">
              <a:extLst>
                <a:ext uri="{FF2B5EF4-FFF2-40B4-BE49-F238E27FC236}">
                  <a16:creationId xmlns:a16="http://schemas.microsoft.com/office/drawing/2014/main" id="{6D998E2F-EA1F-4368-B2E4-9630246A964D}"/>
                </a:ext>
              </a:extLst>
            </p:cNvPr>
            <p:cNvSpPr/>
            <p:nvPr/>
          </p:nvSpPr>
          <p:spPr bwMode="auto">
            <a:xfrm>
              <a:off x="2565758" y="4554478"/>
              <a:ext cx="1913865" cy="28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97" fontAlgn="base">
                <a:lnSpc>
                  <a:spcPct val="90000"/>
                </a:lnSpc>
                <a:spcBef>
                  <a:spcPct val="0"/>
                </a:spcBef>
                <a:spcAft>
                  <a:spcPts val="612"/>
                </a:spcAft>
                <a:defRPr/>
              </a:pPr>
              <a:r>
                <a:rPr lang="en-US" sz="1400" b="1">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rPr>
                <a:t>IP Co-Sell deals only</a:t>
              </a:r>
            </a:p>
          </p:txBody>
        </p:sp>
        <p:grpSp>
          <p:nvGrpSpPr>
            <p:cNvPr id="91" name="Group 90">
              <a:extLst>
                <a:ext uri="{FF2B5EF4-FFF2-40B4-BE49-F238E27FC236}">
                  <a16:creationId xmlns:a16="http://schemas.microsoft.com/office/drawing/2014/main" id="{97D185DA-FFC0-4926-9C43-83365D8C5276}"/>
                </a:ext>
              </a:extLst>
            </p:cNvPr>
            <p:cNvGrpSpPr/>
            <p:nvPr/>
          </p:nvGrpSpPr>
          <p:grpSpPr>
            <a:xfrm>
              <a:off x="2669332" y="4381723"/>
              <a:ext cx="2868606" cy="99668"/>
              <a:chOff x="5884789" y="3850287"/>
              <a:chExt cx="3335681" cy="83693"/>
            </a:xfrm>
          </p:grpSpPr>
          <p:sp>
            <p:nvSpPr>
              <p:cNvPr id="92" name="Diamond 22">
                <a:extLst>
                  <a:ext uri="{FF2B5EF4-FFF2-40B4-BE49-F238E27FC236}">
                    <a16:creationId xmlns:a16="http://schemas.microsoft.com/office/drawing/2014/main" id="{D2BDA52A-07F4-4045-9711-6D82387FC33D}"/>
                  </a:ext>
                </a:extLst>
              </p:cNvPr>
              <p:cNvSpPr/>
              <p:nvPr/>
            </p:nvSpPr>
            <p:spPr bwMode="auto">
              <a:xfrm rot="5400000">
                <a:off x="5952899" y="3782178"/>
                <a:ext cx="83692" cy="219911"/>
              </a:xfrm>
              <a:custGeom>
                <a:avLst/>
                <a:gdLst>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0 w 545238"/>
                  <a:gd name="connsiteY4" fmla="*/ 35817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91440 w 545238"/>
                  <a:gd name="connsiteY4" fmla="*/ 44961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0" fmla="*/ 0 w 272619"/>
                  <a:gd name="connsiteY0" fmla="*/ 0 h 716339"/>
                  <a:gd name="connsiteX1" fmla="*/ 272619 w 272619"/>
                  <a:gd name="connsiteY1" fmla="*/ 358170 h 716339"/>
                  <a:gd name="connsiteX2" fmla="*/ 0 w 272619"/>
                  <a:gd name="connsiteY2" fmla="*/ 716339 h 716339"/>
                </a:gdLst>
                <a:ahLst/>
                <a:cxnLst>
                  <a:cxn ang="0">
                    <a:pos x="connsiteX0" y="connsiteY0"/>
                  </a:cxn>
                  <a:cxn ang="0">
                    <a:pos x="connsiteX1" y="connsiteY1"/>
                  </a:cxn>
                  <a:cxn ang="0">
                    <a:pos x="connsiteX2" y="connsiteY2"/>
                  </a:cxn>
                </a:cxnLst>
                <a:rect l="l" t="t" r="r" b="b"/>
                <a:pathLst>
                  <a:path w="272619" h="716339">
                    <a:moveTo>
                      <a:pt x="0" y="0"/>
                    </a:moveTo>
                    <a:lnTo>
                      <a:pt x="272619" y="358170"/>
                    </a:lnTo>
                    <a:lnTo>
                      <a:pt x="0" y="716339"/>
                    </a:lnTo>
                  </a:path>
                </a:pathLst>
              </a:cu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99990E5D-834D-4C67-AE2F-D00263C73173}"/>
                  </a:ext>
                </a:extLst>
              </p:cNvPr>
              <p:cNvCxnSpPr>
                <a:cxnSpLocks/>
              </p:cNvCxnSpPr>
              <p:nvPr/>
            </p:nvCxnSpPr>
            <p:spPr>
              <a:xfrm>
                <a:off x="6095273" y="3850287"/>
                <a:ext cx="3125197" cy="0"/>
              </a:xfrm>
              <a:prstGeom prst="line">
                <a:avLst/>
              </a:prstGeom>
              <a:ln w="158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5" name="Freeform: Shape 94">
            <a:extLst>
              <a:ext uri="{FF2B5EF4-FFF2-40B4-BE49-F238E27FC236}">
                <a16:creationId xmlns:a16="http://schemas.microsoft.com/office/drawing/2014/main" id="{F4674AA3-4395-4860-8BBB-8D3EBC10EF63}"/>
              </a:ext>
            </a:extLst>
          </p:cNvPr>
          <p:cNvSpPr/>
          <p:nvPr/>
        </p:nvSpPr>
        <p:spPr>
          <a:xfrm>
            <a:off x="593148" y="1771552"/>
            <a:ext cx="1558474" cy="155847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b="1">
                <a:gradFill>
                  <a:gsLst>
                    <a:gs pos="0">
                      <a:srgbClr val="FFFFFF"/>
                    </a:gs>
                    <a:gs pos="100000">
                      <a:srgbClr val="FFFFFF"/>
                    </a:gs>
                  </a:gsLst>
                  <a:lin ang="5400000" scaled="0"/>
                </a:gradFill>
                <a:latin typeface="Segoe UI" charset="0"/>
                <a:cs typeface="Segoe UI" charset="0"/>
              </a:rPr>
              <a:t>Co-Sell Ready?</a:t>
            </a:r>
            <a:br>
              <a:rPr lang="en-US" sz="1632" b="1">
                <a:gradFill>
                  <a:gsLst>
                    <a:gs pos="0">
                      <a:srgbClr val="FFFFFF"/>
                    </a:gs>
                    <a:gs pos="100000">
                      <a:srgbClr val="FFFFFF"/>
                    </a:gs>
                  </a:gsLst>
                  <a:lin ang="5400000" scaled="0"/>
                </a:gradFill>
                <a:latin typeface="Segoe UI" charset="0"/>
                <a:cs typeface="Segoe UI" charset="0"/>
              </a:rPr>
            </a:br>
            <a:r>
              <a:rPr lang="en-US" sz="1632" b="1">
                <a:gradFill>
                  <a:gsLst>
                    <a:gs pos="0">
                      <a:srgbClr val="FFFFFF"/>
                    </a:gs>
                    <a:gs pos="100000">
                      <a:srgbClr val="FFFFFF"/>
                    </a:gs>
                  </a:gsLst>
                  <a:lin ang="5400000" scaled="0"/>
                </a:gradFill>
                <a:latin typeface="Segoe UI" charset="0"/>
                <a:cs typeface="Segoe UI" charset="0"/>
              </a:rPr>
              <a:t>Let’s go!</a:t>
            </a:r>
          </a:p>
        </p:txBody>
      </p:sp>
      <p:grpSp>
        <p:nvGrpSpPr>
          <p:cNvPr id="96" name="Group 95">
            <a:extLst>
              <a:ext uri="{FF2B5EF4-FFF2-40B4-BE49-F238E27FC236}">
                <a16:creationId xmlns:a16="http://schemas.microsoft.com/office/drawing/2014/main" id="{44F33276-E0F9-4FEF-829B-7892CB5D1E1D}"/>
              </a:ext>
            </a:extLst>
          </p:cNvPr>
          <p:cNvGrpSpPr/>
          <p:nvPr/>
        </p:nvGrpSpPr>
        <p:grpSpPr>
          <a:xfrm>
            <a:off x="5474474" y="1672309"/>
            <a:ext cx="1712279" cy="3156229"/>
            <a:chOff x="4427582" y="1737188"/>
            <a:chExt cx="1712279" cy="3156229"/>
          </a:xfrm>
        </p:grpSpPr>
        <p:sp>
          <p:nvSpPr>
            <p:cNvPr id="98" name="Oval 97">
              <a:extLst>
                <a:ext uri="{FF2B5EF4-FFF2-40B4-BE49-F238E27FC236}">
                  <a16:creationId xmlns:a16="http://schemas.microsoft.com/office/drawing/2014/main" id="{E3021779-EB9A-465C-939B-6AB97E797AED}"/>
                </a:ext>
              </a:extLst>
            </p:cNvPr>
            <p:cNvSpPr/>
            <p:nvPr/>
          </p:nvSpPr>
          <p:spPr bwMode="auto">
            <a:xfrm>
              <a:off x="4613521" y="1928567"/>
              <a:ext cx="371560" cy="371560"/>
            </a:xfrm>
            <a:prstGeom prst="ellipse">
              <a:avLst/>
            </a:prstGeom>
            <a:solidFill>
              <a:srgbClr val="004E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b="1">
                  <a:gradFill>
                    <a:gsLst>
                      <a:gs pos="0">
                        <a:srgbClr val="FFFFFF"/>
                      </a:gs>
                      <a:gs pos="100000">
                        <a:srgbClr val="FFFFFF"/>
                      </a:gs>
                    </a:gsLst>
                    <a:lin ang="5400000" scaled="0"/>
                  </a:gradFill>
                  <a:latin typeface="Segoe UI" charset="0"/>
                  <a:ea typeface="Segoe UI" charset="0"/>
                  <a:cs typeface="Segoe UI" charset="0"/>
                </a:rPr>
                <a:t>3</a:t>
              </a:r>
            </a:p>
          </p:txBody>
        </p:sp>
        <p:sp>
          <p:nvSpPr>
            <p:cNvPr id="102" name="Arrow: Pentagon 101">
              <a:extLst>
                <a:ext uri="{FF2B5EF4-FFF2-40B4-BE49-F238E27FC236}">
                  <a16:creationId xmlns:a16="http://schemas.microsoft.com/office/drawing/2014/main" id="{B360CA69-0B7E-41A5-80C0-89F29E426EB7}"/>
                </a:ext>
              </a:extLst>
            </p:cNvPr>
            <p:cNvSpPr/>
            <p:nvPr/>
          </p:nvSpPr>
          <p:spPr bwMode="auto">
            <a:xfrm>
              <a:off x="4613521" y="2424296"/>
              <a:ext cx="1403913" cy="1495794"/>
            </a:xfrm>
            <a:prstGeom prst="homePlate">
              <a:avLst>
                <a:gd name="adj" fmla="val 0"/>
              </a:avLst>
            </a:prstGeom>
          </p:spPr>
          <p:txBody>
            <a:bodyPr wrap="square" lIns="0" rIns="0" anchor="ctr">
              <a:spAutoFit/>
            </a:bodyPr>
            <a:lstStyle/>
            <a:p>
              <a:pPr>
                <a:lnSpc>
                  <a:spcPct val="95000"/>
                </a:lnSpc>
              </a:pPr>
              <a:r>
                <a:rPr lang="en-US" sz="1400" b="1">
                  <a:gradFill>
                    <a:gsLst>
                      <a:gs pos="0">
                        <a:schemeClr val="tx1"/>
                      </a:gs>
                      <a:gs pos="100000">
                        <a:schemeClr val="tx1"/>
                      </a:gs>
                    </a:gsLst>
                    <a:lin ang="5400000" scaled="1"/>
                  </a:gradFill>
                </a:rPr>
                <a:t>Work together to close the deal</a:t>
              </a:r>
            </a:p>
            <a:p>
              <a:pPr>
                <a:lnSpc>
                  <a:spcPct val="95000"/>
                </a:lnSpc>
              </a:pPr>
              <a:endParaRPr lang="en-US" sz="900">
                <a:solidFill>
                  <a:schemeClr val="tx2"/>
                </a:solidFill>
                <a:latin typeface="Segoe UI" charset="0"/>
                <a:cs typeface="Segoe UI" charset="0"/>
              </a:endParaRPr>
            </a:p>
            <a:p>
              <a:pPr>
                <a:lnSpc>
                  <a:spcPct val="95000"/>
                </a:lnSpc>
              </a:pPr>
              <a:endParaRPr lang="en-US" sz="900">
                <a:solidFill>
                  <a:schemeClr val="tx2"/>
                </a:solidFill>
                <a:latin typeface="Segoe UI" charset="0"/>
                <a:cs typeface="Segoe UI" charset="0"/>
              </a:endParaRPr>
            </a:p>
            <a:p>
              <a:pPr>
                <a:lnSpc>
                  <a:spcPct val="95000"/>
                </a:lnSpc>
              </a:pPr>
              <a:endParaRPr lang="en-US" sz="900">
                <a:solidFill>
                  <a:schemeClr val="tx2"/>
                </a:solidFill>
                <a:latin typeface="Segoe UI" charset="0"/>
                <a:cs typeface="Segoe UI" charset="0"/>
              </a:endParaRPr>
            </a:p>
            <a:p>
              <a:pPr>
                <a:lnSpc>
                  <a:spcPct val="95000"/>
                </a:lnSpc>
              </a:pPr>
              <a:r>
                <a:rPr lang="en-US" sz="900">
                  <a:solidFill>
                    <a:schemeClr val="tx2"/>
                  </a:solidFill>
                  <a:latin typeface="Segoe UI" charset="0"/>
                  <a:cs typeface="Segoe UI" charset="0"/>
                </a:rPr>
                <a:t>Post signature, deals are set to 100% in MSX and PSC to advance</a:t>
              </a:r>
            </a:p>
            <a:p>
              <a:pPr>
                <a:lnSpc>
                  <a:spcPct val="95000"/>
                </a:lnSpc>
              </a:pPr>
              <a:endParaRPr lang="en-US" sz="1400" b="1">
                <a:gradFill>
                  <a:gsLst>
                    <a:gs pos="0">
                      <a:schemeClr val="tx1"/>
                    </a:gs>
                    <a:gs pos="100000">
                      <a:schemeClr val="tx1"/>
                    </a:gs>
                  </a:gsLst>
                  <a:lin ang="5400000" scaled="1"/>
                </a:gradFill>
              </a:endParaRPr>
            </a:p>
          </p:txBody>
        </p:sp>
        <p:sp>
          <p:nvSpPr>
            <p:cNvPr id="103" name="TextBox 102">
              <a:extLst>
                <a:ext uri="{FF2B5EF4-FFF2-40B4-BE49-F238E27FC236}">
                  <a16:creationId xmlns:a16="http://schemas.microsoft.com/office/drawing/2014/main" id="{FCF2D00C-DBBD-4203-92B6-EDB95F5979D1}"/>
                </a:ext>
              </a:extLst>
            </p:cNvPr>
            <p:cNvSpPr txBox="1"/>
            <p:nvPr/>
          </p:nvSpPr>
          <p:spPr>
            <a:xfrm>
              <a:off x="4613521" y="4333855"/>
              <a:ext cx="1526340" cy="559562"/>
            </a:xfrm>
            <a:prstGeom prst="rect">
              <a:avLst/>
            </a:prstGeom>
            <a:solidFill>
              <a:schemeClr val="accent1"/>
            </a:solidFill>
            <a:ln>
              <a:noFill/>
            </a:ln>
          </p:spPr>
          <p:txBody>
            <a:bodyPr wrap="square" lIns="91440" tIns="0" rIns="93260" bIns="46630" rtlCol="0" anchor="ctr" anchorCtr="0">
              <a:noAutofit/>
            </a:bodyPr>
            <a:lstStyle>
              <a:defPPr>
                <a:defRPr lang="en-US"/>
              </a:defPPr>
              <a:lvl1pPr defTabSz="932597">
                <a:spcAft>
                  <a:spcPts val="612"/>
                </a:spcAft>
                <a:defRPr sz="1020">
                  <a:gradFill>
                    <a:gsLst>
                      <a:gs pos="0">
                        <a:schemeClr val="bg1"/>
                      </a:gs>
                      <a:gs pos="100000">
                        <a:schemeClr val="bg1"/>
                      </a:gs>
                    </a:gsLst>
                    <a:lin ang="5400000" scaled="1"/>
                  </a:gradFill>
                  <a:latin typeface="Segoe UI Semibold" panose="020B0702040204020203" pitchFamily="34" charset="0"/>
                  <a:ea typeface="Segoe UI" charset="0"/>
                  <a:cs typeface="Segoe UI Semibold" panose="020B0702040204020203" pitchFamily="34" charset="0"/>
                </a:defRPr>
              </a:lvl1pPr>
            </a:lstStyle>
            <a:p>
              <a:r>
                <a:rPr lang="en-US"/>
                <a:t>Partner and field seller </a:t>
              </a:r>
              <a:br>
                <a:rPr lang="en-US"/>
              </a:br>
              <a:r>
                <a:rPr lang="en-US"/>
                <a:t>(AE, SSP) </a:t>
              </a:r>
            </a:p>
          </p:txBody>
        </p:sp>
        <p:sp>
          <p:nvSpPr>
            <p:cNvPr id="104" name="Rectangle 103">
              <a:extLst>
                <a:ext uri="{FF2B5EF4-FFF2-40B4-BE49-F238E27FC236}">
                  <a16:creationId xmlns:a16="http://schemas.microsoft.com/office/drawing/2014/main" id="{24E1D4AD-6225-4BB2-A32D-6D13E97D6778}"/>
                </a:ext>
              </a:extLst>
            </p:cNvPr>
            <p:cNvSpPr/>
            <p:nvPr/>
          </p:nvSpPr>
          <p:spPr bwMode="auto">
            <a:xfrm>
              <a:off x="4427582" y="1737188"/>
              <a:ext cx="1645920" cy="1751450"/>
            </a:xfrm>
            <a:prstGeom prst="rect">
              <a:avLst/>
            </a:prstGeom>
            <a:no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16362875-B2AE-46D0-A729-EF59AE39E147}"/>
              </a:ext>
            </a:extLst>
          </p:cNvPr>
          <p:cNvGrpSpPr/>
          <p:nvPr/>
        </p:nvGrpSpPr>
        <p:grpSpPr>
          <a:xfrm>
            <a:off x="7111924" y="1672309"/>
            <a:ext cx="1645920" cy="3130757"/>
            <a:chOff x="6420577" y="1737188"/>
            <a:chExt cx="1645920" cy="3130757"/>
          </a:xfrm>
        </p:grpSpPr>
        <p:sp>
          <p:nvSpPr>
            <p:cNvPr id="108" name="Oval 107">
              <a:extLst>
                <a:ext uri="{FF2B5EF4-FFF2-40B4-BE49-F238E27FC236}">
                  <a16:creationId xmlns:a16="http://schemas.microsoft.com/office/drawing/2014/main" id="{C48901FD-1891-4694-B8FF-33F9F245DFE0}"/>
                </a:ext>
              </a:extLst>
            </p:cNvPr>
            <p:cNvSpPr/>
            <p:nvPr/>
          </p:nvSpPr>
          <p:spPr bwMode="auto">
            <a:xfrm>
              <a:off x="6600786" y="1928567"/>
              <a:ext cx="371560" cy="371560"/>
            </a:xfrm>
            <a:prstGeom prst="ellipse">
              <a:avLst/>
            </a:prstGeom>
            <a:solidFill>
              <a:srgbClr val="003B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b="1">
                  <a:gradFill>
                    <a:gsLst>
                      <a:gs pos="0">
                        <a:srgbClr val="FFFFFF"/>
                      </a:gs>
                      <a:gs pos="100000">
                        <a:srgbClr val="FFFFFF"/>
                      </a:gs>
                    </a:gsLst>
                    <a:lin ang="5400000" scaled="0"/>
                  </a:gradFill>
                  <a:latin typeface="Segoe UI" charset="0"/>
                  <a:ea typeface="Segoe UI" charset="0"/>
                  <a:cs typeface="Segoe UI" charset="0"/>
                </a:rPr>
                <a:t>4</a:t>
              </a:r>
            </a:p>
          </p:txBody>
        </p:sp>
        <p:sp>
          <p:nvSpPr>
            <p:cNvPr id="110" name="Arrow: Pentagon 109">
              <a:extLst>
                <a:ext uri="{FF2B5EF4-FFF2-40B4-BE49-F238E27FC236}">
                  <a16:creationId xmlns:a16="http://schemas.microsoft.com/office/drawing/2014/main" id="{D4B157B7-AD1A-4688-A821-A05B32596EC9}"/>
                </a:ext>
              </a:extLst>
            </p:cNvPr>
            <p:cNvSpPr/>
            <p:nvPr/>
          </p:nvSpPr>
          <p:spPr bwMode="auto">
            <a:xfrm>
              <a:off x="6598892" y="2345520"/>
              <a:ext cx="1407711" cy="1963614"/>
            </a:xfrm>
            <a:prstGeom prst="homePlate">
              <a:avLst>
                <a:gd name="adj" fmla="val 0"/>
              </a:avLst>
            </a:prstGeom>
          </p:spPr>
          <p:txBody>
            <a:bodyPr wrap="square" lIns="0" anchor="ctr">
              <a:spAutoFit/>
            </a:bodyPr>
            <a:lstStyle/>
            <a:p>
              <a:pPr>
                <a:lnSpc>
                  <a:spcPct val="95000"/>
                </a:lnSpc>
              </a:pPr>
              <a:r>
                <a:rPr lang="en-US" sz="1400" b="1">
                  <a:gradFill>
                    <a:gsLst>
                      <a:gs pos="0">
                        <a:schemeClr val="tx1"/>
                      </a:gs>
                      <a:gs pos="100000">
                        <a:schemeClr val="tx1"/>
                      </a:gs>
                    </a:gsLst>
                    <a:lin ang="5400000" scaled="1"/>
                  </a:gradFill>
                </a:rPr>
                <a:t>Register an IP</a:t>
              </a:r>
              <a:br>
                <a:rPr lang="en-US" sz="1400" b="1">
                  <a:gradFill>
                    <a:gsLst>
                      <a:gs pos="0">
                        <a:schemeClr val="tx1"/>
                      </a:gs>
                      <a:gs pos="100000">
                        <a:schemeClr val="tx1"/>
                      </a:gs>
                    </a:gsLst>
                    <a:lin ang="5400000" scaled="1"/>
                  </a:gradFill>
                </a:rPr>
              </a:br>
              <a:r>
                <a:rPr lang="en-US" sz="1400" b="1">
                  <a:gradFill>
                    <a:gsLst>
                      <a:gs pos="0">
                        <a:schemeClr val="tx1"/>
                      </a:gs>
                      <a:gs pos="100000">
                        <a:schemeClr val="tx1"/>
                      </a:gs>
                    </a:gsLst>
                    <a:lin ang="5400000" scaled="1"/>
                  </a:gradFill>
                </a:rPr>
                <a:t>Co-Sell deal for win validation</a:t>
              </a:r>
            </a:p>
            <a:p>
              <a:pPr>
                <a:lnSpc>
                  <a:spcPct val="95000"/>
                </a:lnSpc>
              </a:pPr>
              <a:endParaRPr lang="en-US" sz="900">
                <a:latin typeface="Segoe UI" charset="0"/>
                <a:cs typeface="Segoe UI" charset="0"/>
              </a:endParaRPr>
            </a:p>
            <a:p>
              <a:pPr>
                <a:lnSpc>
                  <a:spcPct val="95000"/>
                </a:lnSpc>
              </a:pPr>
              <a:endParaRPr lang="en-US" sz="900">
                <a:latin typeface="Segoe UI" charset="0"/>
                <a:cs typeface="Segoe UI" charset="0"/>
              </a:endParaRPr>
            </a:p>
            <a:p>
              <a:pPr>
                <a:lnSpc>
                  <a:spcPct val="95000"/>
                </a:lnSpc>
              </a:pPr>
              <a:r>
                <a:rPr lang="en-US" sz="900">
                  <a:latin typeface="Segoe UI" charset="0"/>
                  <a:cs typeface="Segoe UI" charset="0"/>
                </a:rPr>
                <a:t>In order for the field to qualify for incentives, deals must be registered by the partner via the Co-Sell Desk, and be qualified</a:t>
              </a:r>
            </a:p>
            <a:p>
              <a:pPr>
                <a:lnSpc>
                  <a:spcPct val="95000"/>
                </a:lnSpc>
              </a:pPr>
              <a:endParaRPr lang="en-US" sz="1400" b="1">
                <a:gradFill>
                  <a:gsLst>
                    <a:gs pos="0">
                      <a:schemeClr val="tx1"/>
                    </a:gs>
                    <a:gs pos="100000">
                      <a:schemeClr val="tx1"/>
                    </a:gs>
                  </a:gsLst>
                  <a:lin ang="5400000" scaled="1"/>
                </a:gradFill>
              </a:endParaRPr>
            </a:p>
          </p:txBody>
        </p:sp>
        <p:sp>
          <p:nvSpPr>
            <p:cNvPr id="112" name="TextBox 111">
              <a:extLst>
                <a:ext uri="{FF2B5EF4-FFF2-40B4-BE49-F238E27FC236}">
                  <a16:creationId xmlns:a16="http://schemas.microsoft.com/office/drawing/2014/main" id="{07375B27-3BCF-4BE5-BD15-A5507519366C}"/>
                </a:ext>
              </a:extLst>
            </p:cNvPr>
            <p:cNvSpPr txBox="1"/>
            <p:nvPr/>
          </p:nvSpPr>
          <p:spPr>
            <a:xfrm>
              <a:off x="6598894" y="4308383"/>
              <a:ext cx="1412904" cy="559562"/>
            </a:xfrm>
            <a:prstGeom prst="rect">
              <a:avLst/>
            </a:prstGeom>
            <a:solidFill>
              <a:schemeClr val="accent3"/>
            </a:solidFill>
            <a:ln>
              <a:noFill/>
            </a:ln>
          </p:spPr>
          <p:txBody>
            <a:bodyPr wrap="square" lIns="91440" tIns="0" rIns="93260" bIns="46630" rtlCol="0" anchor="ctr" anchorCtr="0">
              <a:noAutofit/>
            </a:bodyPr>
            <a:lstStyle>
              <a:defPPr>
                <a:defRPr lang="en-US"/>
              </a:defPPr>
              <a:lvl1pPr defTabSz="932597">
                <a:spcAft>
                  <a:spcPts val="612"/>
                </a:spcAft>
                <a:defRPr sz="1020">
                  <a:gradFill>
                    <a:gsLst>
                      <a:gs pos="0">
                        <a:schemeClr val="bg1"/>
                      </a:gs>
                      <a:gs pos="100000">
                        <a:schemeClr val="bg1"/>
                      </a:gs>
                    </a:gsLst>
                    <a:lin ang="5400000" scaled="1"/>
                  </a:gradFill>
                  <a:latin typeface="Segoe UI Semibold" panose="020B0702040204020203" pitchFamily="34" charset="0"/>
                  <a:ea typeface="Segoe UI" charset="0"/>
                  <a:cs typeface="Segoe UI Semibold" panose="020B0702040204020203" pitchFamily="34" charset="0"/>
                </a:defRPr>
              </a:lvl1pPr>
            </a:lstStyle>
            <a:p>
              <a:r>
                <a:rPr lang="en-US" sz="1100"/>
                <a:t>Partner</a:t>
              </a:r>
            </a:p>
          </p:txBody>
        </p:sp>
        <p:sp>
          <p:nvSpPr>
            <p:cNvPr id="113" name="Rectangle 112">
              <a:extLst>
                <a:ext uri="{FF2B5EF4-FFF2-40B4-BE49-F238E27FC236}">
                  <a16:creationId xmlns:a16="http://schemas.microsoft.com/office/drawing/2014/main" id="{00C4327C-DEA7-4FE4-AD43-A514C48C3F34}"/>
                </a:ext>
              </a:extLst>
            </p:cNvPr>
            <p:cNvSpPr/>
            <p:nvPr/>
          </p:nvSpPr>
          <p:spPr bwMode="auto">
            <a:xfrm>
              <a:off x="6420577" y="1737188"/>
              <a:ext cx="1645920" cy="1751450"/>
            </a:xfrm>
            <a:prstGeom prst="rect">
              <a:avLst/>
            </a:prstGeom>
            <a:no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a:extLst>
              <a:ext uri="{FF2B5EF4-FFF2-40B4-BE49-F238E27FC236}">
                <a16:creationId xmlns:a16="http://schemas.microsoft.com/office/drawing/2014/main" id="{23C07F98-54D3-40F9-AD5C-3EBF4548B86F}"/>
              </a:ext>
            </a:extLst>
          </p:cNvPr>
          <p:cNvGrpSpPr/>
          <p:nvPr/>
        </p:nvGrpSpPr>
        <p:grpSpPr>
          <a:xfrm>
            <a:off x="8611704" y="1672309"/>
            <a:ext cx="1645920" cy="3130750"/>
            <a:chOff x="8385861" y="1737188"/>
            <a:chExt cx="1645920" cy="3130750"/>
          </a:xfrm>
        </p:grpSpPr>
        <p:sp>
          <p:nvSpPr>
            <p:cNvPr id="115" name="Oval 114">
              <a:extLst>
                <a:ext uri="{FF2B5EF4-FFF2-40B4-BE49-F238E27FC236}">
                  <a16:creationId xmlns:a16="http://schemas.microsoft.com/office/drawing/2014/main" id="{4E844346-DED4-4A3B-A620-426755169B0F}"/>
                </a:ext>
              </a:extLst>
            </p:cNvPr>
            <p:cNvSpPr/>
            <p:nvPr/>
          </p:nvSpPr>
          <p:spPr bwMode="auto">
            <a:xfrm>
              <a:off x="8576633" y="1928567"/>
              <a:ext cx="371560" cy="371560"/>
            </a:xfrm>
            <a:prstGeom prst="ellipse">
              <a:avLst/>
            </a:prstGeom>
            <a:solidFill>
              <a:srgbClr val="002E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b="1">
                  <a:gradFill>
                    <a:gsLst>
                      <a:gs pos="0">
                        <a:srgbClr val="FFFFFF"/>
                      </a:gs>
                      <a:gs pos="100000">
                        <a:srgbClr val="FFFFFF"/>
                      </a:gs>
                    </a:gsLst>
                    <a:lin ang="5400000" scaled="0"/>
                  </a:gradFill>
                  <a:latin typeface="Segoe UI" charset="0"/>
                  <a:ea typeface="Segoe UI" charset="0"/>
                  <a:cs typeface="Segoe UI" charset="0"/>
                </a:rPr>
                <a:t>5</a:t>
              </a:r>
            </a:p>
          </p:txBody>
        </p:sp>
        <p:sp>
          <p:nvSpPr>
            <p:cNvPr id="116" name="Arrow: Pentagon 115">
              <a:extLst>
                <a:ext uri="{FF2B5EF4-FFF2-40B4-BE49-F238E27FC236}">
                  <a16:creationId xmlns:a16="http://schemas.microsoft.com/office/drawing/2014/main" id="{195D3DF8-23DA-4B68-A790-124A1CF1CB86}"/>
                </a:ext>
              </a:extLst>
            </p:cNvPr>
            <p:cNvSpPr/>
            <p:nvPr/>
          </p:nvSpPr>
          <p:spPr bwMode="auto">
            <a:xfrm>
              <a:off x="8574740" y="2339495"/>
              <a:ext cx="1336438" cy="1758943"/>
            </a:xfrm>
            <a:prstGeom prst="homePlate">
              <a:avLst>
                <a:gd name="adj" fmla="val 0"/>
              </a:avLst>
            </a:prstGeom>
          </p:spPr>
          <p:txBody>
            <a:bodyPr wrap="square" lIns="0" anchor="ctr">
              <a:spAutoFit/>
            </a:bodyPr>
            <a:lstStyle/>
            <a:p>
              <a:pPr>
                <a:lnSpc>
                  <a:spcPct val="95000"/>
                </a:lnSpc>
              </a:pPr>
              <a:r>
                <a:rPr lang="en-US" sz="1400" b="1">
                  <a:gradFill>
                    <a:gsLst>
                      <a:gs pos="0">
                        <a:schemeClr val="tx1"/>
                      </a:gs>
                      <a:gs pos="100000">
                        <a:schemeClr val="tx1"/>
                      </a:gs>
                    </a:gsLst>
                    <a:lin ang="5400000" scaled="1"/>
                  </a:gradFill>
                </a:rPr>
                <a:t>IP Co-Sell win </a:t>
              </a:r>
              <a:br>
                <a:rPr lang="en-US" sz="1400" b="1">
                  <a:gradFill>
                    <a:gsLst>
                      <a:gs pos="0">
                        <a:schemeClr val="tx1"/>
                      </a:gs>
                      <a:gs pos="100000">
                        <a:schemeClr val="tx1"/>
                      </a:gs>
                    </a:gsLst>
                    <a:lin ang="5400000" scaled="1"/>
                  </a:gradFill>
                </a:rPr>
              </a:br>
              <a:r>
                <a:rPr lang="en-US" sz="1400" b="1">
                  <a:gradFill>
                    <a:gsLst>
                      <a:gs pos="0">
                        <a:schemeClr val="tx1"/>
                      </a:gs>
                      <a:gs pos="100000">
                        <a:schemeClr val="tx1"/>
                      </a:gs>
                    </a:gsLst>
                    <a:lin ang="5400000" scaled="1"/>
                  </a:gradFill>
                </a:rPr>
                <a:t>is validated </a:t>
              </a:r>
              <a:br>
                <a:rPr lang="en-US" sz="1400" b="1">
                  <a:gradFill>
                    <a:gsLst>
                      <a:gs pos="0">
                        <a:schemeClr val="tx1"/>
                      </a:gs>
                      <a:gs pos="100000">
                        <a:schemeClr val="tx1"/>
                      </a:gs>
                    </a:gsLst>
                    <a:lin ang="5400000" scaled="1"/>
                  </a:gradFill>
                </a:rPr>
              </a:br>
              <a:r>
                <a:rPr lang="en-US" sz="1400" b="1">
                  <a:gradFill>
                    <a:gsLst>
                      <a:gs pos="0">
                        <a:schemeClr val="tx1"/>
                      </a:gs>
                      <a:gs pos="100000">
                        <a:schemeClr val="tx1"/>
                      </a:gs>
                    </a:gsLst>
                    <a:lin ang="5400000" scaled="1"/>
                  </a:gradFill>
                </a:rPr>
                <a:t>for approval </a:t>
              </a:r>
            </a:p>
            <a:p>
              <a:pPr>
                <a:lnSpc>
                  <a:spcPct val="95000"/>
                </a:lnSpc>
              </a:pPr>
              <a:endParaRPr lang="en-US" sz="900">
                <a:solidFill>
                  <a:srgbClr val="002050"/>
                </a:solidFill>
                <a:latin typeface="Segoe UI" charset="0"/>
                <a:cs typeface="Segoe UI" charset="0"/>
              </a:endParaRPr>
            </a:p>
            <a:p>
              <a:pPr>
                <a:lnSpc>
                  <a:spcPct val="95000"/>
                </a:lnSpc>
              </a:pPr>
              <a:endParaRPr lang="en-US" sz="900">
                <a:latin typeface="Segoe UI" charset="0"/>
                <a:cs typeface="Segoe UI" charset="0"/>
              </a:endParaRPr>
            </a:p>
            <a:p>
              <a:pPr>
                <a:lnSpc>
                  <a:spcPct val="95000"/>
                </a:lnSpc>
              </a:pPr>
              <a:r>
                <a:rPr lang="en-US" sz="900">
                  <a:latin typeface="Segoe UI" charset="0"/>
                  <a:cs typeface="Segoe UI" charset="0"/>
                </a:rPr>
                <a:t>Co-Sell desk—in collaboration with the audit team—reviews deals, validates, and approves wins</a:t>
              </a:r>
            </a:p>
            <a:p>
              <a:pPr>
                <a:lnSpc>
                  <a:spcPct val="95000"/>
                </a:lnSpc>
              </a:pPr>
              <a:endParaRPr lang="en-US" sz="900" b="1">
                <a:gradFill>
                  <a:gsLst>
                    <a:gs pos="0">
                      <a:schemeClr val="tx1"/>
                    </a:gs>
                    <a:gs pos="100000">
                      <a:schemeClr val="tx1"/>
                    </a:gs>
                  </a:gsLst>
                  <a:lin ang="5400000" scaled="1"/>
                </a:gradFill>
              </a:endParaRPr>
            </a:p>
          </p:txBody>
        </p:sp>
        <p:sp>
          <p:nvSpPr>
            <p:cNvPr id="117" name="TextBox 116">
              <a:extLst>
                <a:ext uri="{FF2B5EF4-FFF2-40B4-BE49-F238E27FC236}">
                  <a16:creationId xmlns:a16="http://schemas.microsoft.com/office/drawing/2014/main" id="{EAA461EB-8FA6-472E-ADF1-48DCCF7B1FA7}"/>
                </a:ext>
              </a:extLst>
            </p:cNvPr>
            <p:cNvSpPr txBox="1"/>
            <p:nvPr/>
          </p:nvSpPr>
          <p:spPr>
            <a:xfrm>
              <a:off x="8574740" y="4308376"/>
              <a:ext cx="1354499" cy="559562"/>
            </a:xfrm>
            <a:prstGeom prst="rect">
              <a:avLst/>
            </a:prstGeom>
            <a:solidFill>
              <a:schemeClr val="accent3"/>
            </a:solidFill>
            <a:ln>
              <a:noFill/>
            </a:ln>
          </p:spPr>
          <p:txBody>
            <a:bodyPr wrap="square" lIns="91440" tIns="0" rIns="93260" bIns="46630" rtlCol="0" anchor="ctr" anchorCtr="0">
              <a:noAutofit/>
            </a:bodyPr>
            <a:lstStyle>
              <a:defPPr>
                <a:defRPr lang="en-US"/>
              </a:defPPr>
              <a:lvl1pPr defTabSz="932597">
                <a:spcAft>
                  <a:spcPts val="612"/>
                </a:spcAft>
                <a:defRPr sz="1020">
                  <a:gradFill>
                    <a:gsLst>
                      <a:gs pos="0">
                        <a:schemeClr val="bg1"/>
                      </a:gs>
                      <a:gs pos="100000">
                        <a:schemeClr val="bg1"/>
                      </a:gs>
                    </a:gsLst>
                    <a:lin ang="5400000" scaled="1"/>
                  </a:gradFill>
                  <a:latin typeface="Segoe UI Semibold" panose="020B0702040204020203" pitchFamily="34" charset="0"/>
                  <a:ea typeface="Segoe UI" charset="0"/>
                  <a:cs typeface="Segoe UI Semibold" panose="020B0702040204020203" pitchFamily="34" charset="0"/>
                </a:defRPr>
              </a:lvl1pPr>
            </a:lstStyle>
            <a:p>
              <a:r>
                <a:rPr lang="en-US" sz="1100"/>
                <a:t>Co-Sell desk</a:t>
              </a:r>
            </a:p>
          </p:txBody>
        </p:sp>
        <p:sp>
          <p:nvSpPr>
            <p:cNvPr id="118" name="Rectangle 117">
              <a:extLst>
                <a:ext uri="{FF2B5EF4-FFF2-40B4-BE49-F238E27FC236}">
                  <a16:creationId xmlns:a16="http://schemas.microsoft.com/office/drawing/2014/main" id="{617F083B-BA1D-499C-86A7-1BF8EB756988}"/>
                </a:ext>
              </a:extLst>
            </p:cNvPr>
            <p:cNvSpPr/>
            <p:nvPr/>
          </p:nvSpPr>
          <p:spPr bwMode="auto">
            <a:xfrm>
              <a:off x="8385861" y="1737188"/>
              <a:ext cx="1645920" cy="1751450"/>
            </a:xfrm>
            <a:prstGeom prst="rect">
              <a:avLst/>
            </a:prstGeom>
            <a:no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AFA8E283-AD6C-4018-A552-0590FD2F1F03}"/>
              </a:ext>
            </a:extLst>
          </p:cNvPr>
          <p:cNvGrpSpPr/>
          <p:nvPr/>
        </p:nvGrpSpPr>
        <p:grpSpPr>
          <a:xfrm>
            <a:off x="10192871" y="1771552"/>
            <a:ext cx="1554480" cy="1554480"/>
            <a:chOff x="9706470" y="1771552"/>
            <a:chExt cx="1554480" cy="1554480"/>
          </a:xfrm>
        </p:grpSpPr>
        <p:sp>
          <p:nvSpPr>
            <p:cNvPr id="120" name="Oval 119">
              <a:extLst>
                <a:ext uri="{FF2B5EF4-FFF2-40B4-BE49-F238E27FC236}">
                  <a16:creationId xmlns:a16="http://schemas.microsoft.com/office/drawing/2014/main" id="{11D2957F-DD16-4D61-A6A3-30322CE7CA5B}"/>
                </a:ext>
              </a:extLst>
            </p:cNvPr>
            <p:cNvSpPr/>
            <p:nvPr/>
          </p:nvSpPr>
          <p:spPr bwMode="auto">
            <a:xfrm>
              <a:off x="9706470" y="1771552"/>
              <a:ext cx="1554480" cy="1554480"/>
            </a:xfrm>
            <a:prstGeom prst="ellips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C66364D0-6E24-4FD5-9465-4B5A5E762B94}"/>
                </a:ext>
              </a:extLst>
            </p:cNvPr>
            <p:cNvSpPr/>
            <p:nvPr/>
          </p:nvSpPr>
          <p:spPr bwMode="auto">
            <a:xfrm>
              <a:off x="9861029" y="2232904"/>
              <a:ext cx="1319504" cy="687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30" rIns="93260" bIns="46630" numCol="1" spcCol="0" rtlCol="0" fromWordArt="0" anchor="ctr" anchorCtr="0" forceAA="0" compatLnSpc="1">
              <a:prstTxWarp prst="textNoShape">
                <a:avLst/>
              </a:prstTxWarp>
              <a:spAutoFit/>
            </a:bodyPr>
            <a:lstStyle/>
            <a:p>
              <a:pPr algn="ctr" defTabSz="951028" fontAlgn="base">
                <a:lnSpc>
                  <a:spcPct val="90000"/>
                </a:lnSpc>
                <a:spcBef>
                  <a:spcPct val="0"/>
                </a:spcBef>
                <a:spcAft>
                  <a:spcPct val="0"/>
                </a:spcAft>
                <a:defRPr/>
              </a:pPr>
              <a:r>
                <a:rPr lang="en-US" sz="1428" b="1">
                  <a:gradFill>
                    <a:gsLst>
                      <a:gs pos="0">
                        <a:schemeClr val="accent3"/>
                      </a:gs>
                      <a:gs pos="100000">
                        <a:schemeClr val="accent3"/>
                      </a:gs>
                    </a:gsLst>
                    <a:lin ang="5400000" scaled="1"/>
                  </a:gradFill>
                  <a:latin typeface="Segoe UI" charset="0"/>
                  <a:ea typeface="Segoe UI" charset="0"/>
                  <a:cs typeface="Segoe UI" charset="0"/>
                </a:rPr>
                <a:t>IP Co-Sell wins get credited</a:t>
              </a:r>
            </a:p>
          </p:txBody>
        </p:sp>
        <p:sp>
          <p:nvSpPr>
            <p:cNvPr id="122" name="5-Point Star 62">
              <a:extLst>
                <a:ext uri="{FF2B5EF4-FFF2-40B4-BE49-F238E27FC236}">
                  <a16:creationId xmlns:a16="http://schemas.microsoft.com/office/drawing/2014/main" id="{A99C392F-9100-4190-914B-703A52AE3366}"/>
                </a:ext>
              </a:extLst>
            </p:cNvPr>
            <p:cNvSpPr/>
            <p:nvPr/>
          </p:nvSpPr>
          <p:spPr bwMode="auto">
            <a:xfrm>
              <a:off x="10297190" y="1854230"/>
              <a:ext cx="373041" cy="373041"/>
            </a:xfrm>
            <a:prstGeom prst="star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23" name="Straight Connector 122">
            <a:extLst>
              <a:ext uri="{FF2B5EF4-FFF2-40B4-BE49-F238E27FC236}">
                <a16:creationId xmlns:a16="http://schemas.microsoft.com/office/drawing/2014/main" id="{AA0B18CD-5AE5-403D-9FE7-80ADC23AFE41}"/>
              </a:ext>
            </a:extLst>
          </p:cNvPr>
          <p:cNvCxnSpPr>
            <a:cxnSpLocks/>
          </p:cNvCxnSpPr>
          <p:nvPr/>
        </p:nvCxnSpPr>
        <p:spPr>
          <a:xfrm>
            <a:off x="1964791" y="2042016"/>
            <a:ext cx="600966" cy="0"/>
          </a:xfrm>
          <a:prstGeom prst="line">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8F70C1D-8707-4602-B323-374D512D1ABA}"/>
              </a:ext>
            </a:extLst>
          </p:cNvPr>
          <p:cNvCxnSpPr>
            <a:cxnSpLocks/>
          </p:cNvCxnSpPr>
          <p:nvPr/>
        </p:nvCxnSpPr>
        <p:spPr>
          <a:xfrm>
            <a:off x="3005648" y="2042016"/>
            <a:ext cx="1097280" cy="0"/>
          </a:xfrm>
          <a:prstGeom prst="line">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6F5BEE-7D78-4AC7-BA48-EFBC3980188E}"/>
              </a:ext>
            </a:extLst>
          </p:cNvPr>
          <p:cNvCxnSpPr>
            <a:cxnSpLocks/>
          </p:cNvCxnSpPr>
          <p:nvPr/>
        </p:nvCxnSpPr>
        <p:spPr>
          <a:xfrm>
            <a:off x="6031973" y="2042016"/>
            <a:ext cx="1188720" cy="0"/>
          </a:xfrm>
          <a:prstGeom prst="line">
            <a:avLst/>
          </a:prstGeom>
          <a:ln w="12700">
            <a:solidFill>
              <a:srgbClr val="005EAC"/>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C54434B-027C-4342-BD07-2C821E956B6A}"/>
              </a:ext>
            </a:extLst>
          </p:cNvPr>
          <p:cNvCxnSpPr>
            <a:cxnSpLocks/>
          </p:cNvCxnSpPr>
          <p:nvPr/>
        </p:nvCxnSpPr>
        <p:spPr>
          <a:xfrm>
            <a:off x="9174036" y="2042016"/>
            <a:ext cx="1097280" cy="0"/>
          </a:xfrm>
          <a:prstGeom prst="line">
            <a:avLst/>
          </a:prstGeom>
          <a:ln w="12700">
            <a:solidFill>
              <a:srgbClr val="002E54"/>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49E9876D-99E9-4C59-818B-F49EC756FF8C}"/>
              </a:ext>
            </a:extLst>
          </p:cNvPr>
          <p:cNvGrpSpPr/>
          <p:nvPr/>
        </p:nvGrpSpPr>
        <p:grpSpPr>
          <a:xfrm>
            <a:off x="535210" y="6034330"/>
            <a:ext cx="10925270" cy="862846"/>
            <a:chOff x="525130" y="5585967"/>
            <a:chExt cx="10925270" cy="862846"/>
          </a:xfrm>
        </p:grpSpPr>
        <p:sp>
          <p:nvSpPr>
            <p:cNvPr id="128" name="TextBox 127">
              <a:extLst>
                <a:ext uri="{FF2B5EF4-FFF2-40B4-BE49-F238E27FC236}">
                  <a16:creationId xmlns:a16="http://schemas.microsoft.com/office/drawing/2014/main" id="{25DB5534-B905-4541-ABF5-E36273CA211D}"/>
                </a:ext>
              </a:extLst>
            </p:cNvPr>
            <p:cNvSpPr txBox="1"/>
            <p:nvPr/>
          </p:nvSpPr>
          <p:spPr>
            <a:xfrm>
              <a:off x="525130" y="5585967"/>
              <a:ext cx="5890374" cy="559562"/>
            </a:xfrm>
            <a:prstGeom prst="rect">
              <a:avLst/>
            </a:prstGeom>
            <a:noFill/>
            <a:ln>
              <a:noFill/>
            </a:ln>
          </p:spPr>
          <p:txBody>
            <a:bodyPr wrap="square" lIns="93260" tIns="46630" rIns="93260" bIns="46630" rtlCol="0" anchor="t">
              <a:noAutofit/>
            </a:bodyPr>
            <a:lstStyle>
              <a:defPPr>
                <a:defRPr lang="en-US"/>
              </a:defPPr>
              <a:lvl1pPr>
                <a:spcAft>
                  <a:spcPts val="600"/>
                </a:spcAft>
                <a:defRPr sz="1100">
                  <a:solidFill>
                    <a:schemeClr val="tx2"/>
                  </a:solidFill>
                  <a:latin typeface="Segoe UI Semibold" panose="020B0702040204020203" pitchFamily="34" charset="0"/>
                  <a:ea typeface="Segoe UI" charset="0"/>
                  <a:cs typeface="Segoe UI Semibold" panose="020B0702040204020203" pitchFamily="34" charset="0"/>
                </a:defRPr>
              </a:lvl1pPr>
            </a:lstStyle>
            <a:p>
              <a:pPr>
                <a:lnSpc>
                  <a:spcPct val="90000"/>
                </a:lnSpc>
                <a:defRPr/>
              </a:pPr>
              <a:r>
                <a:rPr lang="en-US" sz="1200" b="1">
                  <a:gradFill>
                    <a:gsLst>
                      <a:gs pos="2917">
                        <a:schemeClr val="accent1"/>
                      </a:gs>
                      <a:gs pos="100000">
                        <a:schemeClr val="accent1"/>
                      </a:gs>
                    </a:gsLst>
                    <a:lin ang="5400000" scaled="0"/>
                  </a:gradFill>
                  <a:latin typeface="Segoe UI"/>
                  <a:ea typeface="+mn-ea"/>
                  <a:cs typeface="+mn-cs"/>
                </a:rPr>
                <a:t>                            OCP Co-Sell desk: </a:t>
              </a:r>
              <a:r>
                <a:rPr lang="en-US" sz="1200" b="1">
                  <a:gradFill>
                    <a:gsLst>
                      <a:gs pos="2917">
                        <a:schemeClr val="accent1"/>
                      </a:gs>
                      <a:gs pos="100000">
                        <a:schemeClr val="accent1"/>
                      </a:gs>
                    </a:gsLst>
                    <a:lin ang="5400000" scaled="0"/>
                  </a:gradFill>
                  <a:latin typeface="Segoe UI"/>
                  <a:ea typeface="+mn-ea"/>
                  <a:cs typeface="+mn-cs"/>
                  <a:hlinkClick r:id="rId3"/>
                </a:rPr>
                <a:t>CoSell@microsoft.com</a:t>
              </a:r>
              <a:endParaRPr lang="en-US" sz="1200" b="1">
                <a:gradFill>
                  <a:gsLst>
                    <a:gs pos="2917">
                      <a:schemeClr val="accent1"/>
                    </a:gs>
                    <a:gs pos="100000">
                      <a:schemeClr val="accent1"/>
                    </a:gs>
                  </a:gsLst>
                  <a:lin ang="5400000" scaled="0"/>
                </a:gradFill>
                <a:latin typeface="Segoe UI"/>
                <a:ea typeface="+mn-ea"/>
                <a:cs typeface="+mn-cs"/>
              </a:endParaRPr>
            </a:p>
          </p:txBody>
        </p:sp>
        <p:grpSp>
          <p:nvGrpSpPr>
            <p:cNvPr id="129" name="Group 128">
              <a:extLst>
                <a:ext uri="{FF2B5EF4-FFF2-40B4-BE49-F238E27FC236}">
                  <a16:creationId xmlns:a16="http://schemas.microsoft.com/office/drawing/2014/main" id="{05922D93-A5E9-472E-A0A7-76003CD69BE3}"/>
                </a:ext>
              </a:extLst>
            </p:cNvPr>
            <p:cNvGrpSpPr/>
            <p:nvPr/>
          </p:nvGrpSpPr>
          <p:grpSpPr>
            <a:xfrm>
              <a:off x="652068" y="5611764"/>
              <a:ext cx="921173" cy="614453"/>
              <a:chOff x="652068" y="5611764"/>
              <a:chExt cx="921173" cy="614453"/>
            </a:xfrm>
          </p:grpSpPr>
          <p:sp>
            <p:nvSpPr>
              <p:cNvPr id="131" name="Microsoft Mission">
                <a:extLst>
                  <a:ext uri="{FF2B5EF4-FFF2-40B4-BE49-F238E27FC236}">
                    <a16:creationId xmlns:a16="http://schemas.microsoft.com/office/drawing/2014/main" id="{E5670A91-F674-4C1D-BC28-7042B493E46A}"/>
                  </a:ext>
                </a:extLst>
              </p:cNvPr>
              <p:cNvSpPr/>
              <p:nvPr/>
            </p:nvSpPr>
            <p:spPr bwMode="auto">
              <a:xfrm>
                <a:off x="652068" y="5611764"/>
                <a:ext cx="921173" cy="614453"/>
              </a:xfrm>
              <a:prstGeom prst="rect">
                <a:avLst/>
              </a:prstGeom>
              <a:solidFill>
                <a:schemeClr val="accent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132" name="Telemarketer_E7B9">
                <a:extLst>
                  <a:ext uri="{FF2B5EF4-FFF2-40B4-BE49-F238E27FC236}">
                    <a16:creationId xmlns:a16="http://schemas.microsoft.com/office/drawing/2014/main" id="{331329A1-E5C8-4954-811D-A3820D98DEEA}"/>
                  </a:ext>
                </a:extLst>
              </p:cNvPr>
              <p:cNvSpPr>
                <a:spLocks noChangeAspect="1" noEditPoints="1"/>
              </p:cNvSpPr>
              <p:nvPr/>
            </p:nvSpPr>
            <p:spPr bwMode="auto">
              <a:xfrm>
                <a:off x="838974" y="5719342"/>
                <a:ext cx="327865" cy="391021"/>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speech_2">
                <a:extLst>
                  <a:ext uri="{FF2B5EF4-FFF2-40B4-BE49-F238E27FC236}">
                    <a16:creationId xmlns:a16="http://schemas.microsoft.com/office/drawing/2014/main" id="{BFE19956-87E3-4436-853E-2077EB2C4277}"/>
                  </a:ext>
                </a:extLst>
              </p:cNvPr>
              <p:cNvSpPr>
                <a:spLocks noChangeAspect="1" noEditPoints="1"/>
              </p:cNvSpPr>
              <p:nvPr/>
            </p:nvSpPr>
            <p:spPr bwMode="auto">
              <a:xfrm>
                <a:off x="1181845" y="5694445"/>
                <a:ext cx="247332" cy="219723"/>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30" name="Pentagon 29">
              <a:extLst>
                <a:ext uri="{FF2B5EF4-FFF2-40B4-BE49-F238E27FC236}">
                  <a16:creationId xmlns:a16="http://schemas.microsoft.com/office/drawing/2014/main" id="{5CEACC48-1E2F-4911-8F2D-EBCB1E807C34}"/>
                </a:ext>
              </a:extLst>
            </p:cNvPr>
            <p:cNvSpPr/>
            <p:nvPr/>
          </p:nvSpPr>
          <p:spPr bwMode="auto">
            <a:xfrm>
              <a:off x="1709940" y="5865167"/>
              <a:ext cx="9740460" cy="583646"/>
            </a:xfrm>
            <a:prstGeom prst="homePlate">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74608" rIns="93260" bIns="74608" numCol="1" spcCol="0" rtlCol="0" fromWordArt="0" anchor="t" anchorCtr="0" forceAA="0" compatLnSpc="1">
              <a:prstTxWarp prst="textNoShape">
                <a:avLst/>
              </a:prstTxWarp>
              <a:noAutofit/>
            </a:bodyPr>
            <a:lstStyle/>
            <a:p>
              <a:pPr defTabSz="932114" fontAlgn="base">
                <a:spcBef>
                  <a:spcPct val="0"/>
                </a:spcBef>
                <a:spcAft>
                  <a:spcPct val="0"/>
                </a:spcAft>
                <a:defRPr/>
              </a:pPr>
              <a:r>
                <a:rPr lang="en-US" sz="1400">
                  <a:solidFill>
                    <a:srgbClr val="0070C0"/>
                  </a:solidFill>
                  <a:latin typeface="Segoe UI" charset="0"/>
                  <a:cs typeface="Segoe UI" charset="0"/>
                </a:rPr>
                <a:t>A one-stop-shop to answer questions and simplify deals for Microsoft and partners—worldwide</a:t>
              </a:r>
            </a:p>
          </p:txBody>
        </p:sp>
      </p:grpSp>
      <p:grpSp>
        <p:nvGrpSpPr>
          <p:cNvPr id="134" name="Group 133">
            <a:extLst>
              <a:ext uri="{FF2B5EF4-FFF2-40B4-BE49-F238E27FC236}">
                <a16:creationId xmlns:a16="http://schemas.microsoft.com/office/drawing/2014/main" id="{50974AB9-D39A-4111-9E71-13CDC75FFE82}"/>
              </a:ext>
            </a:extLst>
          </p:cNvPr>
          <p:cNvGrpSpPr/>
          <p:nvPr/>
        </p:nvGrpSpPr>
        <p:grpSpPr>
          <a:xfrm>
            <a:off x="3965971" y="1672309"/>
            <a:ext cx="1645920" cy="3156233"/>
            <a:chOff x="2801295" y="1737188"/>
            <a:chExt cx="1645920" cy="3156233"/>
          </a:xfrm>
        </p:grpSpPr>
        <p:sp>
          <p:nvSpPr>
            <p:cNvPr id="135" name="Rectangle 134">
              <a:extLst>
                <a:ext uri="{FF2B5EF4-FFF2-40B4-BE49-F238E27FC236}">
                  <a16:creationId xmlns:a16="http://schemas.microsoft.com/office/drawing/2014/main" id="{DD74B8AC-2DE1-4055-9372-F88CB46C97CC}"/>
                </a:ext>
              </a:extLst>
            </p:cNvPr>
            <p:cNvSpPr/>
            <p:nvPr/>
          </p:nvSpPr>
          <p:spPr bwMode="auto">
            <a:xfrm>
              <a:off x="2801295" y="1737188"/>
              <a:ext cx="1645920" cy="1751450"/>
            </a:xfrm>
            <a:prstGeom prst="rect">
              <a:avLst/>
            </a:prstGeom>
            <a:no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a:extLst>
                <a:ext uri="{FF2B5EF4-FFF2-40B4-BE49-F238E27FC236}">
                  <a16:creationId xmlns:a16="http://schemas.microsoft.com/office/drawing/2014/main" id="{A6A1A3C2-8C8C-42D8-8966-E8ADA75BBAA8}"/>
                </a:ext>
              </a:extLst>
            </p:cNvPr>
            <p:cNvSpPr/>
            <p:nvPr/>
          </p:nvSpPr>
          <p:spPr bwMode="auto">
            <a:xfrm>
              <a:off x="2974577" y="1928567"/>
              <a:ext cx="371560" cy="371560"/>
            </a:xfrm>
            <a:prstGeom prst="ellipse">
              <a:avLst/>
            </a:prstGeom>
            <a:solidFill>
              <a:srgbClr val="005EA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b="1">
                  <a:gradFill>
                    <a:gsLst>
                      <a:gs pos="0">
                        <a:srgbClr val="FFFFFF"/>
                      </a:gs>
                      <a:gs pos="100000">
                        <a:srgbClr val="FFFFFF"/>
                      </a:gs>
                    </a:gsLst>
                    <a:lin ang="5400000" scaled="0"/>
                  </a:gradFill>
                  <a:latin typeface="Segoe UI" charset="0"/>
                  <a:ea typeface="Segoe UI" charset="0"/>
                  <a:cs typeface="Segoe UI" charset="0"/>
                </a:rPr>
                <a:t>2</a:t>
              </a:r>
            </a:p>
          </p:txBody>
        </p:sp>
        <p:sp>
          <p:nvSpPr>
            <p:cNvPr id="137" name="Arrow: Pentagon 136">
              <a:extLst>
                <a:ext uri="{FF2B5EF4-FFF2-40B4-BE49-F238E27FC236}">
                  <a16:creationId xmlns:a16="http://schemas.microsoft.com/office/drawing/2014/main" id="{BF202C3B-6F6C-41AD-92F5-64B850E712A5}"/>
                </a:ext>
              </a:extLst>
            </p:cNvPr>
            <p:cNvSpPr/>
            <p:nvPr/>
          </p:nvSpPr>
          <p:spPr bwMode="auto">
            <a:xfrm>
              <a:off x="2972686" y="2422836"/>
              <a:ext cx="1259030" cy="1905137"/>
            </a:xfrm>
            <a:prstGeom prst="homePlate">
              <a:avLst>
                <a:gd name="adj" fmla="val 0"/>
              </a:avLst>
            </a:prstGeom>
          </p:spPr>
          <p:txBody>
            <a:bodyPr wrap="square" lIns="0" anchor="ctr">
              <a:spAutoFit/>
            </a:bodyPr>
            <a:lstStyle/>
            <a:p>
              <a:pPr>
                <a:lnSpc>
                  <a:spcPct val="95000"/>
                </a:lnSpc>
              </a:pPr>
              <a:r>
                <a:rPr lang="en-US" sz="1400" b="1">
                  <a:gradFill>
                    <a:gsLst>
                      <a:gs pos="0">
                        <a:schemeClr val="tx1"/>
                      </a:gs>
                      <a:gs pos="100000">
                        <a:schemeClr val="tx1"/>
                      </a:gs>
                    </a:gsLst>
                    <a:lin ang="5400000" scaled="1"/>
                  </a:gradFill>
                </a:rPr>
                <a:t>Opportunity accepted</a:t>
              </a:r>
            </a:p>
            <a:p>
              <a:pPr>
                <a:lnSpc>
                  <a:spcPct val="95000"/>
                </a:lnSpc>
              </a:pPr>
              <a:r>
                <a:rPr lang="en-US" sz="1400" b="1">
                  <a:gradFill>
                    <a:gsLst>
                      <a:gs pos="0">
                        <a:schemeClr val="tx1"/>
                      </a:gs>
                      <a:gs pos="100000">
                        <a:schemeClr val="tx1"/>
                      </a:gs>
                    </a:gsLst>
                    <a:lin ang="5400000" scaled="1"/>
                  </a:gradFill>
                </a:rPr>
                <a:t> </a:t>
              </a:r>
              <a:endParaRPr lang="en-US" sz="900" b="1">
                <a:gradFill>
                  <a:gsLst>
                    <a:gs pos="0">
                      <a:schemeClr val="tx1"/>
                    </a:gs>
                    <a:gs pos="100000">
                      <a:schemeClr val="tx1"/>
                    </a:gs>
                  </a:gsLst>
                  <a:lin ang="5400000" scaled="1"/>
                </a:gradFill>
              </a:endParaRPr>
            </a:p>
            <a:p>
              <a:pPr>
                <a:lnSpc>
                  <a:spcPct val="95000"/>
                </a:lnSpc>
              </a:pPr>
              <a:endParaRPr lang="en-US" sz="1400" b="1">
                <a:gradFill>
                  <a:gsLst>
                    <a:gs pos="0">
                      <a:schemeClr val="tx1"/>
                    </a:gs>
                    <a:gs pos="100000">
                      <a:schemeClr val="tx1"/>
                    </a:gs>
                  </a:gsLst>
                  <a:lin ang="5400000" scaled="1"/>
                </a:gradFill>
              </a:endParaRPr>
            </a:p>
            <a:p>
              <a:pPr>
                <a:lnSpc>
                  <a:spcPct val="95000"/>
                </a:lnSpc>
              </a:pPr>
              <a:r>
                <a:rPr lang="en-US" sz="900">
                  <a:solidFill>
                    <a:schemeClr val="tx2"/>
                  </a:solidFill>
                  <a:latin typeface="Segoe UI" charset="0"/>
                  <a:cs typeface="Segoe UI" charset="0"/>
                </a:rPr>
                <a:t>Partners review and accept Microsoft opportunities, Microsoft reviews and accepts partner opportunities</a:t>
              </a:r>
            </a:p>
            <a:p>
              <a:pPr>
                <a:lnSpc>
                  <a:spcPct val="95000"/>
                </a:lnSpc>
              </a:pPr>
              <a:endParaRPr lang="en-US" sz="1400" b="1">
                <a:gradFill>
                  <a:gsLst>
                    <a:gs pos="0">
                      <a:schemeClr val="tx1"/>
                    </a:gs>
                    <a:gs pos="100000">
                      <a:schemeClr val="tx1"/>
                    </a:gs>
                  </a:gsLst>
                  <a:lin ang="5400000" scaled="1"/>
                </a:gradFill>
              </a:endParaRPr>
            </a:p>
          </p:txBody>
        </p:sp>
        <p:sp>
          <p:nvSpPr>
            <p:cNvPr id="138" name="TextBox 137">
              <a:extLst>
                <a:ext uri="{FF2B5EF4-FFF2-40B4-BE49-F238E27FC236}">
                  <a16:creationId xmlns:a16="http://schemas.microsoft.com/office/drawing/2014/main" id="{EA3B16D4-4990-4540-8DBA-482C4D408C8E}"/>
                </a:ext>
              </a:extLst>
            </p:cNvPr>
            <p:cNvSpPr txBox="1"/>
            <p:nvPr/>
          </p:nvSpPr>
          <p:spPr>
            <a:xfrm>
              <a:off x="2972685" y="4333859"/>
              <a:ext cx="1437347" cy="559562"/>
            </a:xfrm>
            <a:prstGeom prst="rect">
              <a:avLst/>
            </a:prstGeom>
            <a:solidFill>
              <a:schemeClr val="accent1"/>
            </a:solidFill>
            <a:ln>
              <a:noFill/>
            </a:ln>
          </p:spPr>
          <p:txBody>
            <a:bodyPr wrap="square" lIns="91440" tIns="0" rIns="93260" bIns="46630" rtlCol="0" anchor="ctr" anchorCtr="0">
              <a:noAutofit/>
            </a:bodyPr>
            <a:lstStyle>
              <a:defPPr>
                <a:defRPr lang="en-US"/>
              </a:defPPr>
              <a:lvl1pPr defTabSz="932597">
                <a:spcAft>
                  <a:spcPts val="612"/>
                </a:spcAft>
                <a:defRPr sz="1020">
                  <a:gradFill>
                    <a:gsLst>
                      <a:gs pos="0">
                        <a:schemeClr val="bg1"/>
                      </a:gs>
                      <a:gs pos="100000">
                        <a:schemeClr val="bg1"/>
                      </a:gs>
                    </a:gsLst>
                    <a:lin ang="5400000" scaled="1"/>
                  </a:gradFill>
                  <a:latin typeface="Segoe UI Semibold" panose="020B0702040204020203" pitchFamily="34" charset="0"/>
                  <a:ea typeface="Segoe UI" charset="0"/>
                  <a:cs typeface="Segoe UI Semibold" panose="020B0702040204020203" pitchFamily="34" charset="0"/>
                </a:defRPr>
              </a:lvl1pPr>
            </a:lstStyle>
            <a:p>
              <a:r>
                <a:rPr lang="en-US" dirty="0"/>
                <a:t>Partner or field seller (AE, SSP, ISE ,CS, ECM, TCM)</a:t>
              </a:r>
            </a:p>
          </p:txBody>
        </p:sp>
      </p:grpSp>
      <p:cxnSp>
        <p:nvCxnSpPr>
          <p:cNvPr id="139" name="Straight Connector 138">
            <a:extLst>
              <a:ext uri="{FF2B5EF4-FFF2-40B4-BE49-F238E27FC236}">
                <a16:creationId xmlns:a16="http://schemas.microsoft.com/office/drawing/2014/main" id="{2C084853-8DB5-43A3-95D3-522762553BAD}"/>
              </a:ext>
            </a:extLst>
          </p:cNvPr>
          <p:cNvCxnSpPr>
            <a:cxnSpLocks/>
          </p:cNvCxnSpPr>
          <p:nvPr/>
        </p:nvCxnSpPr>
        <p:spPr>
          <a:xfrm>
            <a:off x="4510813" y="2044466"/>
            <a:ext cx="1097280" cy="0"/>
          </a:xfrm>
          <a:prstGeom prst="line">
            <a:avLst/>
          </a:prstGeom>
          <a:ln w="12700">
            <a:solidFill>
              <a:srgbClr val="005AA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56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fade">
                                      <p:cBhvr>
                                        <p:cTn id="11" dur="500"/>
                                        <p:tgtEl>
                                          <p:spTgt spid="123"/>
                                        </p:tgtEl>
                                      </p:cBhvr>
                                    </p:animEffect>
                                  </p:childTnLst>
                                </p:cTn>
                              </p:par>
                              <p:par>
                                <p:cTn id="12" presetID="10" presetClass="entr" presetSubtype="0" fill="hold" nodeType="withEffect">
                                  <p:stCondLst>
                                    <p:cond delay="10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par>
                                <p:cTn id="15" presetID="10" presetClass="entr" presetSubtype="0" fill="hold" nodeType="withEffect">
                                  <p:stCondLst>
                                    <p:cond delay="200"/>
                                  </p:stCondLst>
                                  <p:childTnLst>
                                    <p:set>
                                      <p:cBhvr>
                                        <p:cTn id="16" dur="1" fill="hold">
                                          <p:stCondLst>
                                            <p:cond delay="0"/>
                                          </p:stCondLst>
                                        </p:cTn>
                                        <p:tgtEl>
                                          <p:spTgt spid="124"/>
                                        </p:tgtEl>
                                        <p:attrNameLst>
                                          <p:attrName>style.visibility</p:attrName>
                                        </p:attrNameLst>
                                      </p:cBhvr>
                                      <p:to>
                                        <p:strVal val="visible"/>
                                      </p:to>
                                    </p:set>
                                    <p:animEffect transition="in" filter="fade">
                                      <p:cBhvr>
                                        <p:cTn id="17" dur="500"/>
                                        <p:tgtEl>
                                          <p:spTgt spid="124"/>
                                        </p:tgtEl>
                                      </p:cBhvr>
                                    </p:animEffect>
                                  </p:childTnLst>
                                </p:cTn>
                              </p:par>
                              <p:par>
                                <p:cTn id="18" presetID="10" presetClass="entr" presetSubtype="0" fill="hold" nodeType="withEffect">
                                  <p:stCondLst>
                                    <p:cond delay="300"/>
                                  </p:stCondLst>
                                  <p:childTnLst>
                                    <p:set>
                                      <p:cBhvr>
                                        <p:cTn id="19" dur="1" fill="hold">
                                          <p:stCondLst>
                                            <p:cond delay="0"/>
                                          </p:stCondLst>
                                        </p:cTn>
                                        <p:tgtEl>
                                          <p:spTgt spid="134"/>
                                        </p:tgtEl>
                                        <p:attrNameLst>
                                          <p:attrName>style.visibility</p:attrName>
                                        </p:attrNameLst>
                                      </p:cBhvr>
                                      <p:to>
                                        <p:strVal val="visible"/>
                                      </p:to>
                                    </p:set>
                                    <p:animEffect transition="in" filter="fade">
                                      <p:cBhvr>
                                        <p:cTn id="20" dur="500"/>
                                        <p:tgtEl>
                                          <p:spTgt spid="134"/>
                                        </p:tgtEl>
                                      </p:cBhvr>
                                    </p:animEffect>
                                  </p:childTnLst>
                                </p:cTn>
                              </p:par>
                              <p:par>
                                <p:cTn id="21" presetID="10" presetClass="entr" presetSubtype="0" fill="hold" nodeType="withEffect">
                                  <p:stCondLst>
                                    <p:cond delay="40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500"/>
                                        <p:tgtEl>
                                          <p:spTgt spid="139"/>
                                        </p:tgtEl>
                                      </p:cBhvr>
                                    </p:animEffect>
                                  </p:childTnLst>
                                </p:cTn>
                              </p:par>
                              <p:par>
                                <p:cTn id="24" presetID="10" presetClass="entr" presetSubtype="0" fill="hold" nodeType="withEffect">
                                  <p:stCondLst>
                                    <p:cond delay="50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par>
                                <p:cTn id="27" presetID="10" presetClass="entr" presetSubtype="0" fill="hold" nodeType="withEffect">
                                  <p:stCondLst>
                                    <p:cond delay="60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par>
                                <p:cTn id="30" presetID="10" presetClass="entr" presetSubtype="0" fill="hold" nodeType="withEffect">
                                  <p:stCondLst>
                                    <p:cond delay="70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par>
                                <p:cTn id="33" presetID="10" presetClass="entr" presetSubtype="0" fill="hold" nodeType="withEffect">
                                  <p:stCondLst>
                                    <p:cond delay="80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nodeType="withEffect">
                                  <p:stCondLst>
                                    <p:cond delay="900"/>
                                  </p:stCondLst>
                                  <p:childTnLst>
                                    <p:set>
                                      <p:cBhvr>
                                        <p:cTn id="37" dur="1" fill="hold">
                                          <p:stCondLst>
                                            <p:cond delay="0"/>
                                          </p:stCondLst>
                                        </p:cTn>
                                        <p:tgtEl>
                                          <p:spTgt spid="114"/>
                                        </p:tgtEl>
                                        <p:attrNameLst>
                                          <p:attrName>style.visibility</p:attrName>
                                        </p:attrNameLst>
                                      </p:cBhvr>
                                      <p:to>
                                        <p:strVal val="visible"/>
                                      </p:to>
                                    </p:set>
                                    <p:animEffect transition="in" filter="fade">
                                      <p:cBhvr>
                                        <p:cTn id="38" dur="500"/>
                                        <p:tgtEl>
                                          <p:spTgt spid="114"/>
                                        </p:tgtEl>
                                      </p:cBhvr>
                                    </p:animEffect>
                                  </p:childTnLst>
                                </p:cTn>
                              </p:par>
                              <p:par>
                                <p:cTn id="39" presetID="10" presetClass="entr" presetSubtype="0" fill="hold" nodeType="withEffect">
                                  <p:stCondLst>
                                    <p:cond delay="1000"/>
                                  </p:stCondLst>
                                  <p:childTnLst>
                                    <p:set>
                                      <p:cBhvr>
                                        <p:cTn id="40" dur="1" fill="hold">
                                          <p:stCondLst>
                                            <p:cond delay="0"/>
                                          </p:stCondLst>
                                        </p:cTn>
                                        <p:tgtEl>
                                          <p:spTgt spid="126"/>
                                        </p:tgtEl>
                                        <p:attrNameLst>
                                          <p:attrName>style.visibility</p:attrName>
                                        </p:attrNameLst>
                                      </p:cBhvr>
                                      <p:to>
                                        <p:strVal val="visible"/>
                                      </p:to>
                                    </p:set>
                                    <p:animEffect transition="in" filter="fade">
                                      <p:cBhvr>
                                        <p:cTn id="41" dur="500"/>
                                        <p:tgtEl>
                                          <p:spTgt spid="126"/>
                                        </p:tgtEl>
                                      </p:cBhvr>
                                    </p:animEffect>
                                  </p:childTnLst>
                                </p:cTn>
                              </p:par>
                              <p:par>
                                <p:cTn id="42" presetID="10" presetClass="entr" presetSubtype="0" fill="hold" nodeType="withEffect">
                                  <p:stCondLst>
                                    <p:cond delay="1100"/>
                                  </p:stCondLst>
                                  <p:childTnLst>
                                    <p:set>
                                      <p:cBhvr>
                                        <p:cTn id="43" dur="1" fill="hold">
                                          <p:stCondLst>
                                            <p:cond delay="0"/>
                                          </p:stCondLst>
                                        </p:cTn>
                                        <p:tgtEl>
                                          <p:spTgt spid="119"/>
                                        </p:tgtEl>
                                        <p:attrNameLst>
                                          <p:attrName>style.visibility</p:attrName>
                                        </p:attrNameLst>
                                      </p:cBhvr>
                                      <p:to>
                                        <p:strVal val="visible"/>
                                      </p:to>
                                    </p:set>
                                    <p:animEffect transition="in" filter="fade">
                                      <p:cBhvr>
                                        <p:cTn id="44" dur="500"/>
                                        <p:tgtEl>
                                          <p:spTgt spid="119"/>
                                        </p:tgtEl>
                                      </p:cBhvr>
                                    </p:animEffect>
                                  </p:childTnLst>
                                </p:cTn>
                              </p:par>
                              <p:par>
                                <p:cTn id="45" presetID="10" presetClass="entr" presetSubtype="0" fill="hold" nodeType="withEffect">
                                  <p:stCondLst>
                                    <p:cond delay="1200"/>
                                  </p:stCondLst>
                                  <p:childTnLst>
                                    <p:set>
                                      <p:cBhvr>
                                        <p:cTn id="46" dur="1" fill="hold">
                                          <p:stCondLst>
                                            <p:cond delay="0"/>
                                          </p:stCondLst>
                                        </p:cTn>
                                        <p:tgtEl>
                                          <p:spTgt spid="83"/>
                                        </p:tgtEl>
                                        <p:attrNameLst>
                                          <p:attrName>style.visibility</p:attrName>
                                        </p:attrNameLst>
                                      </p:cBhvr>
                                      <p:to>
                                        <p:strVal val="visible"/>
                                      </p:to>
                                    </p:set>
                                    <p:animEffect transition="in" filter="fade">
                                      <p:cBhvr>
                                        <p:cTn id="47" dur="500"/>
                                        <p:tgtEl>
                                          <p:spTgt spid="83"/>
                                        </p:tgtEl>
                                      </p:cBhvr>
                                    </p:animEffect>
                                  </p:childTnLst>
                                </p:cTn>
                              </p:par>
                              <p:par>
                                <p:cTn id="48" presetID="10" presetClass="entr" presetSubtype="0" fill="hold" nodeType="withEffect">
                                  <p:stCondLst>
                                    <p:cond delay="1300"/>
                                  </p:stCondLst>
                                  <p:childTnLst>
                                    <p:set>
                                      <p:cBhvr>
                                        <p:cTn id="49" dur="1" fill="hold">
                                          <p:stCondLst>
                                            <p:cond delay="0"/>
                                          </p:stCondLst>
                                        </p:cTn>
                                        <p:tgtEl>
                                          <p:spTgt spid="88"/>
                                        </p:tgtEl>
                                        <p:attrNameLst>
                                          <p:attrName>style.visibility</p:attrName>
                                        </p:attrNameLst>
                                      </p:cBhvr>
                                      <p:to>
                                        <p:strVal val="visible"/>
                                      </p:to>
                                    </p:set>
                                    <p:animEffect transition="in" filter="fade">
                                      <p:cBhvr>
                                        <p:cTn id="50" dur="500"/>
                                        <p:tgtEl>
                                          <p:spTgt spid="88"/>
                                        </p:tgtEl>
                                      </p:cBhvr>
                                    </p:animEffect>
                                  </p:childTnLst>
                                </p:cTn>
                              </p:par>
                              <p:par>
                                <p:cTn id="51" presetID="10" presetClass="entr" presetSubtype="0" fill="hold" nodeType="withEffect">
                                  <p:stCondLst>
                                    <p:cond delay="1400"/>
                                  </p:stCondLst>
                                  <p:childTnLst>
                                    <p:set>
                                      <p:cBhvr>
                                        <p:cTn id="52" dur="1" fill="hold">
                                          <p:stCondLst>
                                            <p:cond delay="0"/>
                                          </p:stCondLst>
                                        </p:cTn>
                                        <p:tgtEl>
                                          <p:spTgt spid="127"/>
                                        </p:tgtEl>
                                        <p:attrNameLst>
                                          <p:attrName>style.visibility</p:attrName>
                                        </p:attrNameLst>
                                      </p:cBhvr>
                                      <p:to>
                                        <p:strVal val="visible"/>
                                      </p:to>
                                    </p:set>
                                    <p:animEffect transition="in" filter="fade">
                                      <p:cBhvr>
                                        <p:cTn id="53" dur="500"/>
                                        <p:tgtEl>
                                          <p:spTgt spid="127"/>
                                        </p:tgtEl>
                                      </p:cBhvr>
                                    </p:animEffect>
                                  </p:childTnLst>
                                </p:cTn>
                              </p:par>
                              <p:par>
                                <p:cTn id="54" presetID="35" presetClass="path" presetSubtype="0" decel="100000" fill="hold" nodeType="withEffect">
                                  <p:stCondLst>
                                    <p:cond delay="1400"/>
                                  </p:stCondLst>
                                  <p:childTnLst>
                                    <p:animMotion origin="layout" path="M -2.26704E-6 2.55561E-6 L -0.00115 0.02383 " pathEditMode="relative" rAng="0" ptsTypes="AA">
                                      <p:cBhvr>
                                        <p:cTn id="55" dur="750" spd="-100000" fill="hold"/>
                                        <p:tgtEl>
                                          <p:spTgt spid="127"/>
                                        </p:tgtEl>
                                        <p:attrNameLst>
                                          <p:attrName>ppt_x</p:attrName>
                                          <p:attrName>ppt_y</p:attrName>
                                        </p:attrNameLst>
                                      </p:cBhvr>
                                      <p:rCtr x="-64" y="1180"/>
                                    </p:animMotion>
                                  </p:childTnLst>
                                </p:cTn>
                              </p:par>
                              <p:par>
                                <p:cTn id="56" presetID="10" presetClass="entr" presetSubtype="0" fill="hold" grpId="0" nodeType="withEffect">
                                  <p:stCondLst>
                                    <p:cond delay="140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grpId="0" nodeType="withEffect">
                                  <p:stCondLst>
                                    <p:cond delay="14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500"/>
                                        <p:tgtEl>
                                          <p:spTgt spid="74"/>
                                        </p:tgtEl>
                                      </p:cBhvr>
                                    </p:animEffect>
                                  </p:childTnLst>
                                </p:cTn>
                              </p:par>
                              <p:par>
                                <p:cTn id="62" presetID="10" presetClass="entr" presetSubtype="0" fill="hold" grpId="0" nodeType="withEffect">
                                  <p:stCondLst>
                                    <p:cond delay="140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animBg="1"/>
      <p:bldP spid="76" grpId="0" animBg="1"/>
      <p:bldP spid="77" grpId="0" animBg="1"/>
      <p:bldP spid="9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82" y="-1"/>
            <a:ext cx="621735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32" name="Title 231">
            <a:extLst>
              <a:ext uri="{FF2B5EF4-FFF2-40B4-BE49-F238E27FC236}">
                <a16:creationId xmlns:a16="http://schemas.microsoft.com/office/drawing/2014/main" id="{B407A9E1-F225-4DBC-88F9-699D32708ADE}"/>
              </a:ext>
            </a:extLst>
          </p:cNvPr>
          <p:cNvSpPr>
            <a:spLocks noGrp="1"/>
          </p:cNvSpPr>
          <p:nvPr>
            <p:ph type="title"/>
          </p:nvPr>
        </p:nvSpPr>
        <p:spPr>
          <a:xfrm>
            <a:off x="275482" y="295274"/>
            <a:ext cx="5730057" cy="917575"/>
          </a:xfrm>
        </p:spPr>
        <p:txBody>
          <a:bodyPr>
            <a:noAutofit/>
          </a:bodyPr>
          <a:lstStyle/>
          <a:p>
            <a:r>
              <a:rPr lang="en-US" sz="4080">
                <a:solidFill>
                  <a:schemeClr val="bg1"/>
                </a:solidFill>
              </a:rPr>
              <a:t>Contact the </a:t>
            </a:r>
            <a:br>
              <a:rPr lang="en-US" sz="4080">
                <a:solidFill>
                  <a:schemeClr val="bg1"/>
                </a:solidFill>
              </a:rPr>
            </a:br>
            <a:r>
              <a:rPr lang="en-US" sz="4080">
                <a:solidFill>
                  <a:schemeClr val="bg1"/>
                </a:solidFill>
              </a:rPr>
              <a:t>OCP Co-Sell desk</a:t>
            </a:r>
            <a:endParaRPr lang="en-IN" sz="4080">
              <a:solidFill>
                <a:schemeClr val="bg1"/>
              </a:solidFill>
            </a:endParaRPr>
          </a:p>
        </p:txBody>
      </p:sp>
      <p:sp>
        <p:nvSpPr>
          <p:cNvPr id="239" name="Rectangle 238">
            <a:extLst>
              <a:ext uri="{FF2B5EF4-FFF2-40B4-BE49-F238E27FC236}">
                <a16:creationId xmlns:a16="http://schemas.microsoft.com/office/drawing/2014/main" id="{C2F3B156-5DF8-444E-9A1B-3D2501CC5FCE}"/>
              </a:ext>
            </a:extLst>
          </p:cNvPr>
          <p:cNvSpPr/>
          <p:nvPr/>
        </p:nvSpPr>
        <p:spPr>
          <a:xfrm>
            <a:off x="6492838" y="295275"/>
            <a:ext cx="5047110" cy="958583"/>
          </a:xfrm>
          <a:prstGeom prst="rect">
            <a:avLst/>
          </a:prstGeom>
          <a:ln w="6350">
            <a:noFill/>
          </a:ln>
        </p:spPr>
        <p:txBody>
          <a:bodyPr wrap="square" tIns="46630">
            <a:spAutoFit/>
          </a:bodyPr>
          <a:lstStyle/>
          <a:p>
            <a:pPr defTabSz="914224">
              <a:defRPr/>
            </a:pPr>
            <a:r>
              <a:rPr lang="en-US" sz="1836">
                <a:solidFill>
                  <a:schemeClr val="tx2"/>
                </a:solidFill>
                <a:latin typeface="Segoe UI Semibold" panose="020B0702040204020203" pitchFamily="34" charset="0"/>
                <a:cs typeface="Segoe UI Semibold" panose="020B0702040204020203" pitchFamily="34" charset="0"/>
              </a:rPr>
              <a:t>Get help with:</a:t>
            </a:r>
          </a:p>
          <a:p>
            <a:pPr defTabSz="914224">
              <a:defRPr/>
            </a:pPr>
            <a:endParaRPr lang="en-US" sz="1836">
              <a:solidFill>
                <a:schemeClr val="tx2"/>
              </a:solidFill>
              <a:latin typeface="Segoe UI Semibold" panose="020B0702040204020203" pitchFamily="34" charset="0"/>
              <a:cs typeface="Segoe UI Semibold" panose="020B0702040204020203" pitchFamily="34" charset="0"/>
            </a:endParaRPr>
          </a:p>
          <a:p>
            <a:pPr defTabSz="914224">
              <a:defRPr/>
            </a:pPr>
            <a:endParaRPr lang="en-US" sz="1836">
              <a:solidFill>
                <a:schemeClr val="tx2"/>
              </a:solidFill>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B704F6F9-5434-4393-90D8-9996A102D469}"/>
              </a:ext>
            </a:extLst>
          </p:cNvPr>
          <p:cNvSpPr/>
          <p:nvPr/>
        </p:nvSpPr>
        <p:spPr>
          <a:xfrm>
            <a:off x="326158" y="1824223"/>
            <a:ext cx="5047111" cy="1469135"/>
          </a:xfrm>
          <a:prstGeom prst="rect">
            <a:avLst/>
          </a:prstGeom>
        </p:spPr>
        <p:txBody>
          <a:bodyPr wrap="square">
            <a:spAutoFit/>
          </a:bodyPr>
          <a:lstStyle/>
          <a:p>
            <a:pPr>
              <a:lnSpc>
                <a:spcPct val="90000"/>
              </a:lnSpc>
              <a:spcAft>
                <a:spcPts val="612"/>
              </a:spcAft>
            </a:pPr>
            <a:r>
              <a:rPr lang="en-US" sz="1836">
                <a:solidFill>
                  <a:schemeClr val="bg1"/>
                </a:solidFill>
              </a:rPr>
              <a:t>One alias for all inquiries to simplify Co-Sell for Microsoft and partners—worldwide</a:t>
            </a:r>
          </a:p>
          <a:p>
            <a:pPr>
              <a:lnSpc>
                <a:spcPct val="90000"/>
              </a:lnSpc>
              <a:spcAft>
                <a:spcPts val="612"/>
              </a:spcAft>
            </a:pPr>
            <a:r>
              <a:rPr lang="en-US" sz="1836">
                <a:solidFill>
                  <a:schemeClr val="bg1"/>
                </a:solidFill>
              </a:rPr>
              <a:t>Consolidated answers from OCP, Enterprise, SMC, Fast Track (AAD), WWIC, P1 White Glove, MSIT and MPN</a:t>
            </a:r>
          </a:p>
        </p:txBody>
      </p:sp>
      <p:sp>
        <p:nvSpPr>
          <p:cNvPr id="9" name="Rectangle 8"/>
          <p:cNvSpPr/>
          <p:nvPr>
            <p:custDataLst>
              <p:tags r:id="rId1"/>
            </p:custDataLst>
          </p:nvPr>
        </p:nvSpPr>
        <p:spPr>
          <a:xfrm>
            <a:off x="822" y="5626237"/>
            <a:ext cx="6230211" cy="1368288"/>
          </a:xfrm>
          <a:prstGeom prst="rect">
            <a:avLst/>
          </a:prstGeom>
          <a:solidFill>
            <a:schemeClr val="bg2"/>
          </a:solidFill>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186521" tIns="139891" rIns="186521" bIns="139891" rtlCol="0" anchor="ctr" anchorCtr="0"/>
          <a:lstStyle/>
          <a:p>
            <a:pPr algn="ctr" defTabSz="932394">
              <a:spcAft>
                <a:spcPts val="1224"/>
              </a:spcAft>
              <a:defRPr/>
            </a:pPr>
            <a:r>
              <a:rPr lang="en-US" sz="2448" b="1">
                <a:solidFill>
                  <a:schemeClr val="tx2"/>
                </a:solidFill>
                <a:latin typeface="Segoe UI Light" charset="0"/>
                <a:ea typeface="Segoe UI Light" charset="0"/>
                <a:cs typeface="Segoe UI Light" charset="0"/>
                <a:hlinkClick r:id="rId4"/>
              </a:rPr>
              <a:t>CoSell@microsoft.com</a:t>
            </a:r>
            <a:endParaRPr lang="en-GB" sz="2448">
              <a:solidFill>
                <a:schemeClr val="tx2"/>
              </a:solidFill>
              <a:latin typeface="Segoe UI"/>
            </a:endParaRPr>
          </a:p>
          <a:p>
            <a:pPr algn="ctr" defTabSz="932394">
              <a:spcAft>
                <a:spcPts val="1224"/>
              </a:spcAft>
              <a:defRPr/>
            </a:pPr>
            <a:r>
              <a:rPr lang="en-GB" sz="2448">
                <a:solidFill>
                  <a:schemeClr val="tx2"/>
                </a:solidFill>
                <a:latin typeface="Segoe UI"/>
              </a:rPr>
              <a:t>2 business day SLA</a:t>
            </a:r>
            <a:r>
              <a:rPr lang="en-US" sz="2448" b="1">
                <a:solidFill>
                  <a:schemeClr val="tx2"/>
                </a:solidFill>
                <a:latin typeface="Segoe UI Light" charset="0"/>
                <a:ea typeface="Segoe UI Light" charset="0"/>
                <a:cs typeface="Segoe UI Light" charset="0"/>
              </a:rPr>
              <a:t> </a:t>
            </a:r>
          </a:p>
        </p:txBody>
      </p:sp>
      <p:sp>
        <p:nvSpPr>
          <p:cNvPr id="2" name="Rectangle 1"/>
          <p:cNvSpPr/>
          <p:nvPr/>
        </p:nvSpPr>
        <p:spPr>
          <a:xfrm>
            <a:off x="2126299" y="3989258"/>
            <a:ext cx="5648431" cy="1216975"/>
          </a:xfrm>
          <a:prstGeom prst="rect">
            <a:avLst/>
          </a:prstGeom>
        </p:spPr>
        <p:txBody>
          <a:bodyPr wrap="square" numCol="2">
            <a:noAutofit/>
          </a:bodyPr>
          <a:lstStyle/>
          <a:p>
            <a:pPr defTabSz="932563">
              <a:lnSpc>
                <a:spcPct val="90000"/>
              </a:lnSpc>
              <a:spcBef>
                <a:spcPts val="408"/>
              </a:spcBef>
              <a:spcAft>
                <a:spcPts val="204"/>
              </a:spcAft>
              <a:buClr>
                <a:srgbClr val="0078D7"/>
              </a:buClr>
              <a:buSzPct val="90000"/>
              <a:defRPr/>
            </a:pPr>
            <a:r>
              <a:rPr lang="en-US" sz="1428">
                <a:solidFill>
                  <a:srgbClr val="FFFFFF"/>
                </a:solidFill>
                <a:latin typeface="Segoe UI" charset="0"/>
                <a:ea typeface="Segoe UI" charset="0"/>
                <a:cs typeface="Segoe UI" charset="0"/>
              </a:rPr>
              <a:t>English</a:t>
            </a:r>
          </a:p>
          <a:p>
            <a:pPr defTabSz="932563">
              <a:lnSpc>
                <a:spcPct val="90000"/>
              </a:lnSpc>
              <a:spcBef>
                <a:spcPts val="408"/>
              </a:spcBef>
              <a:spcAft>
                <a:spcPts val="204"/>
              </a:spcAft>
              <a:buClr>
                <a:srgbClr val="0078D7"/>
              </a:buClr>
              <a:buSzPct val="90000"/>
              <a:defRPr/>
            </a:pPr>
            <a:r>
              <a:rPr lang="en-US" sz="1428">
                <a:solidFill>
                  <a:srgbClr val="FFFFFF"/>
                </a:solidFill>
                <a:latin typeface="Segoe UI" charset="0"/>
                <a:ea typeface="Segoe UI" charset="0"/>
                <a:cs typeface="Segoe UI" charset="0"/>
              </a:rPr>
              <a:t>German</a:t>
            </a:r>
          </a:p>
          <a:p>
            <a:pPr defTabSz="932563">
              <a:lnSpc>
                <a:spcPct val="90000"/>
              </a:lnSpc>
              <a:spcBef>
                <a:spcPts val="408"/>
              </a:spcBef>
              <a:spcAft>
                <a:spcPts val="204"/>
              </a:spcAft>
              <a:buClr>
                <a:srgbClr val="0078D7"/>
              </a:buClr>
              <a:buSzPct val="90000"/>
              <a:defRPr/>
            </a:pPr>
            <a:r>
              <a:rPr lang="en-US" sz="1428">
                <a:solidFill>
                  <a:srgbClr val="FFFFFF"/>
                </a:solidFill>
                <a:latin typeface="Segoe UI" charset="0"/>
                <a:ea typeface="Segoe UI" charset="0"/>
                <a:cs typeface="Segoe UI" charset="0"/>
              </a:rPr>
              <a:t>Polish</a:t>
            </a:r>
          </a:p>
          <a:p>
            <a:pPr defTabSz="932563">
              <a:lnSpc>
                <a:spcPct val="90000"/>
              </a:lnSpc>
              <a:spcBef>
                <a:spcPts val="408"/>
              </a:spcBef>
              <a:spcAft>
                <a:spcPts val="204"/>
              </a:spcAft>
              <a:buClr>
                <a:srgbClr val="0078D7"/>
              </a:buClr>
              <a:buSzPct val="90000"/>
              <a:defRPr/>
            </a:pPr>
            <a:r>
              <a:rPr lang="en-US" sz="1428">
                <a:solidFill>
                  <a:srgbClr val="FFFFFF"/>
                </a:solidFill>
                <a:latin typeface="Segoe UI" charset="0"/>
                <a:ea typeface="Segoe UI" charset="0"/>
                <a:cs typeface="Segoe UI" charset="0"/>
              </a:rPr>
              <a:t>Portuguese</a:t>
            </a:r>
          </a:p>
          <a:p>
            <a:pPr defTabSz="932563">
              <a:lnSpc>
                <a:spcPct val="90000"/>
              </a:lnSpc>
              <a:spcBef>
                <a:spcPts val="408"/>
              </a:spcBef>
              <a:spcAft>
                <a:spcPts val="204"/>
              </a:spcAft>
              <a:buClr>
                <a:srgbClr val="0078D7"/>
              </a:buClr>
              <a:buSzPct val="90000"/>
              <a:defRPr/>
            </a:pPr>
            <a:r>
              <a:rPr lang="en-US" sz="1428">
                <a:solidFill>
                  <a:srgbClr val="FFFFFF"/>
                </a:solidFill>
                <a:latin typeface="Segoe UI" charset="0"/>
                <a:ea typeface="Segoe UI" charset="0"/>
                <a:cs typeface="Segoe UI" charset="0"/>
              </a:rPr>
              <a:t>Spanish</a:t>
            </a:r>
          </a:p>
          <a:p>
            <a:pPr defTabSz="932563">
              <a:lnSpc>
                <a:spcPct val="90000"/>
              </a:lnSpc>
              <a:spcBef>
                <a:spcPts val="408"/>
              </a:spcBef>
              <a:spcAft>
                <a:spcPts val="204"/>
              </a:spcAft>
              <a:buClr>
                <a:srgbClr val="0078D7"/>
              </a:buClr>
              <a:buSzPct val="90000"/>
              <a:defRPr/>
            </a:pPr>
            <a:r>
              <a:rPr lang="en-US" sz="1428">
                <a:solidFill>
                  <a:srgbClr val="FFFFFF"/>
                </a:solidFill>
                <a:latin typeface="Segoe UI" charset="0"/>
                <a:ea typeface="Segoe UI" charset="0"/>
                <a:cs typeface="Segoe UI" charset="0"/>
              </a:rPr>
              <a:t>Mandarin</a:t>
            </a:r>
          </a:p>
          <a:p>
            <a:pPr defTabSz="932563">
              <a:lnSpc>
                <a:spcPct val="90000"/>
              </a:lnSpc>
              <a:spcBef>
                <a:spcPts val="408"/>
              </a:spcBef>
              <a:spcAft>
                <a:spcPts val="204"/>
              </a:spcAft>
              <a:buClr>
                <a:srgbClr val="0078D7"/>
              </a:buClr>
              <a:buSzPct val="90000"/>
              <a:defRPr/>
            </a:pPr>
            <a:r>
              <a:rPr lang="en-US" sz="1428">
                <a:solidFill>
                  <a:srgbClr val="FFFFFF"/>
                </a:solidFill>
                <a:latin typeface="Segoe UI" charset="0"/>
                <a:ea typeface="Segoe UI" charset="0"/>
                <a:cs typeface="Segoe UI" charset="0"/>
              </a:rPr>
              <a:t>Hindi</a:t>
            </a:r>
          </a:p>
          <a:p>
            <a:pPr defTabSz="932563">
              <a:lnSpc>
                <a:spcPct val="90000"/>
              </a:lnSpc>
              <a:spcBef>
                <a:spcPts val="408"/>
              </a:spcBef>
              <a:spcAft>
                <a:spcPts val="204"/>
              </a:spcAft>
              <a:buClr>
                <a:srgbClr val="0078D7"/>
              </a:buClr>
              <a:buSzPct val="90000"/>
              <a:defRPr/>
            </a:pPr>
            <a:r>
              <a:rPr lang="en-US" sz="1428">
                <a:solidFill>
                  <a:srgbClr val="FFFFFF"/>
                </a:solidFill>
                <a:latin typeface="Segoe UI" charset="0"/>
                <a:ea typeface="Segoe UI" charset="0"/>
                <a:cs typeface="Segoe UI" charset="0"/>
              </a:rPr>
              <a:t>French</a:t>
            </a:r>
          </a:p>
        </p:txBody>
      </p:sp>
      <p:sp>
        <p:nvSpPr>
          <p:cNvPr id="29" name="Rectangle 28">
            <a:extLst>
              <a:ext uri="{FF2B5EF4-FFF2-40B4-BE49-F238E27FC236}">
                <a16:creationId xmlns:a16="http://schemas.microsoft.com/office/drawing/2014/main" id="{B325AF25-6FB9-47B3-A411-C84CBA0EA2C4}"/>
              </a:ext>
            </a:extLst>
          </p:cNvPr>
          <p:cNvSpPr/>
          <p:nvPr/>
        </p:nvSpPr>
        <p:spPr>
          <a:xfrm>
            <a:off x="2126300" y="3552130"/>
            <a:ext cx="5047111" cy="353469"/>
          </a:xfrm>
          <a:prstGeom prst="rect">
            <a:avLst/>
          </a:prstGeom>
        </p:spPr>
        <p:txBody>
          <a:bodyPr wrap="square">
            <a:spAutoFit/>
          </a:bodyPr>
          <a:lstStyle/>
          <a:p>
            <a:pPr>
              <a:lnSpc>
                <a:spcPct val="90000"/>
              </a:lnSpc>
              <a:spcAft>
                <a:spcPts val="612"/>
              </a:spcAft>
            </a:pPr>
            <a:r>
              <a:rPr lang="en-US" sz="1836">
                <a:solidFill>
                  <a:schemeClr val="bg1"/>
                </a:solidFill>
                <a:latin typeface="Segoe UI Semibold" panose="020B0702040204020203" pitchFamily="34" charset="0"/>
                <a:cs typeface="Segoe UI Semibold" panose="020B0702040204020203" pitchFamily="34" charset="0"/>
              </a:rPr>
              <a:t>Languages</a:t>
            </a:r>
          </a:p>
        </p:txBody>
      </p:sp>
      <p:sp>
        <p:nvSpPr>
          <p:cNvPr id="120" name="Rectangle 119">
            <a:extLst>
              <a:ext uri="{FF2B5EF4-FFF2-40B4-BE49-F238E27FC236}">
                <a16:creationId xmlns:a16="http://schemas.microsoft.com/office/drawing/2014/main" id="{B1B7D67D-CD97-4A36-8112-A30FA26E6C0D}"/>
              </a:ext>
            </a:extLst>
          </p:cNvPr>
          <p:cNvSpPr/>
          <p:nvPr/>
        </p:nvSpPr>
        <p:spPr>
          <a:xfrm>
            <a:off x="7371558" y="1006818"/>
            <a:ext cx="4255942" cy="5090624"/>
          </a:xfrm>
          <a:prstGeom prst="rect">
            <a:avLst/>
          </a:prstGeom>
        </p:spPr>
        <p:txBody>
          <a:bodyPr wrap="square" anchor="t">
            <a:spAutoFit/>
          </a:bodyPr>
          <a:lstStyle/>
          <a:p>
            <a:pPr>
              <a:lnSpc>
                <a:spcPct val="90000"/>
              </a:lnSpc>
              <a:spcAft>
                <a:spcPts val="612"/>
              </a:spcAft>
            </a:pPr>
            <a:r>
              <a:rPr lang="en-US" sz="1600" b="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Getting Co-Sell Ready</a:t>
            </a:r>
          </a:p>
          <a:p>
            <a:pPr marL="290830" indent="-290830">
              <a:lnSpc>
                <a:spcPct val="90000"/>
              </a:lnSpc>
              <a:spcAft>
                <a:spcPts val="612"/>
              </a:spcAft>
              <a:buFont typeface="Wingdings" panose="020B0604020202020204" pitchFamily="34" charset="0"/>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Co-Sell Ready partner onboarding</a:t>
            </a:r>
          </a:p>
          <a:p>
            <a:pPr marL="290830" indent="-290830">
              <a:lnSpc>
                <a:spcPct val="90000"/>
              </a:lnSpc>
              <a:spcAft>
                <a:spcPts val="612"/>
              </a:spcAft>
              <a:buFont typeface="Wingdings" panose="020B0604020202020204" pitchFamily="34" charset="0"/>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OCP Catalog</a:t>
            </a:r>
          </a:p>
          <a:p>
            <a:pPr marL="290830" indent="-290830">
              <a:lnSpc>
                <a:spcPct val="90000"/>
              </a:lnSpc>
              <a:spcAft>
                <a:spcPts val="612"/>
              </a:spcAft>
              <a:buFont typeface="Wingdings" panose="020B0604020202020204" pitchFamily="34" charset="0"/>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Co-Sell processes</a:t>
            </a:r>
          </a:p>
          <a:p>
            <a:pPr>
              <a:lnSpc>
                <a:spcPct val="90000"/>
              </a:lnSpc>
              <a:spcAft>
                <a:spcPts val="612"/>
              </a:spcAft>
            </a:pPr>
            <a:endPar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a:p>
            <a:pPr>
              <a:lnSpc>
                <a:spcPct val="90000"/>
              </a:lnSpc>
              <a:spcAft>
                <a:spcPts val="600"/>
              </a:spcAft>
            </a:pPr>
            <a:r>
              <a:rPr lang="en-US" sz="1600" b="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Sharing and Registering Deals</a:t>
            </a:r>
            <a:endParaRPr lang="en-US" sz="1600" b="1"/>
          </a:p>
          <a:p>
            <a:pPr marL="290830" indent="-290830">
              <a:lnSpc>
                <a:spcPct val="90000"/>
              </a:lnSpc>
              <a:spcAft>
                <a:spcPts val="612"/>
              </a:spcAft>
              <a:buFont typeface="Wingdings" panose="05000000000000000000" pitchFamily="2" charset="2"/>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Partner Sales Connect (PSC)</a:t>
            </a:r>
          </a:p>
          <a:p>
            <a:pPr marL="290830" indent="-290830">
              <a:lnSpc>
                <a:spcPct val="90000"/>
              </a:lnSpc>
              <a:spcAft>
                <a:spcPts val="612"/>
              </a:spcAft>
              <a:buFont typeface="Wingdings" panose="05000000000000000000" pitchFamily="2" charset="2"/>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MSX opportunity sharing</a:t>
            </a:r>
          </a:p>
          <a:p>
            <a:pPr marL="290830" indent="-290830">
              <a:lnSpc>
                <a:spcPct val="90000"/>
              </a:lnSpc>
              <a:spcAft>
                <a:spcPts val="612"/>
              </a:spcAft>
              <a:buFont typeface="Wingdings" panose="05000000000000000000" pitchFamily="2" charset="2"/>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Inbound deal seller engagement</a:t>
            </a:r>
          </a:p>
          <a:p>
            <a:pPr marL="290830" indent="-290830">
              <a:lnSpc>
                <a:spcPct val="90000"/>
              </a:lnSpc>
              <a:spcAft>
                <a:spcPts val="612"/>
              </a:spcAft>
              <a:buFont typeface="Wingdings" panose="05000000000000000000" pitchFamily="2" charset="2"/>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Deal Registration</a:t>
            </a:r>
          </a:p>
          <a:p>
            <a:pPr marL="290830" indent="-290830">
              <a:lnSpc>
                <a:spcPct val="90000"/>
              </a:lnSpc>
              <a:spcAft>
                <a:spcPts val="612"/>
              </a:spcAft>
              <a:buFont typeface="Wingdings" panose="05000000000000000000" pitchFamily="2" charset="2"/>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Incentive details</a:t>
            </a:r>
          </a:p>
          <a:p>
            <a:pPr>
              <a:lnSpc>
                <a:spcPct val="90000"/>
              </a:lnSpc>
              <a:spcAft>
                <a:spcPts val="612"/>
              </a:spcAft>
            </a:pPr>
            <a:endPar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a:p>
            <a:pPr>
              <a:lnSpc>
                <a:spcPct val="90000"/>
              </a:lnSpc>
              <a:spcAft>
                <a:spcPts val="600"/>
              </a:spcAft>
            </a:pPr>
            <a:r>
              <a:rPr lang="en-US" sz="1600" b="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General Co-Sell Program Support</a:t>
            </a:r>
            <a:endParaRPr lang="en-US" sz="1600" b="1"/>
          </a:p>
          <a:p>
            <a:pPr marL="290830" indent="-290830">
              <a:lnSpc>
                <a:spcPct val="90000"/>
              </a:lnSpc>
              <a:spcAft>
                <a:spcPts val="612"/>
              </a:spcAft>
              <a:buFont typeface="Wingdings" panose="05000000000000000000" pitchFamily="2" charset="2"/>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Co-Sell dashboard</a:t>
            </a:r>
          </a:p>
          <a:p>
            <a:pPr marL="290830" indent="-290830">
              <a:lnSpc>
                <a:spcPct val="90000"/>
              </a:lnSpc>
              <a:spcAft>
                <a:spcPts val="612"/>
              </a:spcAft>
              <a:buFont typeface="Wingdings" panose="05000000000000000000" pitchFamily="2" charset="2"/>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Partner recommendations</a:t>
            </a:r>
          </a:p>
          <a:p>
            <a:pPr marL="290830" indent="-290830">
              <a:lnSpc>
                <a:spcPct val="90000"/>
              </a:lnSpc>
              <a:spcAft>
                <a:spcPts val="612"/>
              </a:spcAft>
              <a:buFont typeface="Wingdings" panose="05000000000000000000" pitchFamily="2" charset="2"/>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Recruit nominations</a:t>
            </a:r>
          </a:p>
          <a:p>
            <a:pPr marL="290830" indent="-290830">
              <a:lnSpc>
                <a:spcPct val="90000"/>
              </a:lnSpc>
              <a:spcAft>
                <a:spcPts val="612"/>
              </a:spcAft>
              <a:buFont typeface="Wingdings" panose="05000000000000000000" pitchFamily="2" charset="2"/>
              <a:buChar char="ü"/>
            </a:pPr>
            <a:r>
              <a:rPr lang="en-US"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Escalations</a:t>
            </a:r>
            <a:endParaRPr lang="en-US" sz="1836">
              <a:cs typeface="Segoe UI"/>
            </a:endParaRPr>
          </a:p>
        </p:txBody>
      </p:sp>
      <p:grpSp>
        <p:nvGrpSpPr>
          <p:cNvPr id="14" name="Group 13">
            <a:extLst>
              <a:ext uri="{FF2B5EF4-FFF2-40B4-BE49-F238E27FC236}">
                <a16:creationId xmlns:a16="http://schemas.microsoft.com/office/drawing/2014/main" id="{7FE8FABB-62E4-463C-8CBE-5B19E9608D18}"/>
              </a:ext>
            </a:extLst>
          </p:cNvPr>
          <p:cNvGrpSpPr/>
          <p:nvPr/>
        </p:nvGrpSpPr>
        <p:grpSpPr>
          <a:xfrm>
            <a:off x="280770" y="3989257"/>
            <a:ext cx="1570929" cy="1128964"/>
            <a:chOff x="927024" y="1773471"/>
            <a:chExt cx="823777" cy="592016"/>
          </a:xfrm>
        </p:grpSpPr>
        <p:sp>
          <p:nvSpPr>
            <p:cNvPr id="15" name="Telemarketer_E7B9">
              <a:extLst>
                <a:ext uri="{FF2B5EF4-FFF2-40B4-BE49-F238E27FC236}">
                  <a16:creationId xmlns:a16="http://schemas.microsoft.com/office/drawing/2014/main" id="{EF1F49BA-1C79-4BC1-85FE-F20FF730F150}"/>
                </a:ext>
              </a:extLst>
            </p:cNvPr>
            <p:cNvSpPr>
              <a:spLocks noChangeAspect="1" noEditPoints="1"/>
            </p:cNvSpPr>
            <p:nvPr/>
          </p:nvSpPr>
          <p:spPr bwMode="auto">
            <a:xfrm>
              <a:off x="927024" y="1791595"/>
              <a:ext cx="481199" cy="57389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6" name="speech_2">
              <a:extLst>
                <a:ext uri="{FF2B5EF4-FFF2-40B4-BE49-F238E27FC236}">
                  <a16:creationId xmlns:a16="http://schemas.microsoft.com/office/drawing/2014/main" id="{B7E50431-163E-4A94-AEC1-F939D2DF40A8}"/>
                </a:ext>
              </a:extLst>
            </p:cNvPr>
            <p:cNvSpPr>
              <a:spLocks noChangeAspect="1" noEditPoints="1"/>
            </p:cNvSpPr>
            <p:nvPr/>
          </p:nvSpPr>
          <p:spPr bwMode="auto">
            <a:xfrm>
              <a:off x="1385041" y="1773471"/>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spTree>
    <p:extLst>
      <p:ext uri="{BB962C8B-B14F-4D97-AF65-F5344CB8AC3E}">
        <p14:creationId xmlns:p14="http://schemas.microsoft.com/office/powerpoint/2010/main" val="30109822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B49F11C-AFDA-4002-BE58-E377C9DCF66F}"/>
              </a:ext>
            </a:extLst>
          </p:cNvPr>
          <p:cNvGrpSpPr/>
          <p:nvPr/>
        </p:nvGrpSpPr>
        <p:grpSpPr>
          <a:xfrm>
            <a:off x="593148" y="3944651"/>
            <a:ext cx="4488284" cy="634309"/>
            <a:chOff x="593148" y="3944651"/>
            <a:chExt cx="4488284" cy="634309"/>
          </a:xfrm>
        </p:grpSpPr>
        <p:grpSp>
          <p:nvGrpSpPr>
            <p:cNvPr id="5" name="Group 4">
              <a:extLst>
                <a:ext uri="{FF2B5EF4-FFF2-40B4-BE49-F238E27FC236}">
                  <a16:creationId xmlns:a16="http://schemas.microsoft.com/office/drawing/2014/main" id="{598BC5DC-222C-42E2-A2B2-2A1681A43825}"/>
                </a:ext>
              </a:extLst>
            </p:cNvPr>
            <p:cNvGrpSpPr/>
            <p:nvPr/>
          </p:nvGrpSpPr>
          <p:grpSpPr>
            <a:xfrm>
              <a:off x="593148" y="3947703"/>
              <a:ext cx="4488284" cy="631257"/>
              <a:chOff x="593148" y="3947703"/>
              <a:chExt cx="4488284" cy="631257"/>
            </a:xfrm>
          </p:grpSpPr>
          <p:sp>
            <p:nvSpPr>
              <p:cNvPr id="74" name="Rectangle 73">
                <a:hlinkClick r:id="rId2" action="ppaction://hlinksldjump"/>
                <a:extLst>
                  <a:ext uri="{FF2B5EF4-FFF2-40B4-BE49-F238E27FC236}">
                    <a16:creationId xmlns:a16="http://schemas.microsoft.com/office/drawing/2014/main" id="{BAC57996-AE3D-4D50-90F0-348A3E606BCD}"/>
                  </a:ext>
                </a:extLst>
              </p:cNvPr>
              <p:cNvSpPr/>
              <p:nvPr/>
            </p:nvSpPr>
            <p:spPr bwMode="auto">
              <a:xfrm>
                <a:off x="593148" y="3947703"/>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CD7A69A0-B241-47F8-B90E-87D0B24FD87C}"/>
                  </a:ext>
                </a:extLst>
              </p:cNvPr>
              <p:cNvSpPr/>
              <p:nvPr/>
            </p:nvSpPr>
            <p:spPr>
              <a:xfrm>
                <a:off x="1448925" y="4085590"/>
                <a:ext cx="3480107"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Industry priorities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11</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sp>
            <p:nvSpPr>
              <p:cNvPr id="46" name="building icon">
                <a:extLst>
                  <a:ext uri="{FF2B5EF4-FFF2-40B4-BE49-F238E27FC236}">
                    <a16:creationId xmlns:a16="http://schemas.microsoft.com/office/drawing/2014/main" id="{1F08C76D-4FED-4E08-8400-A8816FA2C400}"/>
                  </a:ext>
                </a:extLst>
              </p:cNvPr>
              <p:cNvSpPr>
                <a:spLocks noChangeAspect="1" noEditPoints="1"/>
              </p:cNvSpPr>
              <p:nvPr/>
            </p:nvSpPr>
            <p:spPr bwMode="auto">
              <a:xfrm>
                <a:off x="732740" y="4040030"/>
                <a:ext cx="408496" cy="41645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050"/>
              </a:p>
            </p:txBody>
          </p:sp>
        </p:grpSp>
        <p:sp>
          <p:nvSpPr>
            <p:cNvPr id="73" name="Rectangle 72">
              <a:hlinkClick r:id="rId3" action="ppaction://hlinksldjump"/>
              <a:extLst>
                <a:ext uri="{FF2B5EF4-FFF2-40B4-BE49-F238E27FC236}">
                  <a16:creationId xmlns:a16="http://schemas.microsoft.com/office/drawing/2014/main" id="{CC06203B-A437-41D6-8DCF-24EA89EFF9EC}"/>
                </a:ext>
              </a:extLst>
            </p:cNvPr>
            <p:cNvSpPr/>
            <p:nvPr/>
          </p:nvSpPr>
          <p:spPr bwMode="auto">
            <a:xfrm>
              <a:off x="593148" y="3944651"/>
              <a:ext cx="4488284" cy="631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EE85BB5C-3F39-49A7-AA66-E22B1832610A}"/>
              </a:ext>
            </a:extLst>
          </p:cNvPr>
          <p:cNvGrpSpPr/>
          <p:nvPr/>
        </p:nvGrpSpPr>
        <p:grpSpPr>
          <a:xfrm>
            <a:off x="593148" y="3165441"/>
            <a:ext cx="4496171" cy="631258"/>
            <a:chOff x="593148" y="3165441"/>
            <a:chExt cx="4496171" cy="631258"/>
          </a:xfrm>
        </p:grpSpPr>
        <p:grpSp>
          <p:nvGrpSpPr>
            <p:cNvPr id="3" name="Group 2">
              <a:extLst>
                <a:ext uri="{FF2B5EF4-FFF2-40B4-BE49-F238E27FC236}">
                  <a16:creationId xmlns:a16="http://schemas.microsoft.com/office/drawing/2014/main" id="{6EEF2B0D-883E-45CD-8577-1B00A34C3F76}"/>
                </a:ext>
              </a:extLst>
            </p:cNvPr>
            <p:cNvGrpSpPr/>
            <p:nvPr/>
          </p:nvGrpSpPr>
          <p:grpSpPr>
            <a:xfrm>
              <a:off x="601035" y="3165442"/>
              <a:ext cx="4488284" cy="631257"/>
              <a:chOff x="601035" y="3165442"/>
              <a:chExt cx="4488284" cy="631257"/>
            </a:xfrm>
          </p:grpSpPr>
          <p:sp>
            <p:nvSpPr>
              <p:cNvPr id="39" name="Rectangle 38">
                <a:hlinkClick r:id="rId3" action="ppaction://hlinksldjump"/>
                <a:extLst>
                  <a:ext uri="{FF2B5EF4-FFF2-40B4-BE49-F238E27FC236}">
                    <a16:creationId xmlns:a16="http://schemas.microsoft.com/office/drawing/2014/main" id="{0B0BC4A4-04DF-4E2C-8E30-C36B654F8611}"/>
                  </a:ext>
                </a:extLst>
              </p:cNvPr>
              <p:cNvSpPr/>
              <p:nvPr/>
            </p:nvSpPr>
            <p:spPr bwMode="auto">
              <a:xfrm>
                <a:off x="601035" y="3165442"/>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5C5F5198-E62A-486C-8639-004AC6E83974}"/>
                  </a:ext>
                </a:extLst>
              </p:cNvPr>
              <p:cNvSpPr/>
              <p:nvPr/>
            </p:nvSpPr>
            <p:spPr>
              <a:xfrm>
                <a:off x="1456428" y="3303329"/>
                <a:ext cx="3480107"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Solution areas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10</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sp>
            <p:nvSpPr>
              <p:cNvPr id="80" name="Intelligence">
                <a:extLst>
                  <a:ext uri="{FF2B5EF4-FFF2-40B4-BE49-F238E27FC236}">
                    <a16:creationId xmlns:a16="http://schemas.microsoft.com/office/drawing/2014/main" id="{F7562F11-CA13-4D77-B601-CEBB5CF94AAB}"/>
                  </a:ext>
                </a:extLst>
              </p:cNvPr>
              <p:cNvSpPr>
                <a:spLocks noChangeAspect="1" noEditPoints="1"/>
              </p:cNvSpPr>
              <p:nvPr/>
            </p:nvSpPr>
            <p:spPr bwMode="auto">
              <a:xfrm rot="20056143">
                <a:off x="786463" y="3240153"/>
                <a:ext cx="454575" cy="4368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50"/>
              </a:p>
            </p:txBody>
          </p:sp>
        </p:grpSp>
        <p:sp>
          <p:nvSpPr>
            <p:cNvPr id="101" name="Rectangle 100">
              <a:hlinkClick r:id="rId4" action="ppaction://hlinksldjump"/>
              <a:extLst>
                <a:ext uri="{FF2B5EF4-FFF2-40B4-BE49-F238E27FC236}">
                  <a16:creationId xmlns:a16="http://schemas.microsoft.com/office/drawing/2014/main" id="{58CFF385-4DF9-4087-A8B3-B2962B1A75B1}"/>
                </a:ext>
              </a:extLst>
            </p:cNvPr>
            <p:cNvSpPr/>
            <p:nvPr/>
          </p:nvSpPr>
          <p:spPr bwMode="auto">
            <a:xfrm>
              <a:off x="593148" y="3165441"/>
              <a:ext cx="4488284" cy="631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F7EA3C2-628F-4C70-A7C3-99C0FE236BFF}"/>
              </a:ext>
            </a:extLst>
          </p:cNvPr>
          <p:cNvSpPr>
            <a:spLocks noGrp="1"/>
          </p:cNvSpPr>
          <p:nvPr>
            <p:ph type="title"/>
          </p:nvPr>
        </p:nvSpPr>
        <p:spPr>
          <a:xfrm>
            <a:off x="593148" y="477267"/>
            <a:ext cx="10460849" cy="397032"/>
          </a:xfrm>
        </p:spPr>
        <p:txBody>
          <a:bodyPr/>
          <a:lstStyle/>
          <a:p>
            <a:r>
              <a:rPr lang="en-US"/>
              <a:t>In this guide</a:t>
            </a:r>
          </a:p>
        </p:txBody>
      </p:sp>
      <p:grpSp>
        <p:nvGrpSpPr>
          <p:cNvPr id="96" name="Group 95">
            <a:extLst>
              <a:ext uri="{FF2B5EF4-FFF2-40B4-BE49-F238E27FC236}">
                <a16:creationId xmlns:a16="http://schemas.microsoft.com/office/drawing/2014/main" id="{FBFEEE8A-C6EF-425D-8198-8E69F8EFB2D4}"/>
              </a:ext>
            </a:extLst>
          </p:cNvPr>
          <p:cNvGrpSpPr/>
          <p:nvPr/>
        </p:nvGrpSpPr>
        <p:grpSpPr>
          <a:xfrm>
            <a:off x="5325965" y="1605470"/>
            <a:ext cx="4488284" cy="631257"/>
            <a:chOff x="601035" y="5317096"/>
            <a:chExt cx="4488284" cy="631257"/>
          </a:xfrm>
        </p:grpSpPr>
        <p:grpSp>
          <p:nvGrpSpPr>
            <p:cNvPr id="87" name="Group 86">
              <a:extLst>
                <a:ext uri="{FF2B5EF4-FFF2-40B4-BE49-F238E27FC236}">
                  <a16:creationId xmlns:a16="http://schemas.microsoft.com/office/drawing/2014/main" id="{EF5D820C-40C3-4F8B-B82E-BEB3233851C4}"/>
                </a:ext>
              </a:extLst>
            </p:cNvPr>
            <p:cNvGrpSpPr/>
            <p:nvPr/>
          </p:nvGrpSpPr>
          <p:grpSpPr>
            <a:xfrm>
              <a:off x="601035" y="5317096"/>
              <a:ext cx="4488284" cy="631257"/>
              <a:chOff x="2180931" y="3766794"/>
              <a:chExt cx="4488284" cy="631257"/>
            </a:xfrm>
          </p:grpSpPr>
          <p:sp>
            <p:nvSpPr>
              <p:cNvPr id="54" name="Rectangle 53">
                <a:hlinkClick r:id="rId5" action="ppaction://hlinksldjump"/>
                <a:extLst>
                  <a:ext uri="{FF2B5EF4-FFF2-40B4-BE49-F238E27FC236}">
                    <a16:creationId xmlns:a16="http://schemas.microsoft.com/office/drawing/2014/main" id="{8FC7B1C5-8BD7-4276-8269-030EE18CD72E}"/>
                  </a:ext>
                </a:extLst>
              </p:cNvPr>
              <p:cNvSpPr/>
              <p:nvPr/>
            </p:nvSpPr>
            <p:spPr bwMode="auto">
              <a:xfrm>
                <a:off x="2180931" y="3766794"/>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71A527DD-A795-45B2-803B-CAA461FED05F}"/>
                  </a:ext>
                </a:extLst>
              </p:cNvPr>
              <p:cNvSpPr/>
              <p:nvPr/>
            </p:nvSpPr>
            <p:spPr>
              <a:xfrm>
                <a:off x="3036708" y="3904681"/>
                <a:ext cx="3480107"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Incentives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20</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sp>
            <p:nvSpPr>
              <p:cNvPr id="10" name="5-Point Star 62">
                <a:extLst>
                  <a:ext uri="{FF2B5EF4-FFF2-40B4-BE49-F238E27FC236}">
                    <a16:creationId xmlns:a16="http://schemas.microsoft.com/office/drawing/2014/main" id="{C70E5E51-B984-4A2C-9181-652D89CEFEA2}"/>
                  </a:ext>
                </a:extLst>
              </p:cNvPr>
              <p:cNvSpPr/>
              <p:nvPr/>
            </p:nvSpPr>
            <p:spPr bwMode="auto">
              <a:xfrm>
                <a:off x="2336134" y="3877706"/>
                <a:ext cx="373041" cy="373041"/>
              </a:xfrm>
              <a:prstGeom prst="star5">
                <a:avLst/>
              </a:prstGeom>
              <a:noFill/>
              <a:ln>
                <a:solidFill>
                  <a:schemeClr val="bg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5" name="Rectangle 94">
              <a:hlinkClick r:id="rId5" action="ppaction://hlinksldjump"/>
              <a:extLst>
                <a:ext uri="{FF2B5EF4-FFF2-40B4-BE49-F238E27FC236}">
                  <a16:creationId xmlns:a16="http://schemas.microsoft.com/office/drawing/2014/main" id="{2204F0D3-6CE0-4F5B-9954-F8A69EAA57F4}"/>
                </a:ext>
              </a:extLst>
            </p:cNvPr>
            <p:cNvSpPr/>
            <p:nvPr/>
          </p:nvSpPr>
          <p:spPr bwMode="auto">
            <a:xfrm>
              <a:off x="601035" y="5317096"/>
              <a:ext cx="4488284" cy="631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a:extLst>
              <a:ext uri="{FF2B5EF4-FFF2-40B4-BE49-F238E27FC236}">
                <a16:creationId xmlns:a16="http://schemas.microsoft.com/office/drawing/2014/main" id="{26A4EA40-086E-4E1D-8244-FBE808EFB8CB}"/>
              </a:ext>
            </a:extLst>
          </p:cNvPr>
          <p:cNvGrpSpPr/>
          <p:nvPr/>
        </p:nvGrpSpPr>
        <p:grpSpPr>
          <a:xfrm>
            <a:off x="593148" y="5505507"/>
            <a:ext cx="4496171" cy="632274"/>
            <a:chOff x="593148" y="4536867"/>
            <a:chExt cx="4496171" cy="632274"/>
          </a:xfrm>
        </p:grpSpPr>
        <p:grpSp>
          <p:nvGrpSpPr>
            <p:cNvPr id="86" name="Group 85">
              <a:extLst>
                <a:ext uri="{FF2B5EF4-FFF2-40B4-BE49-F238E27FC236}">
                  <a16:creationId xmlns:a16="http://schemas.microsoft.com/office/drawing/2014/main" id="{99C70B4D-4361-4D8E-9E95-EC6DB598E2E8}"/>
                </a:ext>
              </a:extLst>
            </p:cNvPr>
            <p:cNvGrpSpPr/>
            <p:nvPr/>
          </p:nvGrpSpPr>
          <p:grpSpPr>
            <a:xfrm>
              <a:off x="601035" y="4537884"/>
              <a:ext cx="4488284" cy="631257"/>
              <a:chOff x="2180931" y="3011466"/>
              <a:chExt cx="4488284" cy="631257"/>
            </a:xfrm>
          </p:grpSpPr>
          <p:sp>
            <p:nvSpPr>
              <p:cNvPr id="50" name="Rectangle 49">
                <a:hlinkClick r:id="rId6" action="ppaction://hlinksldjump"/>
                <a:extLst>
                  <a:ext uri="{FF2B5EF4-FFF2-40B4-BE49-F238E27FC236}">
                    <a16:creationId xmlns:a16="http://schemas.microsoft.com/office/drawing/2014/main" id="{74542AF1-A4CC-412D-B76C-26D1DA12924D}"/>
                  </a:ext>
                </a:extLst>
              </p:cNvPr>
              <p:cNvSpPr/>
              <p:nvPr/>
            </p:nvSpPr>
            <p:spPr bwMode="auto">
              <a:xfrm>
                <a:off x="2180931" y="3011466"/>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9D445D71-AEAA-46B3-8CF9-53FF45B97334}"/>
                  </a:ext>
                </a:extLst>
              </p:cNvPr>
              <p:cNvSpPr/>
              <p:nvPr/>
            </p:nvSpPr>
            <p:spPr>
              <a:xfrm>
                <a:off x="3036708" y="3149353"/>
                <a:ext cx="3480107"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Co-Sell desk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19</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grpSp>
            <p:nvGrpSpPr>
              <p:cNvPr id="9" name="Group 8">
                <a:extLst>
                  <a:ext uri="{FF2B5EF4-FFF2-40B4-BE49-F238E27FC236}">
                    <a16:creationId xmlns:a16="http://schemas.microsoft.com/office/drawing/2014/main" id="{FB1192DF-3658-4477-8AD8-82197D726A84}"/>
                  </a:ext>
                </a:extLst>
              </p:cNvPr>
              <p:cNvGrpSpPr/>
              <p:nvPr/>
            </p:nvGrpSpPr>
            <p:grpSpPr>
              <a:xfrm>
                <a:off x="2294078" y="3124882"/>
                <a:ext cx="561383" cy="403444"/>
                <a:chOff x="927024" y="5315142"/>
                <a:chExt cx="823777" cy="592016"/>
              </a:xfrm>
            </p:grpSpPr>
            <p:sp>
              <p:nvSpPr>
                <p:cNvPr id="7" name="Telemarketer_E7B9">
                  <a:extLst>
                    <a:ext uri="{FF2B5EF4-FFF2-40B4-BE49-F238E27FC236}">
                      <a16:creationId xmlns:a16="http://schemas.microsoft.com/office/drawing/2014/main" id="{284036A4-A4D3-4881-AFEC-696DBF29C0C5}"/>
                    </a:ext>
                  </a:extLst>
                </p:cNvPr>
                <p:cNvSpPr>
                  <a:spLocks noChangeAspect="1" noEditPoints="1"/>
                </p:cNvSpPr>
                <p:nvPr/>
              </p:nvSpPr>
              <p:spPr bwMode="auto">
                <a:xfrm>
                  <a:off x="927024" y="5333266"/>
                  <a:ext cx="481199" cy="57389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peech_2">
                  <a:extLst>
                    <a:ext uri="{FF2B5EF4-FFF2-40B4-BE49-F238E27FC236}">
                      <a16:creationId xmlns:a16="http://schemas.microsoft.com/office/drawing/2014/main" id="{75AA70FE-D57F-4381-B796-CFBE6C035E1F}"/>
                    </a:ext>
                  </a:extLst>
                </p:cNvPr>
                <p:cNvSpPr>
                  <a:spLocks noChangeAspect="1" noEditPoints="1"/>
                </p:cNvSpPr>
                <p:nvPr/>
              </p:nvSpPr>
              <p:spPr bwMode="auto">
                <a:xfrm>
                  <a:off x="1385041" y="5315142"/>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97" name="Rectangle 96">
              <a:hlinkClick r:id="rId6" action="ppaction://hlinksldjump"/>
              <a:extLst>
                <a:ext uri="{FF2B5EF4-FFF2-40B4-BE49-F238E27FC236}">
                  <a16:creationId xmlns:a16="http://schemas.microsoft.com/office/drawing/2014/main" id="{B5B028DF-859D-41E4-8CE3-57048AF85F76}"/>
                </a:ext>
              </a:extLst>
            </p:cNvPr>
            <p:cNvSpPr/>
            <p:nvPr/>
          </p:nvSpPr>
          <p:spPr bwMode="auto">
            <a:xfrm>
              <a:off x="593148" y="4536867"/>
              <a:ext cx="4488284" cy="631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C1E29DE1-F346-48FD-9136-402EB8DB73EE}"/>
              </a:ext>
            </a:extLst>
          </p:cNvPr>
          <p:cNvGrpSpPr/>
          <p:nvPr/>
        </p:nvGrpSpPr>
        <p:grpSpPr>
          <a:xfrm>
            <a:off x="601035" y="4724261"/>
            <a:ext cx="4488284" cy="634309"/>
            <a:chOff x="601035" y="3755621"/>
            <a:chExt cx="4488284" cy="634309"/>
          </a:xfrm>
        </p:grpSpPr>
        <p:grpSp>
          <p:nvGrpSpPr>
            <p:cNvPr id="85" name="Group 84">
              <a:extLst>
                <a:ext uri="{FF2B5EF4-FFF2-40B4-BE49-F238E27FC236}">
                  <a16:creationId xmlns:a16="http://schemas.microsoft.com/office/drawing/2014/main" id="{B4A12628-39B0-4F9E-96F8-9F6635E091D7}"/>
                </a:ext>
              </a:extLst>
            </p:cNvPr>
            <p:cNvGrpSpPr/>
            <p:nvPr/>
          </p:nvGrpSpPr>
          <p:grpSpPr>
            <a:xfrm>
              <a:off x="601035" y="3758673"/>
              <a:ext cx="4488284" cy="631257"/>
              <a:chOff x="2180931" y="2284083"/>
              <a:chExt cx="4488284" cy="631257"/>
            </a:xfrm>
          </p:grpSpPr>
          <p:sp>
            <p:nvSpPr>
              <p:cNvPr id="47" name="Rectangle 46">
                <a:hlinkClick r:id="rId2" action="ppaction://hlinksldjump"/>
                <a:extLst>
                  <a:ext uri="{FF2B5EF4-FFF2-40B4-BE49-F238E27FC236}">
                    <a16:creationId xmlns:a16="http://schemas.microsoft.com/office/drawing/2014/main" id="{CAF4068A-E4A8-487A-928C-CEBD789D8E30}"/>
                  </a:ext>
                </a:extLst>
              </p:cNvPr>
              <p:cNvSpPr/>
              <p:nvPr/>
            </p:nvSpPr>
            <p:spPr bwMode="auto">
              <a:xfrm>
                <a:off x="2180931" y="2284083"/>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7DE57C32-05ED-4168-971D-02E95A262B68}"/>
                  </a:ext>
                </a:extLst>
              </p:cNvPr>
              <p:cNvSpPr/>
              <p:nvPr/>
            </p:nvSpPr>
            <p:spPr>
              <a:xfrm>
                <a:off x="3036708" y="2421970"/>
                <a:ext cx="3480107"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Path to Co-Sell Ready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12</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sp>
            <p:nvSpPr>
              <p:cNvPr id="6" name="plan">
                <a:extLst>
                  <a:ext uri="{FF2B5EF4-FFF2-40B4-BE49-F238E27FC236}">
                    <a16:creationId xmlns:a16="http://schemas.microsoft.com/office/drawing/2014/main" id="{39056230-A85C-4150-B823-FE3409A6ECEB}"/>
                  </a:ext>
                </a:extLst>
              </p:cNvPr>
              <p:cNvSpPr>
                <a:spLocks noChangeAspect="1" noEditPoints="1"/>
              </p:cNvSpPr>
              <p:nvPr/>
            </p:nvSpPr>
            <p:spPr bwMode="auto">
              <a:xfrm>
                <a:off x="2349886" y="2416831"/>
                <a:ext cx="364326" cy="36576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99" name="Rectangle 98">
              <a:hlinkClick r:id="rId2" action="ppaction://hlinksldjump"/>
              <a:extLst>
                <a:ext uri="{FF2B5EF4-FFF2-40B4-BE49-F238E27FC236}">
                  <a16:creationId xmlns:a16="http://schemas.microsoft.com/office/drawing/2014/main" id="{1532D760-2B0F-4995-8E68-9E4CDE32688F}"/>
                </a:ext>
              </a:extLst>
            </p:cNvPr>
            <p:cNvSpPr/>
            <p:nvPr/>
          </p:nvSpPr>
          <p:spPr bwMode="auto">
            <a:xfrm>
              <a:off x="601035" y="3755621"/>
              <a:ext cx="4488284" cy="631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1D2AD372-B3E1-49AB-B5F8-A7779813466D}"/>
              </a:ext>
            </a:extLst>
          </p:cNvPr>
          <p:cNvGrpSpPr/>
          <p:nvPr/>
        </p:nvGrpSpPr>
        <p:grpSpPr>
          <a:xfrm>
            <a:off x="593148" y="2386231"/>
            <a:ext cx="4496171" cy="632807"/>
            <a:chOff x="593148" y="2200251"/>
            <a:chExt cx="4496171" cy="632807"/>
          </a:xfrm>
        </p:grpSpPr>
        <p:grpSp>
          <p:nvGrpSpPr>
            <p:cNvPr id="83" name="Group 82">
              <a:extLst>
                <a:ext uri="{FF2B5EF4-FFF2-40B4-BE49-F238E27FC236}">
                  <a16:creationId xmlns:a16="http://schemas.microsoft.com/office/drawing/2014/main" id="{43E011E5-878B-4239-B8EA-7AC1CE265F0A}"/>
                </a:ext>
              </a:extLst>
            </p:cNvPr>
            <p:cNvGrpSpPr/>
            <p:nvPr/>
          </p:nvGrpSpPr>
          <p:grpSpPr>
            <a:xfrm>
              <a:off x="601035" y="2200251"/>
              <a:ext cx="4488284" cy="631257"/>
              <a:chOff x="2181315" y="772867"/>
              <a:chExt cx="4488284" cy="631257"/>
            </a:xfrm>
          </p:grpSpPr>
          <p:sp>
            <p:nvSpPr>
              <p:cNvPr id="36" name="Rectangle 35">
                <a:hlinkClick r:id="rId7" action="ppaction://hlinksldjump"/>
                <a:extLst>
                  <a:ext uri="{FF2B5EF4-FFF2-40B4-BE49-F238E27FC236}">
                    <a16:creationId xmlns:a16="http://schemas.microsoft.com/office/drawing/2014/main" id="{72BB3A73-CE55-424C-BB36-76158C0C4851}"/>
                  </a:ext>
                </a:extLst>
              </p:cNvPr>
              <p:cNvSpPr/>
              <p:nvPr/>
            </p:nvSpPr>
            <p:spPr bwMode="auto">
              <a:xfrm>
                <a:off x="2181315" y="772867"/>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1012AD94-269F-4D29-ABF5-B90C17C1D669}"/>
                  </a:ext>
                </a:extLst>
              </p:cNvPr>
              <p:cNvSpPr/>
              <p:nvPr/>
            </p:nvSpPr>
            <p:spPr>
              <a:xfrm>
                <a:off x="3036708" y="910754"/>
                <a:ext cx="3480107"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Selling with Microsoft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4</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grpSp>
            <p:nvGrpSpPr>
              <p:cNvPr id="22" name="Group 21">
                <a:extLst>
                  <a:ext uri="{FF2B5EF4-FFF2-40B4-BE49-F238E27FC236}">
                    <a16:creationId xmlns:a16="http://schemas.microsoft.com/office/drawing/2014/main" id="{1309D899-50F2-402E-99D3-B400D818AB8F}"/>
                  </a:ext>
                </a:extLst>
              </p:cNvPr>
              <p:cNvGrpSpPr/>
              <p:nvPr/>
            </p:nvGrpSpPr>
            <p:grpSpPr>
              <a:xfrm>
                <a:off x="2344182" y="862960"/>
                <a:ext cx="450891" cy="451071"/>
                <a:chOff x="3764068" y="1509233"/>
                <a:chExt cx="4422220" cy="4423990"/>
              </a:xfrm>
              <a:noFill/>
            </p:grpSpPr>
            <p:sp>
              <p:nvSpPr>
                <p:cNvPr id="18" name="Marketplace">
                  <a:extLst>
                    <a:ext uri="{FF2B5EF4-FFF2-40B4-BE49-F238E27FC236}">
                      <a16:creationId xmlns:a16="http://schemas.microsoft.com/office/drawing/2014/main" id="{EB5A8FEF-5FD3-4FAA-A8E2-E3DF208422F8}"/>
                    </a:ext>
                  </a:extLst>
                </p:cNvPr>
                <p:cNvSpPr/>
                <p:nvPr/>
              </p:nvSpPr>
              <p:spPr bwMode="auto">
                <a:xfrm rot="5400000">
                  <a:off x="3763183" y="1510118"/>
                  <a:ext cx="4423989" cy="4422220"/>
                </a:xfrm>
                <a:prstGeom prst="ellipse">
                  <a:avLst/>
                </a:prstGeom>
                <a:grp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Marketplace">
                  <a:extLst>
                    <a:ext uri="{FF2B5EF4-FFF2-40B4-BE49-F238E27FC236}">
                      <a16:creationId xmlns:a16="http://schemas.microsoft.com/office/drawing/2014/main" id="{4C32C0F6-9855-4274-B3B7-3D3D9850731E}"/>
                    </a:ext>
                  </a:extLst>
                </p:cNvPr>
                <p:cNvSpPr/>
                <p:nvPr/>
              </p:nvSpPr>
              <p:spPr bwMode="auto">
                <a:xfrm rot="5400000">
                  <a:off x="4380610" y="2744724"/>
                  <a:ext cx="3189136" cy="3187861"/>
                </a:xfrm>
                <a:prstGeom prst="ellipse">
                  <a:avLst/>
                </a:prstGeom>
                <a:grp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0" name="Marketplace">
                  <a:extLst>
                    <a:ext uri="{FF2B5EF4-FFF2-40B4-BE49-F238E27FC236}">
                      <a16:creationId xmlns:a16="http://schemas.microsoft.com/office/drawing/2014/main" id="{82396E1E-918D-4BC9-9A15-12A899D363AD}"/>
                    </a:ext>
                  </a:extLst>
                </p:cNvPr>
                <p:cNvSpPr/>
                <p:nvPr/>
              </p:nvSpPr>
              <p:spPr bwMode="auto">
                <a:xfrm rot="5400000">
                  <a:off x="4794642" y="3572624"/>
                  <a:ext cx="2361070" cy="2360127"/>
                </a:xfrm>
                <a:prstGeom prst="ellipse">
                  <a:avLst/>
                </a:prstGeom>
                <a:grp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1" name="Marketplace">
                  <a:extLst>
                    <a:ext uri="{FF2B5EF4-FFF2-40B4-BE49-F238E27FC236}">
                      <a16:creationId xmlns:a16="http://schemas.microsoft.com/office/drawing/2014/main" id="{52DD02A5-54DA-43EC-907C-0193E6503D19}"/>
                    </a:ext>
                  </a:extLst>
                </p:cNvPr>
                <p:cNvSpPr/>
                <p:nvPr/>
              </p:nvSpPr>
              <p:spPr bwMode="auto">
                <a:xfrm rot="5400000">
                  <a:off x="5277144" y="4525687"/>
                  <a:ext cx="1396069" cy="1395510"/>
                </a:xfrm>
                <a:prstGeom prst="ellipse">
                  <a:avLst/>
                </a:prstGeom>
                <a:grp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grpSp>
        <p:sp>
          <p:nvSpPr>
            <p:cNvPr id="103" name="Rectangle 102">
              <a:hlinkClick r:id="rId7" action="ppaction://hlinksldjump"/>
              <a:extLst>
                <a:ext uri="{FF2B5EF4-FFF2-40B4-BE49-F238E27FC236}">
                  <a16:creationId xmlns:a16="http://schemas.microsoft.com/office/drawing/2014/main" id="{886D64E0-9426-41E7-97F7-E34CAD9F0CB2}"/>
                </a:ext>
              </a:extLst>
            </p:cNvPr>
            <p:cNvSpPr/>
            <p:nvPr/>
          </p:nvSpPr>
          <p:spPr bwMode="auto">
            <a:xfrm>
              <a:off x="593148" y="2201801"/>
              <a:ext cx="4488284" cy="631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Group 105">
            <a:extLst>
              <a:ext uri="{FF2B5EF4-FFF2-40B4-BE49-F238E27FC236}">
                <a16:creationId xmlns:a16="http://schemas.microsoft.com/office/drawing/2014/main" id="{F7C71C2F-ABCD-4AEC-8680-FC6FC13A283C}"/>
              </a:ext>
            </a:extLst>
          </p:cNvPr>
          <p:cNvGrpSpPr/>
          <p:nvPr/>
        </p:nvGrpSpPr>
        <p:grpSpPr>
          <a:xfrm>
            <a:off x="599810" y="1605470"/>
            <a:ext cx="4489509" cy="632807"/>
            <a:chOff x="599810" y="1419490"/>
            <a:chExt cx="4489509" cy="632807"/>
          </a:xfrm>
        </p:grpSpPr>
        <p:grpSp>
          <p:nvGrpSpPr>
            <p:cNvPr id="82" name="Group 81">
              <a:extLst>
                <a:ext uri="{FF2B5EF4-FFF2-40B4-BE49-F238E27FC236}">
                  <a16:creationId xmlns:a16="http://schemas.microsoft.com/office/drawing/2014/main" id="{DED23CFB-2CCD-42C4-B876-97422B29FD9B}"/>
                </a:ext>
              </a:extLst>
            </p:cNvPr>
            <p:cNvGrpSpPr/>
            <p:nvPr/>
          </p:nvGrpSpPr>
          <p:grpSpPr>
            <a:xfrm>
              <a:off x="601035" y="1421040"/>
              <a:ext cx="4488284" cy="631257"/>
              <a:chOff x="2184501" y="0"/>
              <a:chExt cx="4488284" cy="631257"/>
            </a:xfrm>
          </p:grpSpPr>
          <p:sp>
            <p:nvSpPr>
              <p:cNvPr id="27" name="Rectangle 26">
                <a:hlinkClick r:id="rId8" action="ppaction://hlinksldjump"/>
                <a:extLst>
                  <a:ext uri="{FF2B5EF4-FFF2-40B4-BE49-F238E27FC236}">
                    <a16:creationId xmlns:a16="http://schemas.microsoft.com/office/drawing/2014/main" id="{A585D51A-1F7D-4948-8AD2-F4A70924CF0E}"/>
                  </a:ext>
                </a:extLst>
              </p:cNvPr>
              <p:cNvSpPr/>
              <p:nvPr/>
            </p:nvSpPr>
            <p:spPr bwMode="auto">
              <a:xfrm>
                <a:off x="2184501" y="0"/>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DF1EBABD-785E-4343-9B0D-0171B29F34C1}"/>
                  </a:ext>
                </a:extLst>
              </p:cNvPr>
              <p:cNvSpPr/>
              <p:nvPr/>
            </p:nvSpPr>
            <p:spPr>
              <a:xfrm>
                <a:off x="3036708" y="137887"/>
                <a:ext cx="3090353"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Mission statement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3</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sp>
            <p:nvSpPr>
              <p:cNvPr id="4" name="flag">
                <a:extLst>
                  <a:ext uri="{FF2B5EF4-FFF2-40B4-BE49-F238E27FC236}">
                    <a16:creationId xmlns:a16="http://schemas.microsoft.com/office/drawing/2014/main" id="{D7FD642D-32E2-49EA-84F2-717D6C57BC58}"/>
                  </a:ext>
                </a:extLst>
              </p:cNvPr>
              <p:cNvSpPr>
                <a:spLocks noChangeAspect="1" noEditPoints="1"/>
              </p:cNvSpPr>
              <p:nvPr/>
            </p:nvSpPr>
            <p:spPr bwMode="auto">
              <a:xfrm>
                <a:off x="2425942" y="76448"/>
                <a:ext cx="372895" cy="478361"/>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05" name="Rectangle 104">
              <a:hlinkClick r:id="rId8" action="ppaction://hlinksldjump"/>
              <a:extLst>
                <a:ext uri="{FF2B5EF4-FFF2-40B4-BE49-F238E27FC236}">
                  <a16:creationId xmlns:a16="http://schemas.microsoft.com/office/drawing/2014/main" id="{F25F5419-307B-45A8-90BA-DEDCAF35932A}"/>
                </a:ext>
              </a:extLst>
            </p:cNvPr>
            <p:cNvSpPr/>
            <p:nvPr/>
          </p:nvSpPr>
          <p:spPr bwMode="auto">
            <a:xfrm>
              <a:off x="599810" y="1419490"/>
              <a:ext cx="4488284" cy="631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8" name="Group 117">
            <a:extLst>
              <a:ext uri="{FF2B5EF4-FFF2-40B4-BE49-F238E27FC236}">
                <a16:creationId xmlns:a16="http://schemas.microsoft.com/office/drawing/2014/main" id="{42B1B953-6317-48D9-953C-1E2DF417F4F6}"/>
              </a:ext>
            </a:extLst>
          </p:cNvPr>
          <p:cNvGrpSpPr/>
          <p:nvPr/>
        </p:nvGrpSpPr>
        <p:grpSpPr>
          <a:xfrm>
            <a:off x="5297950" y="2386230"/>
            <a:ext cx="4488284" cy="632808"/>
            <a:chOff x="5297950" y="1419489"/>
            <a:chExt cx="4488284" cy="632808"/>
          </a:xfrm>
        </p:grpSpPr>
        <p:sp>
          <p:nvSpPr>
            <p:cNvPr id="59" name="Rectangle 58">
              <a:hlinkClick r:id="rId9" action="ppaction://hlinksldjump"/>
              <a:extLst>
                <a:ext uri="{FF2B5EF4-FFF2-40B4-BE49-F238E27FC236}">
                  <a16:creationId xmlns:a16="http://schemas.microsoft.com/office/drawing/2014/main" id="{EEE0FFD6-83F0-40B1-B371-096073E3D57F}"/>
                </a:ext>
              </a:extLst>
            </p:cNvPr>
            <p:cNvSpPr/>
            <p:nvPr/>
          </p:nvSpPr>
          <p:spPr bwMode="auto">
            <a:xfrm>
              <a:off x="5297950" y="1421040"/>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56CE919F-1131-4517-B19E-0EBA5EC34F49}"/>
                </a:ext>
              </a:extLst>
            </p:cNvPr>
            <p:cNvSpPr/>
            <p:nvPr/>
          </p:nvSpPr>
          <p:spPr>
            <a:xfrm>
              <a:off x="6153727" y="1558927"/>
              <a:ext cx="3480107"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Sell with motion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22</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grpSp>
          <p:nvGrpSpPr>
            <p:cNvPr id="11" name="Group 10">
              <a:extLst>
                <a:ext uri="{FF2B5EF4-FFF2-40B4-BE49-F238E27FC236}">
                  <a16:creationId xmlns:a16="http://schemas.microsoft.com/office/drawing/2014/main" id="{355808CC-80A7-412A-B96D-834958364B55}"/>
                </a:ext>
              </a:extLst>
            </p:cNvPr>
            <p:cNvGrpSpPr/>
            <p:nvPr/>
          </p:nvGrpSpPr>
          <p:grpSpPr>
            <a:xfrm>
              <a:off x="5363040" y="1510758"/>
              <a:ext cx="607384" cy="396025"/>
              <a:chOff x="5206109" y="2970768"/>
              <a:chExt cx="576377" cy="375808"/>
            </a:xfrm>
            <a:solidFill>
              <a:schemeClr val="accent1"/>
            </a:solidFill>
          </p:grpSpPr>
          <p:sp>
            <p:nvSpPr>
              <p:cNvPr id="12" name="people_4">
                <a:extLst>
                  <a:ext uri="{FF2B5EF4-FFF2-40B4-BE49-F238E27FC236}">
                    <a16:creationId xmlns:a16="http://schemas.microsoft.com/office/drawing/2014/main" id="{F92E5DED-5132-4640-AF26-ADB855D80A6E}"/>
                  </a:ext>
                </a:extLst>
              </p:cNvPr>
              <p:cNvSpPr>
                <a:spLocks noChangeAspect="1" noEditPoints="1"/>
              </p:cNvSpPr>
              <p:nvPr/>
            </p:nvSpPr>
            <p:spPr bwMode="auto">
              <a:xfrm>
                <a:off x="5206109" y="297076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sp>
            <p:nvSpPr>
              <p:cNvPr id="13" name="people_4">
                <a:extLst>
                  <a:ext uri="{FF2B5EF4-FFF2-40B4-BE49-F238E27FC236}">
                    <a16:creationId xmlns:a16="http://schemas.microsoft.com/office/drawing/2014/main" id="{95D1BAB9-EACF-4454-8C3E-D4A6F87F62BF}"/>
                  </a:ext>
                </a:extLst>
              </p:cNvPr>
              <p:cNvSpPr>
                <a:spLocks noChangeAspect="1" noEditPoints="1"/>
              </p:cNvSpPr>
              <p:nvPr/>
            </p:nvSpPr>
            <p:spPr bwMode="auto">
              <a:xfrm>
                <a:off x="5455325" y="298081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200"/>
              </a:p>
            </p:txBody>
          </p:sp>
        </p:grpSp>
        <p:sp>
          <p:nvSpPr>
            <p:cNvPr id="107" name="Rectangle 106">
              <a:hlinkClick r:id="rId9" action="ppaction://hlinksldjump"/>
              <a:extLst>
                <a:ext uri="{FF2B5EF4-FFF2-40B4-BE49-F238E27FC236}">
                  <a16:creationId xmlns:a16="http://schemas.microsoft.com/office/drawing/2014/main" id="{24C8B7E3-19C6-4989-98AC-3EFD24051CD3}"/>
                </a:ext>
              </a:extLst>
            </p:cNvPr>
            <p:cNvSpPr/>
            <p:nvPr/>
          </p:nvSpPr>
          <p:spPr bwMode="auto">
            <a:xfrm>
              <a:off x="5297950" y="1419489"/>
              <a:ext cx="4488284" cy="631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0" name="Group 109">
            <a:extLst>
              <a:ext uri="{FF2B5EF4-FFF2-40B4-BE49-F238E27FC236}">
                <a16:creationId xmlns:a16="http://schemas.microsoft.com/office/drawing/2014/main" id="{8D40E5ED-D6F1-4CB3-A191-C1AD7DCF6B88}"/>
              </a:ext>
            </a:extLst>
          </p:cNvPr>
          <p:cNvGrpSpPr/>
          <p:nvPr/>
        </p:nvGrpSpPr>
        <p:grpSpPr>
          <a:xfrm>
            <a:off x="5297950" y="3164268"/>
            <a:ext cx="4488284" cy="632431"/>
            <a:chOff x="5297950" y="2199077"/>
            <a:chExt cx="4488284" cy="632431"/>
          </a:xfrm>
        </p:grpSpPr>
        <p:grpSp>
          <p:nvGrpSpPr>
            <p:cNvPr id="89" name="Group 88">
              <a:extLst>
                <a:ext uri="{FF2B5EF4-FFF2-40B4-BE49-F238E27FC236}">
                  <a16:creationId xmlns:a16="http://schemas.microsoft.com/office/drawing/2014/main" id="{CC99BE69-69BE-4143-A90E-5BBC6EB5C0A2}"/>
                </a:ext>
              </a:extLst>
            </p:cNvPr>
            <p:cNvGrpSpPr/>
            <p:nvPr/>
          </p:nvGrpSpPr>
          <p:grpSpPr>
            <a:xfrm>
              <a:off x="5297950" y="2200251"/>
              <a:ext cx="4488284" cy="631257"/>
              <a:chOff x="2180931" y="5197486"/>
              <a:chExt cx="4488284" cy="631257"/>
            </a:xfrm>
          </p:grpSpPr>
          <p:sp>
            <p:nvSpPr>
              <p:cNvPr id="62" name="Rectangle 61">
                <a:hlinkClick r:id="rId10" action="ppaction://hlinksldjump"/>
                <a:extLst>
                  <a:ext uri="{FF2B5EF4-FFF2-40B4-BE49-F238E27FC236}">
                    <a16:creationId xmlns:a16="http://schemas.microsoft.com/office/drawing/2014/main" id="{94AC93A8-ED1B-42CF-9F67-FA95599DC4CC}"/>
                  </a:ext>
                </a:extLst>
              </p:cNvPr>
              <p:cNvSpPr/>
              <p:nvPr/>
            </p:nvSpPr>
            <p:spPr bwMode="auto">
              <a:xfrm>
                <a:off x="2180931" y="5197486"/>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53E3AD66-4E32-4D76-A3CE-79D27836DC82}"/>
                  </a:ext>
                </a:extLst>
              </p:cNvPr>
              <p:cNvSpPr/>
              <p:nvPr/>
            </p:nvSpPr>
            <p:spPr>
              <a:xfrm>
                <a:off x="3036708" y="5335373"/>
                <a:ext cx="3480107"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Tips for success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27</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sp>
            <p:nvSpPr>
              <p:cNvPr id="14" name="BulletedList_E8FD">
                <a:extLst>
                  <a:ext uri="{FF2B5EF4-FFF2-40B4-BE49-F238E27FC236}">
                    <a16:creationId xmlns:a16="http://schemas.microsoft.com/office/drawing/2014/main" id="{651EC4C2-13B7-44FC-B416-E21D02AEFB20}"/>
                  </a:ext>
                </a:extLst>
              </p:cNvPr>
              <p:cNvSpPr>
                <a:spLocks noChangeAspect="1" noEditPoints="1"/>
              </p:cNvSpPr>
              <p:nvPr/>
            </p:nvSpPr>
            <p:spPr bwMode="auto">
              <a:xfrm>
                <a:off x="2370239" y="5365298"/>
                <a:ext cx="457200"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9" name="Rectangle 108">
              <a:hlinkClick r:id="rId10" action="ppaction://hlinksldjump"/>
              <a:extLst>
                <a:ext uri="{FF2B5EF4-FFF2-40B4-BE49-F238E27FC236}">
                  <a16:creationId xmlns:a16="http://schemas.microsoft.com/office/drawing/2014/main" id="{373319A2-6811-4D85-AFF5-75630A4CA758}"/>
                </a:ext>
              </a:extLst>
            </p:cNvPr>
            <p:cNvSpPr/>
            <p:nvPr/>
          </p:nvSpPr>
          <p:spPr bwMode="auto">
            <a:xfrm>
              <a:off x="5297950" y="2199077"/>
              <a:ext cx="4488284" cy="631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19553531-52C8-4EC5-BF77-C721929E3169}"/>
              </a:ext>
            </a:extLst>
          </p:cNvPr>
          <p:cNvGrpSpPr/>
          <p:nvPr/>
        </p:nvGrpSpPr>
        <p:grpSpPr>
          <a:xfrm>
            <a:off x="5286546" y="4719626"/>
            <a:ext cx="4488284" cy="631257"/>
            <a:chOff x="5286546" y="4719626"/>
            <a:chExt cx="4488284" cy="631257"/>
          </a:xfrm>
        </p:grpSpPr>
        <p:grpSp>
          <p:nvGrpSpPr>
            <p:cNvPr id="114" name="Group 113">
              <a:extLst>
                <a:ext uri="{FF2B5EF4-FFF2-40B4-BE49-F238E27FC236}">
                  <a16:creationId xmlns:a16="http://schemas.microsoft.com/office/drawing/2014/main" id="{76F1073B-B695-452A-B015-660ADBA67FF7}"/>
                </a:ext>
              </a:extLst>
            </p:cNvPr>
            <p:cNvGrpSpPr/>
            <p:nvPr/>
          </p:nvGrpSpPr>
          <p:grpSpPr>
            <a:xfrm>
              <a:off x="5286546" y="4719626"/>
              <a:ext cx="4488284" cy="631257"/>
              <a:chOff x="5297950" y="1421040"/>
              <a:chExt cx="4488284" cy="631257"/>
            </a:xfrm>
          </p:grpSpPr>
          <p:sp>
            <p:nvSpPr>
              <p:cNvPr id="115" name="Rectangle 114">
                <a:hlinkClick r:id="rId11" action="ppaction://hlinksldjump"/>
                <a:extLst>
                  <a:ext uri="{FF2B5EF4-FFF2-40B4-BE49-F238E27FC236}">
                    <a16:creationId xmlns:a16="http://schemas.microsoft.com/office/drawing/2014/main" id="{64591446-1F10-466A-A073-26465C72CF47}"/>
                  </a:ext>
                </a:extLst>
              </p:cNvPr>
              <p:cNvSpPr/>
              <p:nvPr/>
            </p:nvSpPr>
            <p:spPr bwMode="auto">
              <a:xfrm>
                <a:off x="5297950" y="1421040"/>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A298E91C-3599-483C-A35B-924E1B6FD351}"/>
                  </a:ext>
                </a:extLst>
              </p:cNvPr>
              <p:cNvSpPr/>
              <p:nvPr/>
            </p:nvSpPr>
            <p:spPr>
              <a:xfrm>
                <a:off x="6153727" y="1558927"/>
                <a:ext cx="3480107"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Digital services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31</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grpSp>
        <p:sp>
          <p:nvSpPr>
            <p:cNvPr id="137" name="Laptop_E770">
              <a:extLst>
                <a:ext uri="{FF2B5EF4-FFF2-40B4-BE49-F238E27FC236}">
                  <a16:creationId xmlns:a16="http://schemas.microsoft.com/office/drawing/2014/main" id="{1EF3B04C-D34A-4F1E-9C85-FACCE23353BA}"/>
                </a:ext>
              </a:extLst>
            </p:cNvPr>
            <p:cNvSpPr>
              <a:spLocks noChangeAspect="1" noEditPoints="1"/>
            </p:cNvSpPr>
            <p:nvPr/>
          </p:nvSpPr>
          <p:spPr bwMode="auto">
            <a:xfrm>
              <a:off x="5411815" y="4857513"/>
              <a:ext cx="457200" cy="31720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30" name="Group 29">
            <a:extLst>
              <a:ext uri="{FF2B5EF4-FFF2-40B4-BE49-F238E27FC236}">
                <a16:creationId xmlns:a16="http://schemas.microsoft.com/office/drawing/2014/main" id="{50321058-6C49-4805-97DF-06DF3FBDD8A5}"/>
              </a:ext>
            </a:extLst>
          </p:cNvPr>
          <p:cNvGrpSpPr/>
          <p:nvPr/>
        </p:nvGrpSpPr>
        <p:grpSpPr>
          <a:xfrm>
            <a:off x="5297950" y="5508903"/>
            <a:ext cx="4488284" cy="631257"/>
            <a:chOff x="5297950" y="5508903"/>
            <a:chExt cx="4488284" cy="631257"/>
          </a:xfrm>
        </p:grpSpPr>
        <p:grpSp>
          <p:nvGrpSpPr>
            <p:cNvPr id="122" name="Group 121">
              <a:extLst>
                <a:ext uri="{FF2B5EF4-FFF2-40B4-BE49-F238E27FC236}">
                  <a16:creationId xmlns:a16="http://schemas.microsoft.com/office/drawing/2014/main" id="{21C83561-B501-4C51-9EE0-6F3134A1897F}"/>
                </a:ext>
              </a:extLst>
            </p:cNvPr>
            <p:cNvGrpSpPr/>
            <p:nvPr/>
          </p:nvGrpSpPr>
          <p:grpSpPr>
            <a:xfrm>
              <a:off x="5297950" y="5508903"/>
              <a:ext cx="4488284" cy="631257"/>
              <a:chOff x="5297950" y="1421040"/>
              <a:chExt cx="4488284" cy="631257"/>
            </a:xfrm>
          </p:grpSpPr>
          <p:sp>
            <p:nvSpPr>
              <p:cNvPr id="123" name="Rectangle 122">
                <a:hlinkClick r:id="rId12" action="ppaction://hlinksldjump"/>
                <a:extLst>
                  <a:ext uri="{FF2B5EF4-FFF2-40B4-BE49-F238E27FC236}">
                    <a16:creationId xmlns:a16="http://schemas.microsoft.com/office/drawing/2014/main" id="{16848E91-1F7B-4C88-9404-C674617F5CDC}"/>
                  </a:ext>
                </a:extLst>
              </p:cNvPr>
              <p:cNvSpPr/>
              <p:nvPr/>
            </p:nvSpPr>
            <p:spPr bwMode="auto">
              <a:xfrm>
                <a:off x="5297950" y="1421040"/>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8407B5FC-56E1-4CEE-88F7-21A64606A888}"/>
                  </a:ext>
                </a:extLst>
              </p:cNvPr>
              <p:cNvSpPr/>
              <p:nvPr/>
            </p:nvSpPr>
            <p:spPr>
              <a:xfrm>
                <a:off x="6153727" y="1558927"/>
                <a:ext cx="3480107"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Partner testimonials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32</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grpSp>
        <p:sp>
          <p:nvSpPr>
            <p:cNvPr id="142" name="speech_5">
              <a:extLst>
                <a:ext uri="{FF2B5EF4-FFF2-40B4-BE49-F238E27FC236}">
                  <a16:creationId xmlns:a16="http://schemas.microsoft.com/office/drawing/2014/main" id="{D1E42B6B-8AB9-4A74-92E3-9CB45CEE8292}"/>
                </a:ext>
              </a:extLst>
            </p:cNvPr>
            <p:cNvSpPr>
              <a:spLocks noChangeAspect="1" noEditPoints="1"/>
            </p:cNvSpPr>
            <p:nvPr/>
          </p:nvSpPr>
          <p:spPr bwMode="auto">
            <a:xfrm>
              <a:off x="5440612" y="5625391"/>
              <a:ext cx="477992" cy="37373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cmpd="sng" algn="ctr">
              <a:solidFill>
                <a:srgbClr val="FFFFFF"/>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vert="horz" wrap="square" lIns="55911" tIns="27956" rIns="55911" bIns="27956" numCol="1" anchor="t" anchorCtr="0" compatLnSpc="1">
              <a:prstTxWarp prst="textNoShape">
                <a:avLst/>
              </a:prstTxWarp>
            </a:bodyPr>
            <a:lstStyle/>
            <a:p>
              <a:pPr marL="0" marR="0" lvl="0" indent="0" algn="l" defTabSz="570179" rtl="0" eaLnBrk="1" fontAlgn="auto" latinLnBrk="0" hangingPunct="1">
                <a:lnSpc>
                  <a:spcPct val="100000"/>
                </a:lnSpc>
                <a:spcBef>
                  <a:spcPts val="0"/>
                </a:spcBef>
                <a:spcAft>
                  <a:spcPts val="0"/>
                </a:spcAft>
                <a:buClrTx/>
                <a:buSzTx/>
                <a:buFontTx/>
                <a:buNone/>
                <a:tabLst/>
                <a:defRPr/>
              </a:pPr>
              <a:endParaRPr kumimoji="0" lang="en-US" sz="112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8" name="Group 27">
            <a:extLst>
              <a:ext uri="{FF2B5EF4-FFF2-40B4-BE49-F238E27FC236}">
                <a16:creationId xmlns:a16="http://schemas.microsoft.com/office/drawing/2014/main" id="{64505210-5D92-444B-B5D6-98B9B83F8020}"/>
              </a:ext>
            </a:extLst>
          </p:cNvPr>
          <p:cNvGrpSpPr/>
          <p:nvPr/>
        </p:nvGrpSpPr>
        <p:grpSpPr>
          <a:xfrm>
            <a:off x="5297950" y="3946857"/>
            <a:ext cx="4488284" cy="631257"/>
            <a:chOff x="5297950" y="3946857"/>
            <a:chExt cx="4488284" cy="631257"/>
          </a:xfrm>
        </p:grpSpPr>
        <p:sp>
          <p:nvSpPr>
            <p:cNvPr id="93" name="Rectangle 92">
              <a:hlinkClick r:id="rId13" action="ppaction://hlinksldjump"/>
              <a:extLst>
                <a:ext uri="{FF2B5EF4-FFF2-40B4-BE49-F238E27FC236}">
                  <a16:creationId xmlns:a16="http://schemas.microsoft.com/office/drawing/2014/main" id="{B114D3F0-01F1-42C4-B031-2C0118C5A456}"/>
                </a:ext>
              </a:extLst>
            </p:cNvPr>
            <p:cNvSpPr/>
            <p:nvPr/>
          </p:nvSpPr>
          <p:spPr bwMode="auto">
            <a:xfrm>
              <a:off x="5297950" y="3946857"/>
              <a:ext cx="4488284" cy="631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BDB50459-AF34-44B5-8846-6E7FAE079D06}"/>
                </a:ext>
              </a:extLst>
            </p:cNvPr>
            <p:cNvSpPr/>
            <p:nvPr/>
          </p:nvSpPr>
          <p:spPr>
            <a:xfrm>
              <a:off x="6153727" y="4084744"/>
              <a:ext cx="3480107" cy="355482"/>
            </a:xfrm>
            <a:prstGeom prst="rect">
              <a:avLst/>
            </a:prstGeom>
          </p:spPr>
          <p:txBody>
            <a:bodyPr wrap="square" lIns="0" anchor="ctr">
              <a:spAutoFit/>
            </a:bodyPr>
            <a:lstStyle/>
            <a:p>
              <a:pPr marL="28568" lvl="2" defTabSz="932264" fontAlgn="base">
                <a:lnSpc>
                  <a:spcPct val="95000"/>
                </a:lnSpc>
                <a:spcAft>
                  <a:spcPts val="600"/>
                </a:spcAft>
              </a:pPr>
              <a:r>
                <a:rPr lang="en-US" sz="1600" b="1" spc="10">
                  <a:gradFill>
                    <a:gsLst>
                      <a:gs pos="0">
                        <a:schemeClr val="bg2"/>
                      </a:gs>
                      <a:gs pos="100000">
                        <a:schemeClr val="bg2"/>
                      </a:gs>
                    </a:gsLst>
                    <a:lin ang="5400000" scaled="0"/>
                  </a:gradFill>
                  <a:cs typeface="Segoe UI Semilight" panose="020B0402040204020203" pitchFamily="34" charset="0"/>
                </a:rPr>
                <a:t>Renewals </a:t>
              </a:r>
              <a:r>
                <a:rPr lang="en-US" b="1" spc="10">
                  <a:gradFill>
                    <a:gsLst>
                      <a:gs pos="0">
                        <a:schemeClr val="bg2"/>
                      </a:gs>
                      <a:gs pos="100000">
                        <a:schemeClr val="bg2"/>
                      </a:gs>
                    </a:gsLst>
                    <a:lin ang="5400000" scaled="0"/>
                  </a:gradFill>
                  <a:cs typeface="Segoe UI Semilight" panose="020B0402040204020203" pitchFamily="34" charset="0"/>
                </a:rPr>
                <a:t>| </a:t>
              </a:r>
              <a:r>
                <a:rPr lang="en-US" sz="1600" spc="10">
                  <a:gradFill>
                    <a:gsLst>
                      <a:gs pos="0">
                        <a:schemeClr val="bg2"/>
                      </a:gs>
                      <a:gs pos="100000">
                        <a:schemeClr val="bg2"/>
                      </a:gs>
                    </a:gsLst>
                    <a:lin ang="5400000" scaled="0"/>
                  </a:gradFill>
                  <a:cs typeface="Segoe UI Semilight" panose="020B0402040204020203" pitchFamily="34" charset="0"/>
                </a:rPr>
                <a:t>Slide 30</a:t>
              </a:r>
              <a:endParaRPr lang="en-US" spc="10">
                <a:gradFill>
                  <a:gsLst>
                    <a:gs pos="0">
                      <a:schemeClr val="bg2"/>
                    </a:gs>
                    <a:gs pos="100000">
                      <a:schemeClr val="bg2"/>
                    </a:gs>
                  </a:gsLst>
                  <a:lin ang="5400000" scaled="0"/>
                </a:gradFill>
                <a:latin typeface="Segoe UI"/>
                <a:cs typeface="Segoe UI Semilight" panose="020B0402040204020203" pitchFamily="34" charset="0"/>
              </a:endParaRPr>
            </a:p>
          </p:txBody>
        </p:sp>
        <p:pic>
          <p:nvPicPr>
            <p:cNvPr id="23" name="Graphic 22" descr="Line Arrow: Rotate left">
              <a:extLst>
                <a:ext uri="{FF2B5EF4-FFF2-40B4-BE49-F238E27FC236}">
                  <a16:creationId xmlns:a16="http://schemas.microsoft.com/office/drawing/2014/main" id="{69EAF75B-E4F4-43E5-B4B7-F68F2F5D012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16951" y="4025632"/>
              <a:ext cx="457200" cy="457200"/>
            </a:xfrm>
            <a:prstGeom prst="rect">
              <a:avLst/>
            </a:prstGeom>
          </p:spPr>
        </p:pic>
      </p:grpSp>
    </p:spTree>
    <p:extLst>
      <p:ext uri="{BB962C8B-B14F-4D97-AF65-F5344CB8AC3E}">
        <p14:creationId xmlns:p14="http://schemas.microsoft.com/office/powerpoint/2010/main" val="1480087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35" presetClass="path" presetSubtype="0" decel="100000" fill="hold" nodeType="withEffect">
                                  <p:stCondLst>
                                    <p:cond delay="100"/>
                                  </p:stCondLst>
                                  <p:childTnLst>
                                    <p:animMotion origin="layout" path="M 3.51034E-6 4.48933E-6 L -0.0226 4.48933E-6 " pathEditMode="relative" rAng="0" ptsTypes="AA">
                                      <p:cBhvr>
                                        <p:cTn id="9" dur="750" spd="-100000" fill="hold"/>
                                        <p:tgtEl>
                                          <p:spTgt spid="106"/>
                                        </p:tgtEl>
                                        <p:attrNameLst>
                                          <p:attrName>ppt_x</p:attrName>
                                          <p:attrName>ppt_y</p:attrName>
                                        </p:attrNameLst>
                                      </p:cBhvr>
                                      <p:rCtr x="-1136" y="0"/>
                                    </p:animMotion>
                                  </p:childTnLst>
                                </p:cTn>
                              </p:par>
                              <p:par>
                                <p:cTn id="10" presetID="10" presetClass="entr" presetSubtype="0" fill="hold" nodeType="withEffect">
                                  <p:stCondLst>
                                    <p:cond delay="10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750"/>
                                        <p:tgtEl>
                                          <p:spTgt spid="96"/>
                                        </p:tgtEl>
                                      </p:cBhvr>
                                    </p:animEffect>
                                  </p:childTnLst>
                                </p:cTn>
                              </p:par>
                              <p:par>
                                <p:cTn id="13" presetID="35" presetClass="path" presetSubtype="0" decel="100000" fill="hold" nodeType="withEffect">
                                  <p:stCondLst>
                                    <p:cond delay="100"/>
                                  </p:stCondLst>
                                  <p:childTnLst>
                                    <p:animMotion origin="layout" path="M 9.47153E-7 4.48933E-6 L -0.02259 4.48933E-6 " pathEditMode="relative" rAng="0" ptsTypes="AA">
                                      <p:cBhvr>
                                        <p:cTn id="14" dur="750" spd="-100000" fill="hold"/>
                                        <p:tgtEl>
                                          <p:spTgt spid="96"/>
                                        </p:tgtEl>
                                        <p:attrNameLst>
                                          <p:attrName>ppt_x</p:attrName>
                                          <p:attrName>ppt_y</p:attrName>
                                        </p:attrNameLst>
                                      </p:cBhvr>
                                      <p:rCtr x="-1136" y="0"/>
                                    </p:animMotion>
                                  </p:childTnLst>
                                </p:cTn>
                              </p:par>
                              <p:par>
                                <p:cTn id="15" presetID="10" presetClass="entr" presetSubtype="0" fill="hold" nodeType="withEffect">
                                  <p:stCondLst>
                                    <p:cond delay="20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35" presetClass="path" presetSubtype="0" decel="100000" fill="hold" nodeType="withEffect">
                                  <p:stCondLst>
                                    <p:cond delay="200"/>
                                  </p:stCondLst>
                                  <p:childTnLst>
                                    <p:animMotion origin="layout" path="M -1.19224E-6 -1.42079E-6 L -0.02259 -1.42079E-6 " pathEditMode="relative" rAng="0" ptsTypes="AA">
                                      <p:cBhvr>
                                        <p:cTn id="19" dur="750" spd="-100000" fill="hold"/>
                                        <p:tgtEl>
                                          <p:spTgt spid="104"/>
                                        </p:tgtEl>
                                        <p:attrNameLst>
                                          <p:attrName>ppt_x</p:attrName>
                                          <p:attrName>ppt_y</p:attrName>
                                        </p:attrNameLst>
                                      </p:cBhvr>
                                      <p:rCtr x="-1136" y="0"/>
                                    </p:animMotion>
                                  </p:childTnLst>
                                </p:cTn>
                              </p:par>
                              <p:par>
                                <p:cTn id="20" presetID="10" presetClass="entr" presetSubtype="0" fill="hold" nodeType="withEffect">
                                  <p:stCondLst>
                                    <p:cond delay="20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750"/>
                                        <p:tgtEl>
                                          <p:spTgt spid="118"/>
                                        </p:tgtEl>
                                      </p:cBhvr>
                                    </p:animEffect>
                                  </p:childTnLst>
                                </p:cTn>
                              </p:par>
                              <p:par>
                                <p:cTn id="23" presetID="35" presetClass="path" presetSubtype="0" decel="100000" fill="hold" nodeType="withEffect">
                                  <p:stCondLst>
                                    <p:cond delay="200"/>
                                  </p:stCondLst>
                                  <p:childTnLst>
                                    <p:animMotion origin="layout" path="M 9.75236E-7 -1.42079E-6 L -0.02259 -1.42079E-6 " pathEditMode="relative" rAng="0" ptsTypes="AA">
                                      <p:cBhvr>
                                        <p:cTn id="24" dur="750" spd="-100000" fill="hold"/>
                                        <p:tgtEl>
                                          <p:spTgt spid="118"/>
                                        </p:tgtEl>
                                        <p:attrNameLst>
                                          <p:attrName>ppt_x</p:attrName>
                                          <p:attrName>ppt_y</p:attrName>
                                        </p:attrNameLst>
                                      </p:cBhvr>
                                      <p:rCtr x="-1136" y="0"/>
                                    </p:animMotion>
                                  </p:childTnLst>
                                </p:cTn>
                              </p:par>
                              <p:par>
                                <p:cTn id="25" presetID="10" presetClass="entr" presetSubtype="0" fill="hold" nodeType="withEffect">
                                  <p:stCondLst>
                                    <p:cond delay="20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par>
                                <p:cTn id="28" presetID="35" presetClass="path" presetSubtype="0" decel="100000" fill="hold" nodeType="withEffect">
                                  <p:stCondLst>
                                    <p:cond delay="200"/>
                                  </p:stCondLst>
                                  <p:childTnLst>
                                    <p:animMotion origin="layout" path="M 9.75236E-7 -3.40445E-6 L -0.02259 -3.40445E-6 " pathEditMode="relative" rAng="0" ptsTypes="AA">
                                      <p:cBhvr>
                                        <p:cTn id="29" dur="750" spd="-100000" fill="hold"/>
                                        <p:tgtEl>
                                          <p:spTgt spid="110"/>
                                        </p:tgtEl>
                                        <p:attrNameLst>
                                          <p:attrName>ppt_x</p:attrName>
                                          <p:attrName>ppt_y</p:attrName>
                                        </p:attrNameLst>
                                      </p:cBhvr>
                                      <p:rCtr x="-1136" y="0"/>
                                    </p:animMotion>
                                  </p:childTnLst>
                                </p:cTn>
                              </p:par>
                              <p:par>
                                <p:cTn id="30" presetID="10" presetClass="entr" presetSubtype="0" fill="hold"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50"/>
                                        <p:tgtEl>
                                          <p:spTgt spid="15"/>
                                        </p:tgtEl>
                                      </p:cBhvr>
                                    </p:animEffect>
                                  </p:childTnLst>
                                </p:cTn>
                              </p:par>
                              <p:par>
                                <p:cTn id="33" presetID="35" presetClass="path" presetSubtype="0" decel="100000" fill="hold" nodeType="withEffect">
                                  <p:stCondLst>
                                    <p:cond delay="200"/>
                                  </p:stCondLst>
                                  <p:childTnLst>
                                    <p:animMotion origin="layout" path="M 9.75236E-7 -3.40445E-6 L -0.02259 -3.40445E-6 " pathEditMode="relative" rAng="0" ptsTypes="AA">
                                      <p:cBhvr>
                                        <p:cTn id="34" dur="750" spd="-100000" fill="hold"/>
                                        <p:tgtEl>
                                          <p:spTgt spid="15"/>
                                        </p:tgtEl>
                                        <p:attrNameLst>
                                          <p:attrName>ppt_x</p:attrName>
                                          <p:attrName>ppt_y</p:attrName>
                                        </p:attrNameLst>
                                      </p:cBhvr>
                                      <p:rCtr x="-1136" y="0"/>
                                    </p:animMotion>
                                  </p:childTnLst>
                                </p:cTn>
                              </p:par>
                              <p:par>
                                <p:cTn id="35" presetID="10" presetClass="entr" presetSubtype="0" fill="hold" nodeType="withEffect">
                                  <p:stCondLst>
                                    <p:cond delay="3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35" presetClass="path" presetSubtype="0" decel="100000" fill="hold" nodeType="withEffect">
                                  <p:stCondLst>
                                    <p:cond delay="300"/>
                                  </p:stCondLst>
                                  <p:childTnLst>
                                    <p:animMotion origin="layout" path="M 1.75389E-6 6.85429E-7 L -0.03421 6.85429E-7 " pathEditMode="relative" rAng="0" ptsTypes="AA">
                                      <p:cBhvr>
                                        <p:cTn id="39" dur="750" spd="-100000" fill="hold"/>
                                        <p:tgtEl>
                                          <p:spTgt spid="16"/>
                                        </p:tgtEl>
                                        <p:attrNameLst>
                                          <p:attrName>ppt_x</p:attrName>
                                          <p:attrName>ppt_y</p:attrName>
                                        </p:attrNameLst>
                                      </p:cBhvr>
                                      <p:rCtr x="-1710" y="0"/>
                                    </p:animMotion>
                                  </p:childTnLst>
                                </p:cTn>
                              </p:par>
                              <p:par>
                                <p:cTn id="40" presetID="10" presetClass="entr" presetSubtype="0" fill="hold" nodeType="withEffect">
                                  <p:stCondLst>
                                    <p:cond delay="30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63" presetClass="path" presetSubtype="0" accel="50000" decel="50000" fill="hold" nodeType="withEffect">
                                  <p:stCondLst>
                                    <p:cond delay="300"/>
                                  </p:stCondLst>
                                  <p:childTnLst>
                                    <p:animMotion origin="layout" path="M -0.02387 3.7222E-6 L -7.25045E-7 3.7222E-6 " pathEditMode="relative" rAng="0" ptsTypes="AA">
                                      <p:cBhvr>
                                        <p:cTn id="44" dur="750" fill="hold"/>
                                        <p:tgtEl>
                                          <p:spTgt spid="28"/>
                                        </p:tgtEl>
                                        <p:attrNameLst>
                                          <p:attrName>ppt_x</p:attrName>
                                          <p:attrName>ppt_y</p:attrName>
                                        </p:attrNameLst>
                                      </p:cBhvr>
                                      <p:rCtr x="945" y="0"/>
                                    </p:animMotion>
                                  </p:childTnLst>
                                </p:cTn>
                              </p:par>
                              <p:par>
                                <p:cTn id="45" presetID="10" presetClass="entr" presetSubtype="0" fill="hold" nodeType="withEffect">
                                  <p:stCondLst>
                                    <p:cond delay="400"/>
                                  </p:stCondLst>
                                  <p:childTnLst>
                                    <p:set>
                                      <p:cBhvr>
                                        <p:cTn id="46" dur="1" fill="hold">
                                          <p:stCondLst>
                                            <p:cond delay="0"/>
                                          </p:stCondLst>
                                        </p:cTn>
                                        <p:tgtEl>
                                          <p:spTgt spid="100"/>
                                        </p:tgtEl>
                                        <p:attrNameLst>
                                          <p:attrName>style.visibility</p:attrName>
                                        </p:attrNameLst>
                                      </p:cBhvr>
                                      <p:to>
                                        <p:strVal val="visible"/>
                                      </p:to>
                                    </p:set>
                                    <p:animEffect transition="in" filter="fade">
                                      <p:cBhvr>
                                        <p:cTn id="47" dur="750"/>
                                        <p:tgtEl>
                                          <p:spTgt spid="100"/>
                                        </p:tgtEl>
                                      </p:cBhvr>
                                    </p:animEffect>
                                  </p:childTnLst>
                                </p:cTn>
                              </p:par>
                              <p:par>
                                <p:cTn id="48" presetID="35" presetClass="path" presetSubtype="0" decel="100000" fill="hold" nodeType="withEffect">
                                  <p:stCondLst>
                                    <p:cond delay="400"/>
                                  </p:stCondLst>
                                  <p:childTnLst>
                                    <p:animMotion origin="layout" path="M 3.51034E-6 1.73854E-6 L -0.03358 1.73854E-6 " pathEditMode="relative" rAng="0" ptsTypes="AA">
                                      <p:cBhvr>
                                        <p:cTn id="49" dur="750" spd="-100000" fill="hold"/>
                                        <p:tgtEl>
                                          <p:spTgt spid="100"/>
                                        </p:tgtEl>
                                        <p:attrNameLst>
                                          <p:attrName>ppt_x</p:attrName>
                                          <p:attrName>ppt_y</p:attrName>
                                        </p:attrNameLst>
                                      </p:cBhvr>
                                      <p:rCtr x="-1685" y="0"/>
                                    </p:animMotion>
                                  </p:childTnLst>
                                </p:cTn>
                              </p:par>
                              <p:par>
                                <p:cTn id="50" presetID="10" presetClass="entr" presetSubtype="0" fill="hold" nodeType="withEffect">
                                  <p:stCondLst>
                                    <p:cond delay="4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750"/>
                                        <p:tgtEl>
                                          <p:spTgt spid="31"/>
                                        </p:tgtEl>
                                      </p:cBhvr>
                                    </p:animEffect>
                                  </p:childTnLst>
                                </p:cTn>
                              </p:par>
                              <p:par>
                                <p:cTn id="53" presetID="63" presetClass="path" presetSubtype="0" accel="50000" decel="50000" fill="hold" nodeType="withEffect">
                                  <p:stCondLst>
                                    <p:cond delay="400"/>
                                  </p:stCondLst>
                                  <p:childTnLst>
                                    <p:animMotion origin="layout" path="M -0.02234 2.62823E-6 L 1.0314E-6 2.62823E-6 " pathEditMode="relative" rAng="0" ptsTypes="AA">
                                      <p:cBhvr>
                                        <p:cTn id="54" dur="750" fill="hold"/>
                                        <p:tgtEl>
                                          <p:spTgt spid="31"/>
                                        </p:tgtEl>
                                        <p:attrNameLst>
                                          <p:attrName>ppt_x</p:attrName>
                                          <p:attrName>ppt_y</p:attrName>
                                        </p:attrNameLst>
                                      </p:cBhvr>
                                      <p:rCtr x="945" y="0"/>
                                    </p:animMotion>
                                  </p:childTnLst>
                                </p:cTn>
                              </p:par>
                              <p:par>
                                <p:cTn id="55" presetID="10" presetClass="entr" presetSubtype="0" fill="hold" nodeType="withEffect">
                                  <p:stCondLst>
                                    <p:cond delay="50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childTnLst>
                                </p:cTn>
                              </p:par>
                              <p:par>
                                <p:cTn id="58" presetID="35" presetClass="path" presetSubtype="0" decel="100000" fill="hold" nodeType="withEffect">
                                  <p:stCondLst>
                                    <p:cond delay="500"/>
                                  </p:stCondLst>
                                  <p:childTnLst>
                                    <p:animMotion origin="layout" path="M -1.19224E-6 -4.17158E-6 L -0.03204 -4.17158E-6 " pathEditMode="relative" rAng="0" ptsTypes="AA">
                                      <p:cBhvr>
                                        <p:cTn id="59" dur="750" spd="-100000" fill="hold"/>
                                        <p:tgtEl>
                                          <p:spTgt spid="98"/>
                                        </p:tgtEl>
                                        <p:attrNameLst>
                                          <p:attrName>ppt_x</p:attrName>
                                          <p:attrName>ppt_y</p:attrName>
                                        </p:attrNameLst>
                                      </p:cBhvr>
                                      <p:rCtr x="-1608" y="0"/>
                                    </p:animMotion>
                                  </p:childTnLst>
                                </p:cTn>
                              </p:par>
                              <p:par>
                                <p:cTn id="60" presetID="10" presetClass="entr" presetSubtype="0" fill="hold" nodeType="withEffect">
                                  <p:stCondLst>
                                    <p:cond delay="50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750"/>
                                        <p:tgtEl>
                                          <p:spTgt spid="30"/>
                                        </p:tgtEl>
                                      </p:cBhvr>
                                    </p:animEffect>
                                  </p:childTnLst>
                                </p:cTn>
                              </p:par>
                              <p:par>
                                <p:cTn id="63" presetID="63" presetClass="path" presetSubtype="0" accel="50000" decel="50000" fill="hold" nodeType="withEffect">
                                  <p:stCondLst>
                                    <p:cond delay="500"/>
                                  </p:stCondLst>
                                  <p:childTnLst>
                                    <p:animMotion origin="layout" path="M -0.024 1.90195E-6 L 2.78785E-6 1.90195E-6 " pathEditMode="relative" rAng="0" ptsTypes="AA">
                                      <p:cBhvr>
                                        <p:cTn id="64" dur="750" fill="hold"/>
                                        <p:tgtEl>
                                          <p:spTgt spid="30"/>
                                        </p:tgtEl>
                                        <p:attrNameLst>
                                          <p:attrName>ppt_x</p:attrName>
                                          <p:attrName>ppt_y</p:attrName>
                                        </p:attrNameLst>
                                      </p:cBhvr>
                                      <p:rCtr x="10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52">
            <a:extLst>
              <a:ext uri="{FF2B5EF4-FFF2-40B4-BE49-F238E27FC236}">
                <a16:creationId xmlns:a16="http://schemas.microsoft.com/office/drawing/2014/main" id="{6969A6CF-FC3B-41F4-94A4-AEBD0514882A}"/>
              </a:ext>
            </a:extLst>
          </p:cNvPr>
          <p:cNvSpPr/>
          <p:nvPr/>
        </p:nvSpPr>
        <p:spPr bwMode="auto">
          <a:xfrm>
            <a:off x="731125" y="1488685"/>
            <a:ext cx="1188720" cy="118872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68" name="Group 67">
            <a:extLst>
              <a:ext uri="{FF2B5EF4-FFF2-40B4-BE49-F238E27FC236}">
                <a16:creationId xmlns:a16="http://schemas.microsoft.com/office/drawing/2014/main" id="{4167982F-401B-466E-A959-C6D1E27BEE06}"/>
              </a:ext>
            </a:extLst>
          </p:cNvPr>
          <p:cNvGrpSpPr/>
          <p:nvPr/>
        </p:nvGrpSpPr>
        <p:grpSpPr>
          <a:xfrm>
            <a:off x="998913" y="1756473"/>
            <a:ext cx="640080" cy="640080"/>
            <a:chOff x="998913" y="2005988"/>
            <a:chExt cx="731520" cy="731520"/>
          </a:xfrm>
        </p:grpSpPr>
        <p:sp>
          <p:nvSpPr>
            <p:cNvPr id="55" name="Rectangle: Rounded Corners 54">
              <a:extLst>
                <a:ext uri="{FF2B5EF4-FFF2-40B4-BE49-F238E27FC236}">
                  <a16:creationId xmlns:a16="http://schemas.microsoft.com/office/drawing/2014/main" id="{A1AF736A-7E2D-4A7F-B9AB-5827BF6A9F6A}"/>
                </a:ext>
              </a:extLst>
            </p:cNvPr>
            <p:cNvSpPr/>
            <p:nvPr/>
          </p:nvSpPr>
          <p:spPr bwMode="auto">
            <a:xfrm>
              <a:off x="998913" y="2005988"/>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building_4">
              <a:extLst>
                <a:ext uri="{FF2B5EF4-FFF2-40B4-BE49-F238E27FC236}">
                  <a16:creationId xmlns:a16="http://schemas.microsoft.com/office/drawing/2014/main" id="{A32BB6CF-5170-45DE-AE49-C987A0EF5672}"/>
                </a:ext>
              </a:extLst>
            </p:cNvPr>
            <p:cNvSpPr>
              <a:spLocks noChangeAspect="1" noEditPoints="1"/>
            </p:cNvSpPr>
            <p:nvPr/>
          </p:nvSpPr>
          <p:spPr bwMode="auto">
            <a:xfrm>
              <a:off x="1154853" y="2124230"/>
              <a:ext cx="450111" cy="457200"/>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grp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1050">
                <a:gradFill>
                  <a:gsLst>
                    <a:gs pos="0">
                      <a:srgbClr val="505050"/>
                    </a:gs>
                    <a:gs pos="100000">
                      <a:srgbClr val="505050"/>
                    </a:gs>
                  </a:gsLst>
                </a:gradFill>
              </a:endParaRPr>
            </a:p>
          </p:txBody>
        </p:sp>
      </p:grpSp>
      <p:sp>
        <p:nvSpPr>
          <p:cNvPr id="2" name="Title 1"/>
          <p:cNvSpPr>
            <a:spLocks noGrp="1"/>
          </p:cNvSpPr>
          <p:nvPr>
            <p:ph type="title"/>
          </p:nvPr>
        </p:nvSpPr>
        <p:spPr>
          <a:xfrm>
            <a:off x="593148" y="477267"/>
            <a:ext cx="10460849" cy="729430"/>
          </a:xfrm>
        </p:spPr>
        <p:txBody>
          <a:bodyPr/>
          <a:lstStyle/>
          <a:p>
            <a:r>
              <a:rPr lang="en-US"/>
              <a:t>Microsoft partner incentives across four broad categories</a:t>
            </a:r>
            <a:br>
              <a:rPr lang="en-US"/>
            </a:br>
            <a:r>
              <a:rPr lang="en-US"/>
              <a:t> </a:t>
            </a:r>
          </a:p>
        </p:txBody>
      </p:sp>
      <p:sp>
        <p:nvSpPr>
          <p:cNvPr id="41" name="Oval 40">
            <a:extLst>
              <a:ext uri="{FF2B5EF4-FFF2-40B4-BE49-F238E27FC236}">
                <a16:creationId xmlns:a16="http://schemas.microsoft.com/office/drawing/2014/main" id="{AC912849-B706-4629-9DBF-D3F3A8DA283F}"/>
              </a:ext>
            </a:extLst>
          </p:cNvPr>
          <p:cNvSpPr/>
          <p:nvPr/>
        </p:nvSpPr>
        <p:spPr bwMode="auto">
          <a:xfrm>
            <a:off x="5273655" y="1488685"/>
            <a:ext cx="1188720" cy="118872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2" name="Oval 41">
            <a:extLst>
              <a:ext uri="{FF2B5EF4-FFF2-40B4-BE49-F238E27FC236}">
                <a16:creationId xmlns:a16="http://schemas.microsoft.com/office/drawing/2014/main" id="{FE518525-B909-425F-BD65-C8F9606E2A46}"/>
              </a:ext>
            </a:extLst>
          </p:cNvPr>
          <p:cNvSpPr/>
          <p:nvPr/>
        </p:nvSpPr>
        <p:spPr bwMode="auto">
          <a:xfrm>
            <a:off x="3002390" y="1488685"/>
            <a:ext cx="1188720" cy="118872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3" name="Oval 42">
            <a:extLst>
              <a:ext uri="{FF2B5EF4-FFF2-40B4-BE49-F238E27FC236}">
                <a16:creationId xmlns:a16="http://schemas.microsoft.com/office/drawing/2014/main" id="{2ECA723B-D2A7-4BC0-837F-4AD94FD9014F}"/>
              </a:ext>
            </a:extLst>
          </p:cNvPr>
          <p:cNvSpPr/>
          <p:nvPr/>
        </p:nvSpPr>
        <p:spPr bwMode="auto">
          <a:xfrm>
            <a:off x="7544921" y="1488685"/>
            <a:ext cx="1188720" cy="118872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57" name="Rectangle 56">
            <a:extLst>
              <a:ext uri="{FF2B5EF4-FFF2-40B4-BE49-F238E27FC236}">
                <a16:creationId xmlns:a16="http://schemas.microsoft.com/office/drawing/2014/main" id="{101E3BC7-FA0A-434B-897D-9D2466800BC5}"/>
              </a:ext>
            </a:extLst>
          </p:cNvPr>
          <p:cNvSpPr/>
          <p:nvPr/>
        </p:nvSpPr>
        <p:spPr>
          <a:xfrm>
            <a:off x="678873" y="2837238"/>
            <a:ext cx="1282007" cy="326243"/>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cs typeface="Segoe UI Semilight" panose="020B0402040204020203" pitchFamily="34" charset="0"/>
              </a:rPr>
              <a:t>Enterprise</a:t>
            </a:r>
          </a:p>
        </p:txBody>
      </p:sp>
      <p:sp>
        <p:nvSpPr>
          <p:cNvPr id="58" name="Rectangle 57">
            <a:extLst>
              <a:ext uri="{FF2B5EF4-FFF2-40B4-BE49-F238E27FC236}">
                <a16:creationId xmlns:a16="http://schemas.microsoft.com/office/drawing/2014/main" id="{E2D66B3F-3D95-47F9-BACF-F662715FA711}"/>
              </a:ext>
            </a:extLst>
          </p:cNvPr>
          <p:cNvSpPr/>
          <p:nvPr/>
        </p:nvSpPr>
        <p:spPr>
          <a:xfrm>
            <a:off x="678873" y="3234270"/>
            <a:ext cx="2102516" cy="1612749"/>
          </a:xfrm>
          <a:prstGeom prst="rect">
            <a:avLst/>
          </a:prstGeom>
        </p:spPr>
        <p:txBody>
          <a:bodyPr wrap="square" lIns="0">
            <a:spAutoFit/>
          </a:bodyPr>
          <a:lstStyle/>
          <a:p>
            <a:pPr defTabSz="932264" fontAlgn="base">
              <a:lnSpc>
                <a:spcPct val="95000"/>
              </a:lnSpc>
              <a:spcBef>
                <a:spcPct val="0"/>
              </a:spcBef>
              <a:spcAft>
                <a:spcPct val="0"/>
              </a:spcAft>
            </a:pP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Secure and maintain annuity relationships and Cloud transformation</a:t>
            </a:r>
          </a:p>
          <a:p>
            <a:pPr defTabSz="932264" fontAlgn="base">
              <a:lnSpc>
                <a:spcPct val="95000"/>
              </a:lnSpc>
              <a:spcBef>
                <a:spcPct val="0"/>
              </a:spcBef>
              <a:spcAft>
                <a:spcPct val="0"/>
              </a:spcAft>
            </a:pPr>
            <a:endPar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endParaRPr>
          </a:p>
          <a:p>
            <a:pPr defTabSz="932264" fontAlgn="base">
              <a:lnSpc>
                <a:spcPct val="95000"/>
              </a:lnSpc>
              <a:spcBef>
                <a:spcPct val="0"/>
              </a:spcBef>
              <a:spcAft>
                <a:spcPct val="0"/>
              </a:spcAft>
            </a:pPr>
            <a: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Earn for selling and transacting volume </a:t>
            </a:r>
            <a:b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licensing (EA, CSP) with Enterprise customers</a:t>
            </a:r>
          </a:p>
        </p:txBody>
      </p:sp>
      <p:sp>
        <p:nvSpPr>
          <p:cNvPr id="59" name="Rectangle 58">
            <a:extLst>
              <a:ext uri="{FF2B5EF4-FFF2-40B4-BE49-F238E27FC236}">
                <a16:creationId xmlns:a16="http://schemas.microsoft.com/office/drawing/2014/main" id="{E4C3D097-4A27-40B1-8EF3-A69A834AC69D}"/>
              </a:ext>
            </a:extLst>
          </p:cNvPr>
          <p:cNvSpPr/>
          <p:nvPr/>
        </p:nvSpPr>
        <p:spPr>
          <a:xfrm>
            <a:off x="2937329" y="2837238"/>
            <a:ext cx="1249899" cy="326243"/>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cs typeface="Segoe UI Semilight" panose="020B0402040204020203" pitchFamily="34" charset="0"/>
              </a:rPr>
              <a:t>SMC </a:t>
            </a:r>
            <a:endPar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endParaRPr>
          </a:p>
        </p:txBody>
      </p:sp>
      <p:sp>
        <p:nvSpPr>
          <p:cNvPr id="60" name="Rectangle 59">
            <a:extLst>
              <a:ext uri="{FF2B5EF4-FFF2-40B4-BE49-F238E27FC236}">
                <a16:creationId xmlns:a16="http://schemas.microsoft.com/office/drawing/2014/main" id="{9744BE34-40CF-4651-BC72-392B1D85F863}"/>
              </a:ext>
            </a:extLst>
          </p:cNvPr>
          <p:cNvSpPr/>
          <p:nvPr/>
        </p:nvSpPr>
        <p:spPr>
          <a:xfrm>
            <a:off x="2937330" y="3234270"/>
            <a:ext cx="2102514" cy="1817421"/>
          </a:xfrm>
          <a:prstGeom prst="rect">
            <a:avLst/>
          </a:prstGeom>
        </p:spPr>
        <p:txBody>
          <a:bodyPr wrap="square" lIns="0">
            <a:spAutoFit/>
          </a:bodyPr>
          <a:lstStyle/>
          <a:p>
            <a:pPr defTabSz="932264" fontAlgn="base">
              <a:lnSpc>
                <a:spcPct val="95000"/>
              </a:lnSpc>
              <a:spcBef>
                <a:spcPct val="0"/>
              </a:spcBef>
              <a:spcAft>
                <a:spcPct val="0"/>
              </a:spcAft>
            </a:pP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Expand partner and customer reach and frequency to drive</a:t>
            </a:r>
            <a:b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Cloud-based offerings</a:t>
            </a:r>
          </a:p>
          <a:p>
            <a:pPr defTabSz="932264" fontAlgn="base">
              <a:lnSpc>
                <a:spcPct val="95000"/>
              </a:lnSpc>
              <a:spcBef>
                <a:spcPct val="0"/>
              </a:spcBef>
              <a:spcAft>
                <a:spcPct val="0"/>
              </a:spcAft>
            </a:pPr>
            <a:endPar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endParaRPr>
          </a:p>
          <a:p>
            <a:pPr defTabSz="932264" fontAlgn="base">
              <a:lnSpc>
                <a:spcPct val="95000"/>
              </a:lnSpc>
              <a:spcBef>
                <a:spcPct val="0"/>
              </a:spcBef>
              <a:spcAft>
                <a:spcPct val="0"/>
              </a:spcAft>
            </a:pPr>
            <a: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Earn for selling and transacting volume </a:t>
            </a:r>
            <a:b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licensing (Open, CSP) </a:t>
            </a:r>
            <a:b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with SMC customers</a:t>
            </a:r>
          </a:p>
        </p:txBody>
      </p:sp>
      <p:sp>
        <p:nvSpPr>
          <p:cNvPr id="61" name="Rectangle 60">
            <a:extLst>
              <a:ext uri="{FF2B5EF4-FFF2-40B4-BE49-F238E27FC236}">
                <a16:creationId xmlns:a16="http://schemas.microsoft.com/office/drawing/2014/main" id="{53651366-D539-4CD0-8636-B2DB7791F4AB}"/>
              </a:ext>
            </a:extLst>
          </p:cNvPr>
          <p:cNvSpPr/>
          <p:nvPr/>
        </p:nvSpPr>
        <p:spPr>
          <a:xfrm>
            <a:off x="5134678" y="2837238"/>
            <a:ext cx="1572292" cy="326243"/>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cs typeface="Segoe UI Semilight" panose="020B0402040204020203" pitchFamily="34" charset="0"/>
              </a:rPr>
              <a:t>Cloud Services </a:t>
            </a:r>
            <a:endPar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endParaRPr>
          </a:p>
        </p:txBody>
      </p:sp>
      <p:sp>
        <p:nvSpPr>
          <p:cNvPr id="62" name="Rectangle 61">
            <a:extLst>
              <a:ext uri="{FF2B5EF4-FFF2-40B4-BE49-F238E27FC236}">
                <a16:creationId xmlns:a16="http://schemas.microsoft.com/office/drawing/2014/main" id="{EEEA8165-D149-444B-9AEB-6527D8B92DF0}"/>
              </a:ext>
            </a:extLst>
          </p:cNvPr>
          <p:cNvSpPr/>
          <p:nvPr/>
        </p:nvSpPr>
        <p:spPr>
          <a:xfrm>
            <a:off x="5134678" y="3234270"/>
            <a:ext cx="2167415" cy="1846659"/>
          </a:xfrm>
          <a:prstGeom prst="rect">
            <a:avLst/>
          </a:prstGeom>
        </p:spPr>
        <p:txBody>
          <a:bodyPr wrap="square" lIns="0">
            <a:spAutoFit/>
          </a:bodyPr>
          <a:lstStyle/>
          <a:p>
            <a:pPr defTabSz="932264" fontAlgn="base">
              <a:lnSpc>
                <a:spcPct val="95000"/>
              </a:lnSpc>
              <a:spcBef>
                <a:spcPct val="0"/>
              </a:spcBef>
              <a:spcAft>
                <a:spcPct val="0"/>
              </a:spcAft>
            </a:pP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Accelerate customer adoption, usage and consumption of Online Services in Enterprise </a:t>
            </a:r>
            <a:b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and SMC</a:t>
            </a:r>
          </a:p>
          <a:p>
            <a:pPr defTabSz="932264" fontAlgn="base">
              <a:lnSpc>
                <a:spcPct val="95000"/>
              </a:lnSpc>
              <a:spcBef>
                <a:spcPct val="0"/>
              </a:spcBef>
              <a:spcAft>
                <a:spcPct val="0"/>
              </a:spcAft>
            </a:pPr>
            <a:endPar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endParaRPr>
          </a:p>
          <a:p>
            <a:pPr defTabSz="932264" fontAlgn="base">
              <a:lnSpc>
                <a:spcPct val="95000"/>
              </a:lnSpc>
              <a:spcBef>
                <a:spcPct val="0"/>
              </a:spcBef>
              <a:spcAft>
                <a:spcPct val="0"/>
              </a:spcAft>
            </a:pPr>
            <a: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Earn for selling, deploying, </a:t>
            </a:r>
            <a:b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and managing Online Services via any business model</a:t>
            </a:r>
          </a:p>
        </p:txBody>
      </p:sp>
      <p:sp>
        <p:nvSpPr>
          <p:cNvPr id="63" name="Rectangle 62">
            <a:extLst>
              <a:ext uri="{FF2B5EF4-FFF2-40B4-BE49-F238E27FC236}">
                <a16:creationId xmlns:a16="http://schemas.microsoft.com/office/drawing/2014/main" id="{AF314EDD-2D87-4B88-B2B2-5D8BB00D157A}"/>
              </a:ext>
            </a:extLst>
          </p:cNvPr>
          <p:cNvSpPr/>
          <p:nvPr/>
        </p:nvSpPr>
        <p:spPr>
          <a:xfrm>
            <a:off x="7492669" y="2837238"/>
            <a:ext cx="1562629" cy="326243"/>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cs typeface="Segoe UI Semilight" panose="020B0402040204020203" pitchFamily="34" charset="0"/>
              </a:rPr>
              <a:t>Devices</a:t>
            </a:r>
            <a:endPar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endParaRPr>
          </a:p>
        </p:txBody>
      </p:sp>
      <p:sp>
        <p:nvSpPr>
          <p:cNvPr id="64" name="Rectangle 63">
            <a:extLst>
              <a:ext uri="{FF2B5EF4-FFF2-40B4-BE49-F238E27FC236}">
                <a16:creationId xmlns:a16="http://schemas.microsoft.com/office/drawing/2014/main" id="{A7B300BE-FFDF-4DE8-9BE8-6C9FF94018E5}"/>
              </a:ext>
            </a:extLst>
          </p:cNvPr>
          <p:cNvSpPr/>
          <p:nvPr/>
        </p:nvSpPr>
        <p:spPr>
          <a:xfrm>
            <a:off x="7492670" y="3234270"/>
            <a:ext cx="1931016" cy="1817421"/>
          </a:xfrm>
          <a:prstGeom prst="rect">
            <a:avLst/>
          </a:prstGeom>
        </p:spPr>
        <p:txBody>
          <a:bodyPr wrap="square" lIns="0">
            <a:spAutoFit/>
          </a:bodyPr>
          <a:lstStyle/>
          <a:p>
            <a:pPr defTabSz="932264" fontAlgn="base">
              <a:lnSpc>
                <a:spcPct val="95000"/>
              </a:lnSpc>
              <a:spcBef>
                <a:spcPct val="0"/>
              </a:spcBef>
              <a:spcAft>
                <a:spcPct val="0"/>
              </a:spcAft>
            </a:pP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Engage Distributors and Resellers to </a:t>
            </a:r>
            <a:b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grow our strategic devices business</a:t>
            </a:r>
          </a:p>
          <a:p>
            <a:pPr defTabSz="932264" fontAlgn="base">
              <a:lnSpc>
                <a:spcPct val="95000"/>
              </a:lnSpc>
              <a:spcBef>
                <a:spcPct val="0"/>
              </a:spcBef>
              <a:spcAft>
                <a:spcPct val="0"/>
              </a:spcAft>
            </a:pPr>
            <a:endPar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endParaRPr>
          </a:p>
          <a:p>
            <a:pPr defTabSz="932264" fontAlgn="base">
              <a:lnSpc>
                <a:spcPct val="95000"/>
              </a:lnSpc>
              <a:spcBef>
                <a:spcPct val="0"/>
              </a:spcBef>
              <a:spcAft>
                <a:spcPct val="0"/>
              </a:spcAft>
            </a:pPr>
            <a: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Earn for selling Surface </a:t>
            </a:r>
            <a:b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200" i="1">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and Surface Hub to commercial, government, and education accounts</a:t>
            </a:r>
          </a:p>
        </p:txBody>
      </p:sp>
      <p:grpSp>
        <p:nvGrpSpPr>
          <p:cNvPr id="70" name="Group 69">
            <a:extLst>
              <a:ext uri="{FF2B5EF4-FFF2-40B4-BE49-F238E27FC236}">
                <a16:creationId xmlns:a16="http://schemas.microsoft.com/office/drawing/2014/main" id="{8A5D2D25-EA83-4142-9C9F-DF6C79BBEDB7}"/>
              </a:ext>
            </a:extLst>
          </p:cNvPr>
          <p:cNvGrpSpPr/>
          <p:nvPr/>
        </p:nvGrpSpPr>
        <p:grpSpPr>
          <a:xfrm>
            <a:off x="5541443" y="1756473"/>
            <a:ext cx="640080" cy="640080"/>
            <a:chOff x="6705499" y="2005988"/>
            <a:chExt cx="731520" cy="731520"/>
          </a:xfrm>
        </p:grpSpPr>
        <p:sp>
          <p:nvSpPr>
            <p:cNvPr id="45" name="Rectangle: Rounded Corners 44">
              <a:extLst>
                <a:ext uri="{FF2B5EF4-FFF2-40B4-BE49-F238E27FC236}">
                  <a16:creationId xmlns:a16="http://schemas.microsoft.com/office/drawing/2014/main" id="{8C0E4FD3-EC8F-4947-8EFB-AAE46A63050C}"/>
                </a:ext>
              </a:extLst>
            </p:cNvPr>
            <p:cNvSpPr/>
            <p:nvPr/>
          </p:nvSpPr>
          <p:spPr bwMode="auto">
            <a:xfrm>
              <a:off x="6705499" y="2005988"/>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cloud">
              <a:extLst>
                <a:ext uri="{FF2B5EF4-FFF2-40B4-BE49-F238E27FC236}">
                  <a16:creationId xmlns:a16="http://schemas.microsoft.com/office/drawing/2014/main" id="{26F44895-E96B-4447-8E8B-2166B16C0B3E}"/>
                </a:ext>
              </a:extLst>
            </p:cNvPr>
            <p:cNvSpPr>
              <a:spLocks noChangeAspect="1"/>
            </p:cNvSpPr>
            <p:nvPr/>
          </p:nvSpPr>
          <p:spPr bwMode="auto">
            <a:xfrm>
              <a:off x="6832385" y="2173978"/>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69" name="Group 68">
            <a:extLst>
              <a:ext uri="{FF2B5EF4-FFF2-40B4-BE49-F238E27FC236}">
                <a16:creationId xmlns:a16="http://schemas.microsoft.com/office/drawing/2014/main" id="{45E232AC-E687-4ED3-8E0D-FCE2D969AB05}"/>
              </a:ext>
            </a:extLst>
          </p:cNvPr>
          <p:cNvGrpSpPr/>
          <p:nvPr/>
        </p:nvGrpSpPr>
        <p:grpSpPr>
          <a:xfrm>
            <a:off x="3270178" y="1756473"/>
            <a:ext cx="640080" cy="640080"/>
            <a:chOff x="3852206" y="2005988"/>
            <a:chExt cx="731520" cy="731520"/>
          </a:xfrm>
        </p:grpSpPr>
        <p:sp>
          <p:nvSpPr>
            <p:cNvPr id="48" name="Rectangle: Rounded Corners 47">
              <a:extLst>
                <a:ext uri="{FF2B5EF4-FFF2-40B4-BE49-F238E27FC236}">
                  <a16:creationId xmlns:a16="http://schemas.microsoft.com/office/drawing/2014/main" id="{67BDC251-BDB0-4CA5-B95E-08A9882A662C}"/>
                </a:ext>
              </a:extLst>
            </p:cNvPr>
            <p:cNvSpPr/>
            <p:nvPr/>
          </p:nvSpPr>
          <p:spPr bwMode="auto">
            <a:xfrm>
              <a:off x="3852206" y="2005988"/>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lationship_F003">
              <a:extLst>
                <a:ext uri="{FF2B5EF4-FFF2-40B4-BE49-F238E27FC236}">
                  <a16:creationId xmlns:a16="http://schemas.microsoft.com/office/drawing/2014/main" id="{D1CF83CD-DDDC-4386-B63B-C40086DD50D4}"/>
                </a:ext>
              </a:extLst>
            </p:cNvPr>
            <p:cNvSpPr>
              <a:spLocks noChangeAspect="1" noEditPoints="1"/>
            </p:cNvSpPr>
            <p:nvPr/>
          </p:nvSpPr>
          <p:spPr bwMode="auto">
            <a:xfrm>
              <a:off x="3983741" y="2176495"/>
              <a:ext cx="427098" cy="399471"/>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71" name="Group 70">
            <a:extLst>
              <a:ext uri="{FF2B5EF4-FFF2-40B4-BE49-F238E27FC236}">
                <a16:creationId xmlns:a16="http://schemas.microsoft.com/office/drawing/2014/main" id="{06D4023A-1C28-4C62-847F-80B0D2CA6ABE}"/>
              </a:ext>
            </a:extLst>
          </p:cNvPr>
          <p:cNvGrpSpPr/>
          <p:nvPr/>
        </p:nvGrpSpPr>
        <p:grpSpPr>
          <a:xfrm>
            <a:off x="7812709" y="1756473"/>
            <a:ext cx="640080" cy="640080"/>
            <a:chOff x="9558793" y="2005988"/>
            <a:chExt cx="731520" cy="731520"/>
          </a:xfrm>
        </p:grpSpPr>
        <p:sp>
          <p:nvSpPr>
            <p:cNvPr id="51" name="Rectangle: Rounded Corners 50">
              <a:extLst>
                <a:ext uri="{FF2B5EF4-FFF2-40B4-BE49-F238E27FC236}">
                  <a16:creationId xmlns:a16="http://schemas.microsoft.com/office/drawing/2014/main" id="{AEF0E958-BBF1-409F-923E-615F9E2A2C7E}"/>
                </a:ext>
              </a:extLst>
            </p:cNvPr>
            <p:cNvSpPr/>
            <p:nvPr/>
          </p:nvSpPr>
          <p:spPr bwMode="auto">
            <a:xfrm>
              <a:off x="9558793" y="2005988"/>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UniversalApp_E8CC">
              <a:extLst>
                <a:ext uri="{FF2B5EF4-FFF2-40B4-BE49-F238E27FC236}">
                  <a16:creationId xmlns:a16="http://schemas.microsoft.com/office/drawing/2014/main" id="{E999F333-9075-4570-AA07-74CB6FAB1544}"/>
                </a:ext>
              </a:extLst>
            </p:cNvPr>
            <p:cNvSpPr>
              <a:spLocks noChangeAspect="1" noEditPoints="1"/>
            </p:cNvSpPr>
            <p:nvPr/>
          </p:nvSpPr>
          <p:spPr bwMode="auto">
            <a:xfrm>
              <a:off x="9695655" y="2186656"/>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72" name="Rectangle 71">
            <a:extLst>
              <a:ext uri="{FF2B5EF4-FFF2-40B4-BE49-F238E27FC236}">
                <a16:creationId xmlns:a16="http://schemas.microsoft.com/office/drawing/2014/main" id="{DBA1BAFF-623C-455A-894A-1E12EE6AED4B}"/>
              </a:ext>
            </a:extLst>
          </p:cNvPr>
          <p:cNvSpPr/>
          <p:nvPr/>
        </p:nvSpPr>
        <p:spPr bwMode="auto">
          <a:xfrm>
            <a:off x="9560548" y="1346060"/>
            <a:ext cx="2122160" cy="3910302"/>
          </a:xfrm>
          <a:prstGeom prst="rect">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74320" tIns="914400" rIns="182880" bIns="146304" numCol="1" spcCol="0" rtlCol="0" fromWordArt="0" anchor="ctr" anchorCtr="1"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chemeClr val="tx1">
                        <a:lumMod val="90000"/>
                        <a:lumOff val="10000"/>
                      </a:schemeClr>
                    </a:gs>
                    <a:gs pos="100000">
                      <a:schemeClr val="tx1">
                        <a:lumMod val="90000"/>
                        <a:lumOff val="10000"/>
                      </a:schemeClr>
                    </a:gs>
                  </a:gsLst>
                  <a:lin ang="5400000" scaled="0"/>
                </a:gradFill>
                <a:ea typeface="Segoe UI" pitchFamily="34" charset="0"/>
                <a:cs typeface="Segoe UI" pitchFamily="34" charset="0"/>
              </a:rPr>
              <a:t>Click </a:t>
            </a:r>
            <a:r>
              <a:rPr lang="en-US" sz="1600">
                <a:gradFill>
                  <a:gsLst>
                    <a:gs pos="0">
                      <a:schemeClr val="tx1">
                        <a:lumMod val="90000"/>
                        <a:lumOff val="10000"/>
                      </a:schemeClr>
                    </a:gs>
                    <a:gs pos="100000">
                      <a:schemeClr val="tx1">
                        <a:lumMod val="90000"/>
                        <a:lumOff val="10000"/>
                      </a:schemeClr>
                    </a:gs>
                  </a:gsLst>
                  <a:lin ang="5400000" scaled="0"/>
                </a:gradFill>
                <a:ea typeface="Segoe UI" pitchFamily="34" charset="0"/>
                <a:cs typeface="Segoe UI" pitchFamily="34" charset="0"/>
                <a:hlinkClick r:id="rId3"/>
              </a:rPr>
              <a:t>here</a:t>
            </a:r>
            <a:r>
              <a:rPr lang="en-US" sz="1600">
                <a:gradFill>
                  <a:gsLst>
                    <a:gs pos="0">
                      <a:schemeClr val="tx1">
                        <a:lumMod val="90000"/>
                        <a:lumOff val="10000"/>
                      </a:schemeClr>
                    </a:gs>
                    <a:gs pos="100000">
                      <a:schemeClr val="tx1">
                        <a:lumMod val="90000"/>
                        <a:lumOff val="10000"/>
                      </a:schemeClr>
                    </a:gs>
                  </a:gsLst>
                  <a:lin ang="5400000" scaled="0"/>
                </a:gradFill>
                <a:ea typeface="Segoe UI" pitchFamily="34" charset="0"/>
                <a:cs typeface="Segoe UI" pitchFamily="34" charset="0"/>
              </a:rPr>
              <a:t> to see which incentives you are eligible </a:t>
            </a:r>
            <a:br>
              <a:rPr lang="en-US" sz="1600">
                <a:gradFill>
                  <a:gsLst>
                    <a:gs pos="0">
                      <a:schemeClr val="tx1">
                        <a:lumMod val="90000"/>
                        <a:lumOff val="10000"/>
                      </a:schemeClr>
                    </a:gs>
                    <a:gs pos="100000">
                      <a:schemeClr val="tx1">
                        <a:lumMod val="90000"/>
                        <a:lumOff val="10000"/>
                      </a:schemeClr>
                    </a:gs>
                  </a:gsLst>
                  <a:lin ang="5400000" scaled="0"/>
                </a:gradFill>
                <a:ea typeface="Segoe UI" pitchFamily="34" charset="0"/>
                <a:cs typeface="Segoe UI" pitchFamily="34" charset="0"/>
              </a:rPr>
            </a:br>
            <a:r>
              <a:rPr lang="en-US" sz="1600">
                <a:gradFill>
                  <a:gsLst>
                    <a:gs pos="0">
                      <a:schemeClr val="tx1">
                        <a:lumMod val="90000"/>
                        <a:lumOff val="10000"/>
                      </a:schemeClr>
                    </a:gs>
                    <a:gs pos="100000">
                      <a:schemeClr val="tx1">
                        <a:lumMod val="90000"/>
                        <a:lumOff val="10000"/>
                      </a:schemeClr>
                    </a:gs>
                  </a:gsLst>
                  <a:lin ang="5400000" scaled="0"/>
                </a:gradFill>
                <a:ea typeface="Segoe UI" pitchFamily="34" charset="0"/>
                <a:cs typeface="Segoe UI" pitchFamily="34" charset="0"/>
              </a:rPr>
              <a:t>to receive</a:t>
            </a:r>
          </a:p>
        </p:txBody>
      </p:sp>
      <p:sp>
        <p:nvSpPr>
          <p:cNvPr id="77" name="Oval 76">
            <a:extLst>
              <a:ext uri="{FF2B5EF4-FFF2-40B4-BE49-F238E27FC236}">
                <a16:creationId xmlns:a16="http://schemas.microsoft.com/office/drawing/2014/main" id="{9D5A10FB-D249-48E7-9457-A9338CCA4152}"/>
              </a:ext>
            </a:extLst>
          </p:cNvPr>
          <p:cNvSpPr/>
          <p:nvPr/>
        </p:nvSpPr>
        <p:spPr bwMode="auto">
          <a:xfrm>
            <a:off x="9979075" y="1488685"/>
            <a:ext cx="1188720" cy="1188720"/>
          </a:xfrm>
          <a:prstGeom prst="ellipse">
            <a:avLst/>
          </a:prstGeom>
          <a:solidFill>
            <a:schemeClr val="bg1">
              <a:lumMod val="85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84" name="Group 83">
            <a:extLst>
              <a:ext uri="{FF2B5EF4-FFF2-40B4-BE49-F238E27FC236}">
                <a16:creationId xmlns:a16="http://schemas.microsoft.com/office/drawing/2014/main" id="{17E1D9A9-5313-4D3B-B669-553B3786DB13}"/>
              </a:ext>
            </a:extLst>
          </p:cNvPr>
          <p:cNvGrpSpPr/>
          <p:nvPr/>
        </p:nvGrpSpPr>
        <p:grpSpPr>
          <a:xfrm>
            <a:off x="10233800" y="1756473"/>
            <a:ext cx="640080" cy="640080"/>
            <a:chOff x="10233800" y="2005988"/>
            <a:chExt cx="731520" cy="731520"/>
          </a:xfrm>
        </p:grpSpPr>
        <p:sp>
          <p:nvSpPr>
            <p:cNvPr id="79" name="Rectangle: Rounded Corners 78">
              <a:extLst>
                <a:ext uri="{FF2B5EF4-FFF2-40B4-BE49-F238E27FC236}">
                  <a16:creationId xmlns:a16="http://schemas.microsoft.com/office/drawing/2014/main" id="{3DB1055F-F1B1-4506-BC7A-86FE1127AB7B}"/>
                </a:ext>
              </a:extLst>
            </p:cNvPr>
            <p:cNvSpPr/>
            <p:nvPr/>
          </p:nvSpPr>
          <p:spPr bwMode="auto">
            <a:xfrm>
              <a:off x="10233800" y="2005988"/>
              <a:ext cx="731520" cy="731520"/>
            </a:xfrm>
            <a:prstGeom prst="roundRect">
              <a:avLst>
                <a:gd name="adj" fmla="val 50000"/>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GenericApp_EB3B">
              <a:extLst>
                <a:ext uri="{FF2B5EF4-FFF2-40B4-BE49-F238E27FC236}">
                  <a16:creationId xmlns:a16="http://schemas.microsoft.com/office/drawing/2014/main" id="{6029C754-0871-4183-9EDB-E6D48E328733}"/>
                </a:ext>
              </a:extLst>
            </p:cNvPr>
            <p:cNvSpPr>
              <a:spLocks noChangeAspect="1" noEditPoints="1"/>
            </p:cNvSpPr>
            <p:nvPr/>
          </p:nvSpPr>
          <p:spPr bwMode="auto">
            <a:xfrm>
              <a:off x="10369672" y="2181673"/>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95">
            <a:extLst>
              <a:ext uri="{FF2B5EF4-FFF2-40B4-BE49-F238E27FC236}">
                <a16:creationId xmlns:a16="http://schemas.microsoft.com/office/drawing/2014/main" id="{402464ED-79D7-44EB-966F-59B237755C69}"/>
              </a:ext>
            </a:extLst>
          </p:cNvPr>
          <p:cNvGrpSpPr/>
          <p:nvPr/>
        </p:nvGrpSpPr>
        <p:grpSpPr>
          <a:xfrm>
            <a:off x="593149" y="5548074"/>
            <a:ext cx="11154202" cy="1052018"/>
            <a:chOff x="593149" y="5548074"/>
            <a:chExt cx="11154202" cy="1052018"/>
          </a:xfrm>
        </p:grpSpPr>
        <p:sp>
          <p:nvSpPr>
            <p:cNvPr id="85" name="Microsoft Mission">
              <a:extLst>
                <a:ext uri="{FF2B5EF4-FFF2-40B4-BE49-F238E27FC236}">
                  <a16:creationId xmlns:a16="http://schemas.microsoft.com/office/drawing/2014/main" id="{FABE1B39-F083-4013-96F2-1810AAFA06EA}"/>
                </a:ext>
              </a:extLst>
            </p:cNvPr>
            <p:cNvSpPr/>
            <p:nvPr/>
          </p:nvSpPr>
          <p:spPr bwMode="auto">
            <a:xfrm>
              <a:off x="593149" y="5548074"/>
              <a:ext cx="11154202" cy="1052018"/>
            </a:xfrm>
            <a:prstGeom prst="rect">
              <a:avLst/>
            </a:prstGeom>
            <a:solidFill>
              <a:schemeClr val="accent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88" name="Pentagon 29">
              <a:extLst>
                <a:ext uri="{FF2B5EF4-FFF2-40B4-BE49-F238E27FC236}">
                  <a16:creationId xmlns:a16="http://schemas.microsoft.com/office/drawing/2014/main" id="{E2931276-DD7E-48F1-A3F7-A9F09272F859}"/>
                </a:ext>
              </a:extLst>
            </p:cNvPr>
            <p:cNvSpPr/>
            <p:nvPr/>
          </p:nvSpPr>
          <p:spPr bwMode="auto">
            <a:xfrm>
              <a:off x="1834840" y="5752525"/>
              <a:ext cx="9219157" cy="643116"/>
            </a:xfrm>
            <a:prstGeom prst="homePlate">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74608" rIns="93260" bIns="74608" numCol="1" spcCol="0" rtlCol="0" fromWordArt="0" anchor="ctr" anchorCtr="0" forceAA="0" compatLnSpc="1">
              <a:prstTxWarp prst="textNoShape">
                <a:avLst/>
              </a:prstTxWarp>
              <a:spAutoFit/>
            </a:bodyPr>
            <a:lstStyle/>
            <a:p>
              <a:pPr defTabSz="932114" fontAlgn="base">
                <a:spcBef>
                  <a:spcPct val="0"/>
                </a:spcBef>
                <a:spcAft>
                  <a:spcPct val="0"/>
                </a:spcAft>
                <a:defRPr/>
              </a:pPr>
              <a:r>
                <a:rPr lang="en-US" sz="1600" b="1">
                  <a:gradFill>
                    <a:gsLst>
                      <a:gs pos="100000">
                        <a:schemeClr val="bg2"/>
                      </a:gs>
                      <a:gs pos="0">
                        <a:schemeClr val="bg2"/>
                      </a:gs>
                    </a:gsLst>
                    <a:lin ang="5400000" scaled="0"/>
                  </a:gradFill>
                  <a:latin typeface="Segoe UI" charset="0"/>
                  <a:cs typeface="Segoe UI" charset="0"/>
                </a:rPr>
                <a:t>Motivate partners to drive the sale and consumption of leading-edge offers</a:t>
              </a:r>
              <a:br>
                <a:rPr lang="en-US" sz="1600" b="1">
                  <a:gradFill>
                    <a:gsLst>
                      <a:gs pos="100000">
                        <a:schemeClr val="bg2"/>
                      </a:gs>
                      <a:gs pos="0">
                        <a:schemeClr val="bg2"/>
                      </a:gs>
                    </a:gsLst>
                    <a:lin ang="5400000" scaled="0"/>
                  </a:gradFill>
                  <a:latin typeface="Segoe UI" charset="0"/>
                  <a:cs typeface="Segoe UI" charset="0"/>
                </a:rPr>
              </a:br>
              <a:r>
                <a:rPr lang="en-US" sz="1600" b="1">
                  <a:gradFill>
                    <a:gsLst>
                      <a:gs pos="100000">
                        <a:schemeClr val="bg2"/>
                      </a:gs>
                      <a:gs pos="0">
                        <a:schemeClr val="bg2"/>
                      </a:gs>
                    </a:gsLst>
                    <a:lin ang="5400000" scaled="0"/>
                  </a:gradFill>
                  <a:latin typeface="Segoe UI" charset="0"/>
                  <a:cs typeface="Segoe UI" charset="0"/>
                </a:rPr>
                <a:t>via partner motions aligned to Microsoft’s growth objectives</a:t>
              </a:r>
              <a:endParaRPr lang="en-US" b="1">
                <a:gradFill>
                  <a:gsLst>
                    <a:gs pos="100000">
                      <a:schemeClr val="bg2"/>
                    </a:gs>
                    <a:gs pos="0">
                      <a:schemeClr val="bg2"/>
                    </a:gs>
                  </a:gsLst>
                  <a:lin ang="5400000" scaled="0"/>
                </a:gradFill>
                <a:latin typeface="Segoe UI" charset="0"/>
                <a:cs typeface="Segoe UI" charset="0"/>
              </a:endParaRPr>
            </a:p>
          </p:txBody>
        </p:sp>
        <p:sp>
          <p:nvSpPr>
            <p:cNvPr id="91" name="Star: 5 Points 90">
              <a:extLst>
                <a:ext uri="{FF2B5EF4-FFF2-40B4-BE49-F238E27FC236}">
                  <a16:creationId xmlns:a16="http://schemas.microsoft.com/office/drawing/2014/main" id="{5A566321-E3C3-45AE-B2B6-444E8E2AA35C}"/>
                </a:ext>
              </a:extLst>
            </p:cNvPr>
            <p:cNvSpPr/>
            <p:nvPr/>
          </p:nvSpPr>
          <p:spPr bwMode="auto">
            <a:xfrm>
              <a:off x="950836" y="5737684"/>
              <a:ext cx="609600" cy="609600"/>
            </a:xfrm>
            <a:prstGeom prst="star5">
              <a:avLst>
                <a:gd name="adj" fmla="val 20873"/>
                <a:gd name="hf" fmla="val 105146"/>
                <a:gd name="vf" fmla="val 110557"/>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65384EF3-126B-4223-AE5E-F44B400D50F7}"/>
              </a:ext>
            </a:extLst>
          </p:cNvPr>
          <p:cNvSpPr/>
          <p:nvPr/>
        </p:nvSpPr>
        <p:spPr>
          <a:xfrm>
            <a:off x="9875955" y="2837238"/>
            <a:ext cx="1562629" cy="326243"/>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t>Learn more</a:t>
            </a:r>
          </a:p>
        </p:txBody>
      </p:sp>
    </p:spTree>
    <p:extLst>
      <p:ext uri="{BB962C8B-B14F-4D97-AF65-F5344CB8AC3E}">
        <p14:creationId xmlns:p14="http://schemas.microsoft.com/office/powerpoint/2010/main" val="2325321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500"/>
                            </p:stCondLst>
                            <p:childTnLst>
                              <p:par>
                                <p:cTn id="21" presetID="1" presetClass="entr" presetSubtype="0" fill="hold" grpId="0" nodeType="afterEffect">
                                  <p:stCondLst>
                                    <p:cond delay="400"/>
                                  </p:stCondLst>
                                  <p:childTnLst>
                                    <p:set>
                                      <p:cBhvr>
                                        <p:cTn id="22" dur="1" fill="hold">
                                          <p:stCondLst>
                                            <p:cond delay="0"/>
                                          </p:stCondLst>
                                        </p:cTn>
                                        <p:tgtEl>
                                          <p:spTgt spid="53"/>
                                        </p:tgtEl>
                                        <p:attrNameLst>
                                          <p:attrName>style.visibility</p:attrName>
                                        </p:attrNameLst>
                                      </p:cBhvr>
                                      <p:to>
                                        <p:strVal val="visible"/>
                                      </p:to>
                                    </p:set>
                                  </p:childTnLst>
                                </p:cTn>
                              </p:par>
                              <p:par>
                                <p:cTn id="23" presetID="6" presetClass="emph" presetSubtype="0" accel="100000" autoRev="1" fill="hold" grpId="1" nodeType="withEffect">
                                  <p:stCondLst>
                                    <p:cond delay="0"/>
                                  </p:stCondLst>
                                  <p:childTnLst>
                                    <p:animScale>
                                      <p:cBhvr>
                                        <p:cTn id="24" dur="500" fill="hold"/>
                                        <p:tgtEl>
                                          <p:spTgt spid="53"/>
                                        </p:tgtEl>
                                      </p:cBhvr>
                                      <p:by x="0" y="0"/>
                                    </p:animScale>
                                  </p:childTnLst>
                                </p:cTn>
                              </p:par>
                              <p:par>
                                <p:cTn id="25" presetID="6" presetClass="emph" presetSubtype="0" decel="100000" fill="hold" grpId="2" nodeType="withEffect">
                                  <p:stCondLst>
                                    <p:cond delay="600"/>
                                  </p:stCondLst>
                                  <p:childTnLst>
                                    <p:animScale>
                                      <p:cBhvr>
                                        <p:cTn id="26" dur="500" fill="hold"/>
                                        <p:tgtEl>
                                          <p:spTgt spid="53"/>
                                        </p:tgtEl>
                                      </p:cBhvr>
                                      <p:by x="90000" y="90000"/>
                                    </p:animScale>
                                  </p:childTnLst>
                                </p:cTn>
                              </p:par>
                              <p:par>
                                <p:cTn id="27" presetID="1" presetClass="entr" presetSubtype="0" fill="hold" grpId="0" nodeType="withEffect">
                                  <p:stCondLst>
                                    <p:cond delay="400"/>
                                  </p:stCondLst>
                                  <p:childTnLst>
                                    <p:set>
                                      <p:cBhvr>
                                        <p:cTn id="28" dur="1" fill="hold">
                                          <p:stCondLst>
                                            <p:cond delay="0"/>
                                          </p:stCondLst>
                                        </p:cTn>
                                        <p:tgtEl>
                                          <p:spTgt spid="42"/>
                                        </p:tgtEl>
                                        <p:attrNameLst>
                                          <p:attrName>style.visibility</p:attrName>
                                        </p:attrNameLst>
                                      </p:cBhvr>
                                      <p:to>
                                        <p:strVal val="visible"/>
                                      </p:to>
                                    </p:set>
                                  </p:childTnLst>
                                </p:cTn>
                              </p:par>
                              <p:par>
                                <p:cTn id="29" presetID="6" presetClass="emph" presetSubtype="0" accel="100000" autoRev="1" fill="hold" grpId="1" nodeType="withEffect">
                                  <p:stCondLst>
                                    <p:cond delay="0"/>
                                  </p:stCondLst>
                                  <p:childTnLst>
                                    <p:animScale>
                                      <p:cBhvr>
                                        <p:cTn id="30" dur="500" fill="hold"/>
                                        <p:tgtEl>
                                          <p:spTgt spid="42"/>
                                        </p:tgtEl>
                                      </p:cBhvr>
                                      <p:by x="0" y="0"/>
                                    </p:animScale>
                                  </p:childTnLst>
                                </p:cTn>
                              </p:par>
                              <p:par>
                                <p:cTn id="31" presetID="6" presetClass="emph" presetSubtype="0" decel="100000" fill="hold" grpId="2" nodeType="withEffect">
                                  <p:stCondLst>
                                    <p:cond delay="700"/>
                                  </p:stCondLst>
                                  <p:childTnLst>
                                    <p:animScale>
                                      <p:cBhvr>
                                        <p:cTn id="32" dur="500" fill="hold"/>
                                        <p:tgtEl>
                                          <p:spTgt spid="42"/>
                                        </p:tgtEl>
                                      </p:cBhvr>
                                      <p:by x="90000" y="90000"/>
                                    </p:animScale>
                                  </p:childTnLst>
                                </p:cTn>
                              </p:par>
                              <p:par>
                                <p:cTn id="33" presetID="1" presetClass="entr" presetSubtype="0" fill="hold" grpId="0" nodeType="withEffect">
                                  <p:stCondLst>
                                    <p:cond delay="400"/>
                                  </p:stCondLst>
                                  <p:childTnLst>
                                    <p:set>
                                      <p:cBhvr>
                                        <p:cTn id="34" dur="1" fill="hold">
                                          <p:stCondLst>
                                            <p:cond delay="0"/>
                                          </p:stCondLst>
                                        </p:cTn>
                                        <p:tgtEl>
                                          <p:spTgt spid="43"/>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43"/>
                                        </p:tgtEl>
                                      </p:cBhvr>
                                      <p:by x="0" y="0"/>
                                    </p:animScale>
                                  </p:childTnLst>
                                </p:cTn>
                              </p:par>
                              <p:par>
                                <p:cTn id="37" presetID="6" presetClass="emph" presetSubtype="0" decel="100000" fill="hold" grpId="2" nodeType="withEffect">
                                  <p:stCondLst>
                                    <p:cond delay="800"/>
                                  </p:stCondLst>
                                  <p:childTnLst>
                                    <p:animScale>
                                      <p:cBhvr>
                                        <p:cTn id="38" dur="500" fill="hold"/>
                                        <p:tgtEl>
                                          <p:spTgt spid="43"/>
                                        </p:tgtEl>
                                      </p:cBhvr>
                                      <p:by x="90000" y="90000"/>
                                    </p:animScale>
                                  </p:childTnLst>
                                </p:cTn>
                              </p:par>
                              <p:par>
                                <p:cTn id="39" presetID="1" presetClass="entr" presetSubtype="0" fill="hold" grpId="0" nodeType="withEffect">
                                  <p:stCondLst>
                                    <p:cond delay="500"/>
                                  </p:stCondLst>
                                  <p:childTnLst>
                                    <p:set>
                                      <p:cBhvr>
                                        <p:cTn id="40" dur="1" fill="hold">
                                          <p:stCondLst>
                                            <p:cond delay="0"/>
                                          </p:stCondLst>
                                        </p:cTn>
                                        <p:tgtEl>
                                          <p:spTgt spid="41"/>
                                        </p:tgtEl>
                                        <p:attrNameLst>
                                          <p:attrName>style.visibility</p:attrName>
                                        </p:attrNameLst>
                                      </p:cBhvr>
                                      <p:to>
                                        <p:strVal val="visible"/>
                                      </p:to>
                                    </p:set>
                                  </p:childTnLst>
                                </p:cTn>
                              </p:par>
                              <p:par>
                                <p:cTn id="41" presetID="6" presetClass="emph" presetSubtype="0" accel="100000" autoRev="1" fill="hold" grpId="1" nodeType="withEffect">
                                  <p:stCondLst>
                                    <p:cond delay="0"/>
                                  </p:stCondLst>
                                  <p:childTnLst>
                                    <p:animScale>
                                      <p:cBhvr>
                                        <p:cTn id="42" dur="500" fill="hold"/>
                                        <p:tgtEl>
                                          <p:spTgt spid="41"/>
                                        </p:tgtEl>
                                      </p:cBhvr>
                                      <p:by x="0" y="0"/>
                                    </p:animScale>
                                  </p:childTnLst>
                                </p:cTn>
                              </p:par>
                              <p:par>
                                <p:cTn id="43" presetID="6" presetClass="emph" presetSubtype="0" decel="100000" fill="hold" grpId="2" nodeType="withEffect">
                                  <p:stCondLst>
                                    <p:cond delay="900"/>
                                  </p:stCondLst>
                                  <p:childTnLst>
                                    <p:animScale>
                                      <p:cBhvr>
                                        <p:cTn id="44" dur="500" fill="hold"/>
                                        <p:tgtEl>
                                          <p:spTgt spid="41"/>
                                        </p:tgtEl>
                                      </p:cBhvr>
                                      <p:by x="90000" y="90000"/>
                                    </p:animScale>
                                  </p:childTnLst>
                                </p:cTn>
                              </p:par>
                              <p:par>
                                <p:cTn id="45" presetID="1" presetClass="entr" presetSubtype="0" fill="hold" grpId="0" nodeType="withEffect">
                                  <p:stCondLst>
                                    <p:cond delay="500"/>
                                  </p:stCondLst>
                                  <p:childTnLst>
                                    <p:set>
                                      <p:cBhvr>
                                        <p:cTn id="46" dur="1" fill="hold">
                                          <p:stCondLst>
                                            <p:cond delay="0"/>
                                          </p:stCondLst>
                                        </p:cTn>
                                        <p:tgtEl>
                                          <p:spTgt spid="77"/>
                                        </p:tgtEl>
                                        <p:attrNameLst>
                                          <p:attrName>style.visibility</p:attrName>
                                        </p:attrNameLst>
                                      </p:cBhvr>
                                      <p:to>
                                        <p:strVal val="visible"/>
                                      </p:to>
                                    </p:set>
                                  </p:childTnLst>
                                </p:cTn>
                              </p:par>
                              <p:par>
                                <p:cTn id="47" presetID="6" presetClass="emph" presetSubtype="0" accel="100000" autoRev="1" fill="hold" grpId="1" nodeType="withEffect">
                                  <p:stCondLst>
                                    <p:cond delay="0"/>
                                  </p:stCondLst>
                                  <p:childTnLst>
                                    <p:animScale>
                                      <p:cBhvr>
                                        <p:cTn id="48" dur="500" fill="hold"/>
                                        <p:tgtEl>
                                          <p:spTgt spid="77"/>
                                        </p:tgtEl>
                                      </p:cBhvr>
                                      <p:by x="0" y="0"/>
                                    </p:animScale>
                                  </p:childTnLst>
                                </p:cTn>
                              </p:par>
                              <p:par>
                                <p:cTn id="49" presetID="6" presetClass="emph" presetSubtype="0" decel="100000" fill="hold" grpId="2" nodeType="withEffect">
                                  <p:stCondLst>
                                    <p:cond delay="900"/>
                                  </p:stCondLst>
                                  <p:childTnLst>
                                    <p:animScale>
                                      <p:cBhvr>
                                        <p:cTn id="50" dur="500" fill="hold"/>
                                        <p:tgtEl>
                                          <p:spTgt spid="77"/>
                                        </p:tgtEl>
                                      </p:cBhvr>
                                      <p:by x="90000" y="90000"/>
                                    </p:animScale>
                                  </p:childTnLst>
                                </p:cTn>
                              </p:par>
                            </p:childTnLst>
                          </p:cTn>
                        </p:par>
                        <p:par>
                          <p:cTn id="51" fill="hold">
                            <p:stCondLst>
                              <p:cond delay="1900"/>
                            </p:stCondLst>
                            <p:childTnLst>
                              <p:par>
                                <p:cTn id="52" presetID="10" presetClass="entr" presetSubtype="0" fill="hold" grpId="0" nodeType="after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2"/>
                                        </p:tgtEl>
                                        <p:attrNameLst>
                                          <p:attrName>style.visibility</p:attrName>
                                        </p:attrNameLst>
                                      </p:cBhvr>
                                      <p:to>
                                        <p:strVal val="visible"/>
                                      </p:to>
                                    </p:set>
                                    <p:animEffect transition="in" filter="fade">
                                      <p:cBhvr>
                                        <p:cTn id="78" dur="500"/>
                                        <p:tgtEl>
                                          <p:spTgt spid="7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par>
                          <p:cTn id="82" fill="hold">
                            <p:stCondLst>
                              <p:cond delay="2400"/>
                            </p:stCondLst>
                            <p:childTnLst>
                              <p:par>
                                <p:cTn id="83" presetID="10" presetClass="entr" presetSubtype="0" fill="hold" nodeType="afterEffect">
                                  <p:stCondLst>
                                    <p:cond delay="50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35" presetClass="path" presetSubtype="0" decel="100000" fill="hold" nodeType="withEffect">
                                  <p:stCondLst>
                                    <p:cond delay="500"/>
                                  </p:stCondLst>
                                  <p:childTnLst>
                                    <p:animMotion origin="layout" path="M 2.4917E-6 3.32728E-6 L -0.00115 0.02383 " pathEditMode="relative" rAng="0" ptsTypes="AA">
                                      <p:cBhvr>
                                        <p:cTn id="87" dur="750" spd="-100000" fill="hold"/>
                                        <p:tgtEl>
                                          <p:spTgt spid="96"/>
                                        </p:tgtEl>
                                        <p:attrNameLst>
                                          <p:attrName>ppt_x</p:attrName>
                                          <p:attrName>ppt_y</p:attrName>
                                        </p:attrNameLst>
                                      </p:cBhvr>
                                      <p:rCtr x="-64" y="11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3" grpId="2" animBg="1"/>
      <p:bldP spid="41" grpId="0" animBg="1"/>
      <p:bldP spid="41" grpId="1" animBg="1"/>
      <p:bldP spid="41" grpId="2" animBg="1"/>
      <p:bldP spid="42" grpId="0" animBg="1"/>
      <p:bldP spid="42" grpId="1" animBg="1"/>
      <p:bldP spid="42" grpId="2" animBg="1"/>
      <p:bldP spid="43" grpId="0" animBg="1"/>
      <p:bldP spid="43" grpId="1" animBg="1"/>
      <p:bldP spid="43" grpId="2" animBg="1"/>
      <p:bldP spid="57" grpId="0"/>
      <p:bldP spid="58" grpId="0"/>
      <p:bldP spid="59" grpId="0"/>
      <p:bldP spid="60" grpId="0"/>
      <p:bldP spid="61" grpId="0"/>
      <p:bldP spid="62" grpId="0"/>
      <p:bldP spid="63" grpId="0"/>
      <p:bldP spid="64" grpId="0"/>
      <p:bldP spid="72" grpId="0" animBg="1"/>
      <p:bldP spid="77" grpId="0" animBg="1"/>
      <p:bldP spid="77" grpId="1" animBg="1"/>
      <p:bldP spid="77" grpId="2" animBg="1"/>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77D15437-F763-4626-BEF7-4927D52C575D}"/>
              </a:ext>
            </a:extLst>
          </p:cNvPr>
          <p:cNvSpPr/>
          <p:nvPr/>
        </p:nvSpPr>
        <p:spPr bwMode="auto">
          <a:xfrm>
            <a:off x="3208929" y="3246681"/>
            <a:ext cx="1828541" cy="1828541"/>
          </a:xfrm>
          <a:prstGeom prst="ellipse">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27" numCol="1" spcCol="0" rtlCol="0" fromWordArt="0" anchor="t" anchorCtr="0" forceAA="0" compatLnSpc="1">
            <a:prstTxWarp prst="textNoShape">
              <a:avLst/>
            </a:prstTxWarp>
            <a:noAutofit/>
          </a:bodyPr>
          <a:lstStyle/>
          <a:p>
            <a:pPr defTabSz="931935" fontAlgn="base">
              <a:spcBef>
                <a:spcPct val="0"/>
              </a:spcBef>
              <a:spcAft>
                <a:spcPct val="0"/>
              </a:spcAft>
            </a:pPr>
            <a:endParaRPr lang="en-US" sz="1399" err="1">
              <a:gradFill>
                <a:gsLst>
                  <a:gs pos="0">
                    <a:srgbClr val="FFFFFF"/>
                  </a:gs>
                  <a:gs pos="100000">
                    <a:srgbClr val="FFFFFF"/>
                  </a:gs>
                </a:gsLst>
                <a:lin ang="5400000" scaled="0"/>
              </a:gradFill>
              <a:latin typeface="Segoe UI"/>
              <a:cs typeface="Segoe UI" pitchFamily="34" charset="0"/>
            </a:endParaRPr>
          </a:p>
        </p:txBody>
      </p:sp>
      <p:sp>
        <p:nvSpPr>
          <p:cNvPr id="4" name="Rectangle 3">
            <a:extLst>
              <a:ext uri="{FF2B5EF4-FFF2-40B4-BE49-F238E27FC236}">
                <a16:creationId xmlns:a16="http://schemas.microsoft.com/office/drawing/2014/main" id="{2D503F77-0475-4275-84B6-7615CB1C21FF}"/>
              </a:ext>
            </a:extLst>
          </p:cNvPr>
          <p:cNvSpPr/>
          <p:nvPr/>
        </p:nvSpPr>
        <p:spPr bwMode="auto">
          <a:xfrm>
            <a:off x="1660552" y="2646763"/>
            <a:ext cx="3336922" cy="499047"/>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186494" bIns="149196" numCol="1" spcCol="0" rtlCol="0" fromWordArt="0" anchor="t" anchorCtr="0" forceAA="0" compatLnSpc="1">
            <a:prstTxWarp prst="textNoShape">
              <a:avLst/>
            </a:prstTxWarp>
            <a:spAutoFit/>
          </a:bodyPr>
          <a:lstStyle/>
          <a:p>
            <a:pPr marL="17" defTabSz="932384" fontAlgn="base">
              <a:lnSpc>
                <a:spcPct val="90000"/>
              </a:lnSpc>
              <a:spcBef>
                <a:spcPct val="0"/>
              </a:spcBef>
              <a:spcAft>
                <a:spcPts val="612"/>
              </a:spcAft>
              <a:defRPr/>
            </a:pPr>
            <a:r>
              <a:rPr lang="en-US" sz="1836">
                <a:gradFill>
                  <a:gsLst>
                    <a:gs pos="0">
                      <a:srgbClr val="2F2F2F">
                        <a:lumMod val="90000"/>
                        <a:lumOff val="10000"/>
                      </a:srgbClr>
                    </a:gs>
                    <a:gs pos="100000">
                      <a:srgbClr val="2F2F2F">
                        <a:lumMod val="90000"/>
                        <a:lumOff val="10000"/>
                      </a:srgbClr>
                    </a:gs>
                  </a:gsLst>
                  <a:lin ang="5400000" scaled="0"/>
                </a:gradFill>
                <a:latin typeface="Segoe UI Semibold" panose="020B0702040204020203" pitchFamily="34" charset="0"/>
                <a:cs typeface="Segoe UI Semibold" panose="020B0702040204020203" pitchFamily="34" charset="0"/>
              </a:rPr>
              <a:t>Co-Sell Quota and Scorecard</a:t>
            </a:r>
          </a:p>
        </p:txBody>
      </p:sp>
      <p:sp>
        <p:nvSpPr>
          <p:cNvPr id="18" name="Rectangle 17">
            <a:extLst>
              <a:ext uri="{FF2B5EF4-FFF2-40B4-BE49-F238E27FC236}">
                <a16:creationId xmlns:a16="http://schemas.microsoft.com/office/drawing/2014/main" id="{1DD2A603-D0C3-4371-92ED-DA12298EA0A1}"/>
              </a:ext>
            </a:extLst>
          </p:cNvPr>
          <p:cNvSpPr/>
          <p:nvPr/>
        </p:nvSpPr>
        <p:spPr>
          <a:xfrm>
            <a:off x="3185562" y="3980696"/>
            <a:ext cx="1905668" cy="884817"/>
          </a:xfrm>
          <a:prstGeom prst="rect">
            <a:avLst/>
          </a:prstGeom>
          <a:noFill/>
          <a:ln w="10795" cap="flat" cmpd="sng" algn="ctr">
            <a:noFill/>
            <a:prstDash val="solid"/>
          </a:ln>
          <a:effectLst/>
        </p:spPr>
        <p:txBody>
          <a:bodyPr lIns="186494" tIns="0" rIns="186494" rtlCol="0" anchor="t" anchorCtr="0"/>
          <a:lstStyle/>
          <a:p>
            <a:pPr algn="ctr" defTabSz="1243192">
              <a:lnSpc>
                <a:spcPct val="97000"/>
              </a:lnSpc>
              <a:spcAft>
                <a:spcPts val="612"/>
              </a:spcAft>
              <a:defRPr/>
            </a:pPr>
            <a:r>
              <a:rPr lang="en-US" sz="1199" b="1">
                <a:gradFill>
                  <a:gsLst>
                    <a:gs pos="0">
                      <a:srgbClr val="0078D7"/>
                    </a:gs>
                    <a:gs pos="100000">
                      <a:srgbClr val="0078D7"/>
                    </a:gs>
                  </a:gsLst>
                  <a:lin ang="5400000" scaled="0"/>
                </a:gradFill>
                <a:latin typeface="Segoe UI"/>
                <a:cs typeface="Segoe UI Semibold" panose="020B0702040204020203" pitchFamily="34" charset="0"/>
              </a:rPr>
              <a:t>Azure customer adds</a:t>
            </a:r>
            <a:br>
              <a:rPr lang="en-US" sz="1199" b="1">
                <a:gradFill>
                  <a:gsLst>
                    <a:gs pos="0">
                      <a:srgbClr val="0078D7"/>
                    </a:gs>
                    <a:gs pos="100000">
                      <a:srgbClr val="0078D7"/>
                    </a:gs>
                  </a:gsLst>
                  <a:lin ang="5400000" scaled="0"/>
                </a:gradFill>
                <a:latin typeface="Segoe UI"/>
                <a:cs typeface="Segoe UI"/>
              </a:rPr>
            </a:br>
            <a:r>
              <a:rPr lang="en-US" sz="1199" kern="0">
                <a:gradFill>
                  <a:gsLst>
                    <a:gs pos="0">
                      <a:srgbClr val="0078D7"/>
                    </a:gs>
                    <a:gs pos="100000">
                      <a:srgbClr val="0078D7"/>
                    </a:gs>
                  </a:gsLst>
                  <a:lin ang="5400000" scaled="0"/>
                </a:gradFill>
                <a:latin typeface="Segoe UI"/>
              </a:rPr>
              <a:t>New Azure customers </a:t>
            </a:r>
            <a:br>
              <a:rPr lang="en-US" sz="1199" kern="0">
                <a:gradFill>
                  <a:gsLst>
                    <a:gs pos="0">
                      <a:srgbClr val="0078D7"/>
                    </a:gs>
                    <a:gs pos="100000">
                      <a:srgbClr val="0078D7"/>
                    </a:gs>
                  </a:gsLst>
                  <a:lin ang="5400000" scaled="0"/>
                </a:gradFill>
                <a:latin typeface="Segoe UI"/>
                <a:cs typeface="Segoe UI"/>
              </a:rPr>
            </a:br>
            <a:r>
              <a:rPr lang="en-US" sz="1199" kern="0">
                <a:gradFill>
                  <a:gsLst>
                    <a:gs pos="0">
                      <a:srgbClr val="0078D7"/>
                    </a:gs>
                    <a:gs pos="100000">
                      <a:srgbClr val="0078D7"/>
                    </a:gs>
                  </a:gsLst>
                  <a:lin ang="5400000" scaled="0"/>
                </a:gradFill>
                <a:latin typeface="Segoe UI"/>
              </a:rPr>
              <a:t>with &gt;$1K  consumed</a:t>
            </a:r>
            <a:br>
              <a:rPr lang="en-US" sz="1199" kern="0">
                <a:gradFill>
                  <a:gsLst>
                    <a:gs pos="0">
                      <a:srgbClr val="0078D7"/>
                    </a:gs>
                    <a:gs pos="100000">
                      <a:srgbClr val="0078D7"/>
                    </a:gs>
                  </a:gsLst>
                  <a:lin ang="5400000" scaled="0"/>
                </a:gradFill>
                <a:latin typeface="Segoe UI"/>
                <a:cs typeface="Segoe UI"/>
              </a:rPr>
            </a:br>
            <a:r>
              <a:rPr lang="en-US" sz="1199" kern="0">
                <a:gradFill>
                  <a:gsLst>
                    <a:gs pos="0">
                      <a:srgbClr val="0078D7"/>
                    </a:gs>
                    <a:gs pos="100000">
                      <a:srgbClr val="0078D7"/>
                    </a:gs>
                  </a:gsLst>
                  <a:lin ang="5400000" scaled="0"/>
                </a:gradFill>
                <a:latin typeface="Segoe UI"/>
              </a:rPr>
              <a:t> in the month</a:t>
            </a:r>
            <a:endParaRPr lang="en-US" sz="1599">
              <a:solidFill>
                <a:srgbClr val="2F2F2F"/>
              </a:solidFill>
              <a:latin typeface="Segoe UI"/>
            </a:endParaRPr>
          </a:p>
        </p:txBody>
      </p:sp>
      <p:sp>
        <p:nvSpPr>
          <p:cNvPr id="19" name="Rectangle 18">
            <a:extLst>
              <a:ext uri="{FF2B5EF4-FFF2-40B4-BE49-F238E27FC236}">
                <a16:creationId xmlns:a16="http://schemas.microsoft.com/office/drawing/2014/main" id="{D5CABE64-F08E-4587-A42C-5F4B8FE67D21}"/>
              </a:ext>
            </a:extLst>
          </p:cNvPr>
          <p:cNvSpPr/>
          <p:nvPr/>
        </p:nvSpPr>
        <p:spPr>
          <a:xfrm>
            <a:off x="9258825" y="5115500"/>
            <a:ext cx="2267002" cy="1013391"/>
          </a:xfrm>
          <a:prstGeom prst="rect">
            <a:avLst/>
          </a:prstGeom>
          <a:noFill/>
          <a:ln w="10795" cap="flat" cmpd="sng" algn="ctr">
            <a:noFill/>
            <a:prstDash val="solid"/>
          </a:ln>
          <a:effectLst/>
        </p:spPr>
        <p:txBody>
          <a:bodyPr lIns="186494" tIns="139871" rtlCol="0" anchor="t"/>
          <a:lstStyle/>
          <a:p>
            <a:pPr algn="ctr" defTabSz="932418">
              <a:spcAft>
                <a:spcPts val="300"/>
              </a:spcAft>
              <a:defRPr/>
            </a:pPr>
            <a:endParaRPr lang="en-US" sz="1632">
              <a:gradFill>
                <a:gsLst>
                  <a:gs pos="0">
                    <a:srgbClr val="2F2F2F">
                      <a:lumMod val="90000"/>
                      <a:lumOff val="10000"/>
                    </a:srgbClr>
                  </a:gs>
                  <a:gs pos="100000">
                    <a:srgbClr val="2F2F2F">
                      <a:lumMod val="90000"/>
                      <a:lumOff val="10000"/>
                    </a:srgbClr>
                  </a:gs>
                </a:gsLst>
                <a:lin ang="5400000" scaled="0"/>
              </a:gradFill>
              <a:highlight>
                <a:srgbClr val="FFFF00"/>
              </a:highlight>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A78B18FD-A2B7-48A9-8AA1-EF0859D3C90C}"/>
              </a:ext>
            </a:extLst>
          </p:cNvPr>
          <p:cNvSpPr>
            <a:spLocks noGrp="1"/>
          </p:cNvSpPr>
          <p:nvPr>
            <p:ph type="title"/>
          </p:nvPr>
        </p:nvSpPr>
        <p:spPr>
          <a:xfrm>
            <a:off x="593947" y="82841"/>
            <a:ext cx="10459366" cy="1554272"/>
          </a:xfrm>
        </p:spPr>
        <p:txBody>
          <a:bodyPr/>
          <a:lstStyle/>
          <a:p>
            <a:pPr lvl="0" defTabSz="932742">
              <a:lnSpc>
                <a:spcPct val="100000"/>
              </a:lnSpc>
              <a:spcBef>
                <a:spcPts val="0"/>
              </a:spcBef>
            </a:pPr>
            <a:r>
              <a:rPr lang="en-US">
                <a:gradFill>
                  <a:gsLst>
                    <a:gs pos="1250">
                      <a:srgbClr val="2F2F2F">
                        <a:lumMod val="90000"/>
                        <a:lumOff val="10000"/>
                      </a:srgbClr>
                    </a:gs>
                    <a:gs pos="100000">
                      <a:srgbClr val="2F2F2F">
                        <a:lumMod val="90000"/>
                        <a:lumOff val="10000"/>
                      </a:srgbClr>
                    </a:gs>
                  </a:gsLst>
                  <a:lin ang="5400000" scaled="0"/>
                </a:gradFill>
              </a:rPr>
              <a:t>How Microsoft incentivizes field sellers on IP Co-Sell wins</a:t>
            </a:r>
            <a:br>
              <a:rPr lang="en-US">
                <a:gradFill>
                  <a:gsLst>
                    <a:gs pos="1250">
                      <a:srgbClr val="2F2F2F">
                        <a:lumMod val="90000"/>
                        <a:lumOff val="10000"/>
                      </a:srgbClr>
                    </a:gs>
                    <a:gs pos="100000">
                      <a:srgbClr val="2F2F2F">
                        <a:lumMod val="90000"/>
                        <a:lumOff val="10000"/>
                      </a:srgbClr>
                    </a:gs>
                  </a:gsLst>
                  <a:lin ang="5400000" scaled="0"/>
                </a:gradFill>
              </a:rPr>
            </a:br>
            <a:br>
              <a:rPr lang="en-US" sz="1400">
                <a:gradFill>
                  <a:gsLst>
                    <a:gs pos="1250">
                      <a:srgbClr val="2F2F2F">
                        <a:lumMod val="90000"/>
                        <a:lumOff val="10000"/>
                      </a:srgbClr>
                    </a:gs>
                    <a:gs pos="100000">
                      <a:srgbClr val="2F2F2F">
                        <a:lumMod val="90000"/>
                        <a:lumOff val="10000"/>
                      </a:srgbClr>
                    </a:gs>
                  </a:gsLst>
                  <a:lin ang="5400000" scaled="0"/>
                </a:gradFill>
              </a:rPr>
            </a:br>
            <a:r>
              <a:rPr lang="en-US" sz="1800" b="0">
                <a:ln>
                  <a:noFill/>
                </a:ln>
                <a:solidFill>
                  <a:srgbClr val="2F2F2F"/>
                </a:solidFill>
                <a:latin typeface="Segoe UI"/>
                <a:cs typeface="+mn-cs"/>
              </a:rPr>
              <a:t>Close deals, boost consumption, acquire new customers</a:t>
            </a:r>
            <a:br>
              <a:rPr lang="en-US" sz="1800" b="0">
                <a:ln>
                  <a:noFill/>
                </a:ln>
                <a:solidFill>
                  <a:srgbClr val="2F2F2F"/>
                </a:solidFill>
                <a:latin typeface="Segoe UI"/>
                <a:cs typeface="+mn-cs"/>
              </a:rPr>
            </a:br>
            <a:endParaRPr lang="en-US" sz="4080" b="0" spc="-102">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endParaRPr>
          </a:p>
        </p:txBody>
      </p:sp>
      <p:grpSp>
        <p:nvGrpSpPr>
          <p:cNvPr id="11" name="Group 10">
            <a:extLst>
              <a:ext uri="{FF2B5EF4-FFF2-40B4-BE49-F238E27FC236}">
                <a16:creationId xmlns:a16="http://schemas.microsoft.com/office/drawing/2014/main" id="{C4FE4284-DA16-468D-80E1-42F100815B93}"/>
              </a:ext>
            </a:extLst>
          </p:cNvPr>
          <p:cNvGrpSpPr/>
          <p:nvPr/>
        </p:nvGrpSpPr>
        <p:grpSpPr>
          <a:xfrm>
            <a:off x="593947" y="2476585"/>
            <a:ext cx="11152635" cy="99654"/>
            <a:chOff x="593148" y="2995230"/>
            <a:chExt cx="11154217" cy="99668"/>
          </a:xfrm>
        </p:grpSpPr>
        <p:grpSp>
          <p:nvGrpSpPr>
            <p:cNvPr id="40" name="Group 39">
              <a:extLst>
                <a:ext uri="{FF2B5EF4-FFF2-40B4-BE49-F238E27FC236}">
                  <a16:creationId xmlns:a16="http://schemas.microsoft.com/office/drawing/2014/main" id="{5BC46A59-5AA7-4C43-93C0-6F4FE338B22E}"/>
                </a:ext>
              </a:extLst>
            </p:cNvPr>
            <p:cNvGrpSpPr/>
            <p:nvPr/>
          </p:nvGrpSpPr>
          <p:grpSpPr>
            <a:xfrm>
              <a:off x="1337490" y="2995230"/>
              <a:ext cx="10409875" cy="99668"/>
              <a:chOff x="5884789" y="3850287"/>
              <a:chExt cx="10087362" cy="83693"/>
            </a:xfrm>
          </p:grpSpPr>
          <p:sp>
            <p:nvSpPr>
              <p:cNvPr id="41" name="Diamond 22">
                <a:extLst>
                  <a:ext uri="{FF2B5EF4-FFF2-40B4-BE49-F238E27FC236}">
                    <a16:creationId xmlns:a16="http://schemas.microsoft.com/office/drawing/2014/main" id="{A220FC9E-B79F-473A-9C35-FA7E5C5A7358}"/>
                  </a:ext>
                </a:extLst>
              </p:cNvPr>
              <p:cNvSpPr/>
              <p:nvPr/>
            </p:nvSpPr>
            <p:spPr bwMode="auto">
              <a:xfrm rot="5400000">
                <a:off x="5952899" y="3782178"/>
                <a:ext cx="83692" cy="219911"/>
              </a:xfrm>
              <a:custGeom>
                <a:avLst/>
                <a:gdLst>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0 w 545238"/>
                  <a:gd name="connsiteY4" fmla="*/ 35817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4" fmla="*/ 91440 w 545238"/>
                  <a:gd name="connsiteY4" fmla="*/ 449610 h 716339"/>
                  <a:gd name="connsiteX0" fmla="*/ 0 w 545238"/>
                  <a:gd name="connsiteY0" fmla="*/ 358170 h 716339"/>
                  <a:gd name="connsiteX1" fmla="*/ 272619 w 545238"/>
                  <a:gd name="connsiteY1" fmla="*/ 0 h 716339"/>
                  <a:gd name="connsiteX2" fmla="*/ 545238 w 545238"/>
                  <a:gd name="connsiteY2" fmla="*/ 358170 h 716339"/>
                  <a:gd name="connsiteX3" fmla="*/ 272619 w 545238"/>
                  <a:gd name="connsiteY3" fmla="*/ 716339 h 716339"/>
                  <a:gd name="connsiteX0" fmla="*/ 0 w 272619"/>
                  <a:gd name="connsiteY0" fmla="*/ 0 h 716339"/>
                  <a:gd name="connsiteX1" fmla="*/ 272619 w 272619"/>
                  <a:gd name="connsiteY1" fmla="*/ 358170 h 716339"/>
                  <a:gd name="connsiteX2" fmla="*/ 0 w 272619"/>
                  <a:gd name="connsiteY2" fmla="*/ 716339 h 716339"/>
                </a:gdLst>
                <a:ahLst/>
                <a:cxnLst>
                  <a:cxn ang="0">
                    <a:pos x="connsiteX0" y="connsiteY0"/>
                  </a:cxn>
                  <a:cxn ang="0">
                    <a:pos x="connsiteX1" y="connsiteY1"/>
                  </a:cxn>
                  <a:cxn ang="0">
                    <a:pos x="connsiteX2" y="connsiteY2"/>
                  </a:cxn>
                </a:cxnLst>
                <a:rect l="l" t="t" r="r" b="b"/>
                <a:pathLst>
                  <a:path w="272619" h="716339">
                    <a:moveTo>
                      <a:pt x="0" y="0"/>
                    </a:moveTo>
                    <a:lnTo>
                      <a:pt x="272619" y="358170"/>
                    </a:lnTo>
                    <a:lnTo>
                      <a:pt x="0" y="716339"/>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F139A08C-BF83-45D4-9B94-774A6741F628}"/>
                  </a:ext>
                </a:extLst>
              </p:cNvPr>
              <p:cNvCxnSpPr>
                <a:cxnSpLocks/>
              </p:cNvCxnSpPr>
              <p:nvPr/>
            </p:nvCxnSpPr>
            <p:spPr>
              <a:xfrm>
                <a:off x="6104701" y="3850287"/>
                <a:ext cx="9867450"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A47554CA-A031-4AD9-A0E7-2141898B50E3}"/>
                </a:ext>
              </a:extLst>
            </p:cNvPr>
            <p:cNvCxnSpPr/>
            <p:nvPr/>
          </p:nvCxnSpPr>
          <p:spPr>
            <a:xfrm>
              <a:off x="593148" y="2995230"/>
              <a:ext cx="75302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 name="Money_3">
            <a:extLst>
              <a:ext uri="{FF2B5EF4-FFF2-40B4-BE49-F238E27FC236}">
                <a16:creationId xmlns:a16="http://schemas.microsoft.com/office/drawing/2014/main" id="{1BCD25FD-AD1C-4CF7-A733-5697A8482201}"/>
              </a:ext>
            </a:extLst>
          </p:cNvPr>
          <p:cNvSpPr>
            <a:spLocks noChangeAspect="1" noEditPoints="1"/>
          </p:cNvSpPr>
          <p:nvPr/>
        </p:nvSpPr>
        <p:spPr bwMode="auto">
          <a:xfrm>
            <a:off x="2111950" y="3347341"/>
            <a:ext cx="316456" cy="5728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199">
              <a:solidFill>
                <a:srgbClr val="2F2F2F"/>
              </a:solidFill>
              <a:latin typeface="Segoe UI"/>
            </a:endParaRPr>
          </a:p>
        </p:txBody>
      </p:sp>
      <p:pic>
        <p:nvPicPr>
          <p:cNvPr id="29" name="Picture 28">
            <a:extLst>
              <a:ext uri="{FF2B5EF4-FFF2-40B4-BE49-F238E27FC236}">
                <a16:creationId xmlns:a16="http://schemas.microsoft.com/office/drawing/2014/main" id="{C073AEC9-5E69-4B90-A654-22CCCE230B8D}"/>
              </a:ext>
            </a:extLst>
          </p:cNvPr>
          <p:cNvPicPr>
            <a:picLocks noChangeAspect="1"/>
          </p:cNvPicPr>
          <p:nvPr/>
        </p:nvPicPr>
        <p:blipFill>
          <a:blip r:embed="rId3"/>
          <a:stretch>
            <a:fillRect/>
          </a:stretch>
        </p:blipFill>
        <p:spPr>
          <a:xfrm>
            <a:off x="3942708" y="3443916"/>
            <a:ext cx="391376" cy="391376"/>
          </a:xfrm>
          <a:prstGeom prst="rect">
            <a:avLst/>
          </a:prstGeom>
        </p:spPr>
      </p:pic>
      <p:sp>
        <p:nvSpPr>
          <p:cNvPr id="30" name="Oval 29">
            <a:extLst>
              <a:ext uri="{FF2B5EF4-FFF2-40B4-BE49-F238E27FC236}">
                <a16:creationId xmlns:a16="http://schemas.microsoft.com/office/drawing/2014/main" id="{7DB29014-684F-4C3A-91EB-BC6A1635329C}"/>
              </a:ext>
            </a:extLst>
          </p:cNvPr>
          <p:cNvSpPr/>
          <p:nvPr/>
        </p:nvSpPr>
        <p:spPr bwMode="auto">
          <a:xfrm>
            <a:off x="1340178" y="3239991"/>
            <a:ext cx="1828541" cy="1828541"/>
          </a:xfrm>
          <a:prstGeom prst="ellipse">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27" numCol="1" spcCol="0" rtlCol="0" fromWordArt="0" anchor="t" anchorCtr="0" forceAA="0" compatLnSpc="1">
            <a:prstTxWarp prst="textNoShape">
              <a:avLst/>
            </a:prstTxWarp>
            <a:noAutofit/>
          </a:bodyPr>
          <a:lstStyle/>
          <a:p>
            <a:pPr defTabSz="931935" fontAlgn="base">
              <a:spcBef>
                <a:spcPct val="0"/>
              </a:spcBef>
              <a:spcAft>
                <a:spcPct val="0"/>
              </a:spcAft>
            </a:pPr>
            <a:endParaRPr lang="en-US" sz="1399" err="1">
              <a:gradFill>
                <a:gsLst>
                  <a:gs pos="0">
                    <a:srgbClr val="FFFFFF"/>
                  </a:gs>
                  <a:gs pos="100000">
                    <a:srgbClr val="FFFFFF"/>
                  </a:gs>
                </a:gsLst>
                <a:lin ang="5400000" scaled="0"/>
              </a:gradFill>
              <a:latin typeface="Segoe UI"/>
              <a:cs typeface="Segoe UI" pitchFamily="34" charset="0"/>
            </a:endParaRPr>
          </a:p>
        </p:txBody>
      </p:sp>
      <p:sp>
        <p:nvSpPr>
          <p:cNvPr id="32" name="Rectangle 31">
            <a:extLst>
              <a:ext uri="{FF2B5EF4-FFF2-40B4-BE49-F238E27FC236}">
                <a16:creationId xmlns:a16="http://schemas.microsoft.com/office/drawing/2014/main" id="{A97AD02D-2890-45C1-902F-D111CFAE4FC8}"/>
              </a:ext>
            </a:extLst>
          </p:cNvPr>
          <p:cNvSpPr/>
          <p:nvPr/>
        </p:nvSpPr>
        <p:spPr>
          <a:xfrm>
            <a:off x="1316811" y="3974006"/>
            <a:ext cx="1905668" cy="884817"/>
          </a:xfrm>
          <a:prstGeom prst="rect">
            <a:avLst/>
          </a:prstGeom>
          <a:noFill/>
          <a:ln w="10795" cap="flat" cmpd="sng" algn="ctr">
            <a:noFill/>
            <a:prstDash val="solid"/>
          </a:ln>
          <a:effectLst/>
        </p:spPr>
        <p:txBody>
          <a:bodyPr lIns="186494" tIns="0" rIns="186494" rtlCol="0" anchor="t" anchorCtr="0"/>
          <a:lstStyle/>
          <a:p>
            <a:pPr algn="ctr" defTabSz="1243192">
              <a:lnSpc>
                <a:spcPct val="97000"/>
              </a:lnSpc>
              <a:spcAft>
                <a:spcPts val="612"/>
              </a:spcAft>
              <a:defRPr/>
            </a:pPr>
            <a:r>
              <a:rPr lang="en-US" sz="1199" b="1">
                <a:gradFill>
                  <a:gsLst>
                    <a:gs pos="0">
                      <a:srgbClr val="0078D7"/>
                    </a:gs>
                    <a:gs pos="100000">
                      <a:srgbClr val="0078D7"/>
                    </a:gs>
                  </a:gsLst>
                  <a:lin ang="5400000" scaled="0"/>
                </a:gradFill>
                <a:latin typeface="Segoe UI"/>
                <a:cs typeface="Segoe UI Semibold" panose="020B0702040204020203" pitchFamily="34" charset="0"/>
              </a:rPr>
              <a:t>Azure consumed revenue </a:t>
            </a:r>
          </a:p>
          <a:p>
            <a:pPr algn="ctr" defTabSz="1243192">
              <a:lnSpc>
                <a:spcPct val="97000"/>
              </a:lnSpc>
              <a:spcAft>
                <a:spcPts val="612"/>
              </a:spcAft>
              <a:defRPr/>
            </a:pPr>
            <a:r>
              <a:rPr lang="en-US" sz="1199">
                <a:gradFill>
                  <a:gsLst>
                    <a:gs pos="0">
                      <a:srgbClr val="0078D7"/>
                    </a:gs>
                    <a:gs pos="100000">
                      <a:srgbClr val="0078D7"/>
                    </a:gs>
                  </a:gsLst>
                  <a:lin ang="5400000" scaled="0"/>
                </a:gradFill>
                <a:latin typeface="Segoe UI"/>
                <a:cs typeface="Segoe UI Semibold" panose="020B0702040204020203" pitchFamily="34" charset="0"/>
              </a:rPr>
              <a:t>Azure consumption</a:t>
            </a:r>
            <a:endParaRPr lang="en-US" sz="1599">
              <a:solidFill>
                <a:srgbClr val="2F2F2F"/>
              </a:solidFill>
              <a:latin typeface="Segoe UI"/>
            </a:endParaRPr>
          </a:p>
        </p:txBody>
      </p:sp>
      <p:sp>
        <p:nvSpPr>
          <p:cNvPr id="35" name="Oval 34">
            <a:extLst>
              <a:ext uri="{FF2B5EF4-FFF2-40B4-BE49-F238E27FC236}">
                <a16:creationId xmlns:a16="http://schemas.microsoft.com/office/drawing/2014/main" id="{02051BF0-E0E7-484F-8783-CB7D71573807}"/>
              </a:ext>
            </a:extLst>
          </p:cNvPr>
          <p:cNvSpPr/>
          <p:nvPr/>
        </p:nvSpPr>
        <p:spPr bwMode="auto">
          <a:xfrm>
            <a:off x="2274554" y="4863517"/>
            <a:ext cx="1828541" cy="1828541"/>
          </a:xfrm>
          <a:prstGeom prst="ellipse">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27" numCol="1" spcCol="0" rtlCol="0" fromWordArt="0" anchor="t" anchorCtr="0" forceAA="0" compatLnSpc="1">
            <a:prstTxWarp prst="textNoShape">
              <a:avLst/>
            </a:prstTxWarp>
            <a:noAutofit/>
          </a:bodyPr>
          <a:lstStyle/>
          <a:p>
            <a:pPr defTabSz="931935" fontAlgn="base">
              <a:spcBef>
                <a:spcPct val="0"/>
              </a:spcBef>
              <a:spcAft>
                <a:spcPct val="0"/>
              </a:spcAft>
            </a:pPr>
            <a:endParaRPr lang="en-US" sz="1399" err="1">
              <a:gradFill>
                <a:gsLst>
                  <a:gs pos="0">
                    <a:srgbClr val="FFFFFF"/>
                  </a:gs>
                  <a:gs pos="100000">
                    <a:srgbClr val="FFFFFF"/>
                  </a:gs>
                </a:gsLst>
                <a:lin ang="5400000" scaled="0"/>
              </a:gradFill>
              <a:latin typeface="Segoe UI"/>
              <a:cs typeface="Segoe UI" pitchFamily="34" charset="0"/>
            </a:endParaRPr>
          </a:p>
        </p:txBody>
      </p:sp>
      <p:sp>
        <p:nvSpPr>
          <p:cNvPr id="39" name="Rectangle 38">
            <a:extLst>
              <a:ext uri="{FF2B5EF4-FFF2-40B4-BE49-F238E27FC236}">
                <a16:creationId xmlns:a16="http://schemas.microsoft.com/office/drawing/2014/main" id="{AFFF6739-8F07-4F2D-A135-1C60965CD2A9}"/>
              </a:ext>
            </a:extLst>
          </p:cNvPr>
          <p:cNvSpPr/>
          <p:nvPr/>
        </p:nvSpPr>
        <p:spPr>
          <a:xfrm>
            <a:off x="2235990" y="5582629"/>
            <a:ext cx="1905668" cy="710932"/>
          </a:xfrm>
          <a:prstGeom prst="rect">
            <a:avLst/>
          </a:prstGeom>
          <a:noFill/>
          <a:ln w="10795" cap="flat" cmpd="sng" algn="ctr">
            <a:noFill/>
            <a:prstDash val="solid"/>
          </a:ln>
          <a:effectLst/>
        </p:spPr>
        <p:txBody>
          <a:bodyPr lIns="186494" tIns="0" rIns="186494" rtlCol="0" anchor="t" anchorCtr="0"/>
          <a:lstStyle/>
          <a:p>
            <a:pPr algn="ctr" defTabSz="1243192">
              <a:lnSpc>
                <a:spcPct val="97000"/>
              </a:lnSpc>
              <a:spcAft>
                <a:spcPts val="612"/>
              </a:spcAft>
              <a:defRPr/>
            </a:pPr>
            <a:r>
              <a:rPr lang="en-US" sz="1199" b="1">
                <a:gradFill>
                  <a:gsLst>
                    <a:gs pos="0">
                      <a:srgbClr val="0078D7"/>
                    </a:gs>
                    <a:gs pos="100000">
                      <a:srgbClr val="0078D7"/>
                    </a:gs>
                  </a:gsLst>
                  <a:lin ang="5400000" scaled="0"/>
                </a:gradFill>
                <a:latin typeface="Segoe UI"/>
                <a:cs typeface="Segoe UI Semibold" panose="020B0702040204020203" pitchFamily="34" charset="0"/>
              </a:rPr>
              <a:t>Scorecard credit</a:t>
            </a:r>
          </a:p>
          <a:p>
            <a:pPr algn="ctr" defTabSz="1243192">
              <a:lnSpc>
                <a:spcPct val="97000"/>
              </a:lnSpc>
              <a:spcAft>
                <a:spcPts val="612"/>
              </a:spcAft>
              <a:defRPr/>
            </a:pPr>
            <a:r>
              <a:rPr lang="en-US" sz="1199">
                <a:gradFill>
                  <a:gsLst>
                    <a:gs pos="0">
                      <a:srgbClr val="0078D7"/>
                    </a:gs>
                    <a:gs pos="100000">
                      <a:srgbClr val="0078D7"/>
                    </a:gs>
                  </a:gsLst>
                  <a:lin ang="5400000" scaled="0"/>
                </a:gradFill>
                <a:latin typeface="Segoe UI"/>
                <a:cs typeface="Segoe UI Semibold" panose="020B0702040204020203" pitchFamily="34" charset="0"/>
              </a:rPr>
              <a:t>IP Co-Sell scorecard wins</a:t>
            </a:r>
            <a:endParaRPr lang="en-US" sz="1599">
              <a:solidFill>
                <a:srgbClr val="2F2F2F"/>
              </a:solidFill>
              <a:latin typeface="Segoe UI"/>
            </a:endParaRPr>
          </a:p>
        </p:txBody>
      </p:sp>
      <p:sp>
        <p:nvSpPr>
          <p:cNvPr id="45" name="check">
            <a:extLst>
              <a:ext uri="{FF2B5EF4-FFF2-40B4-BE49-F238E27FC236}">
                <a16:creationId xmlns:a16="http://schemas.microsoft.com/office/drawing/2014/main" id="{626953D4-24B4-4F45-9762-133523C5D8CC}"/>
              </a:ext>
            </a:extLst>
          </p:cNvPr>
          <p:cNvSpPr>
            <a:spLocks noChangeAspect="1"/>
          </p:cNvSpPr>
          <p:nvPr/>
        </p:nvSpPr>
        <p:spPr bwMode="auto">
          <a:xfrm>
            <a:off x="2968201" y="5122343"/>
            <a:ext cx="401035" cy="28317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gradFill>
                <a:gsLst>
                  <a:gs pos="0">
                    <a:srgbClr val="505050"/>
                  </a:gs>
                  <a:gs pos="100000">
                    <a:srgbClr val="505050"/>
                  </a:gs>
                </a:gsLst>
              </a:gradFill>
              <a:latin typeface="Segoe UI Semilight"/>
            </a:endParaRPr>
          </a:p>
        </p:txBody>
      </p:sp>
      <p:sp>
        <p:nvSpPr>
          <p:cNvPr id="52" name="Rectangle 51">
            <a:extLst>
              <a:ext uri="{FF2B5EF4-FFF2-40B4-BE49-F238E27FC236}">
                <a16:creationId xmlns:a16="http://schemas.microsoft.com/office/drawing/2014/main" id="{73BDC698-7BB0-4CF8-A993-BA0D4379974B}"/>
              </a:ext>
            </a:extLst>
          </p:cNvPr>
          <p:cNvSpPr/>
          <p:nvPr/>
        </p:nvSpPr>
        <p:spPr bwMode="auto">
          <a:xfrm>
            <a:off x="7695617" y="2635469"/>
            <a:ext cx="2537917" cy="504109"/>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93247" rIns="186494" bIns="149196" numCol="1" spcCol="0" rtlCol="0" fromWordArt="0" anchor="t" anchorCtr="0" forceAA="0" compatLnSpc="1">
            <a:prstTxWarp prst="textNoShape">
              <a:avLst/>
            </a:prstTxWarp>
            <a:spAutoFit/>
          </a:bodyPr>
          <a:lstStyle/>
          <a:p>
            <a:pPr marL="17" defTabSz="932384" fontAlgn="base">
              <a:lnSpc>
                <a:spcPct val="90000"/>
              </a:lnSpc>
              <a:spcBef>
                <a:spcPct val="0"/>
              </a:spcBef>
              <a:spcAft>
                <a:spcPts val="612"/>
              </a:spcAft>
              <a:defRPr/>
            </a:pPr>
            <a:r>
              <a:rPr lang="en-US" sz="1836">
                <a:gradFill>
                  <a:gsLst>
                    <a:gs pos="0">
                      <a:srgbClr val="2F2F2F">
                        <a:lumMod val="90000"/>
                        <a:lumOff val="10000"/>
                      </a:srgbClr>
                    </a:gs>
                    <a:gs pos="100000">
                      <a:srgbClr val="2F2F2F">
                        <a:lumMod val="90000"/>
                        <a:lumOff val="10000"/>
                      </a:srgbClr>
                    </a:gs>
                  </a:gsLst>
                  <a:lin ang="5400000" scaled="0"/>
                </a:gradFill>
                <a:latin typeface="Segoe UI Semibold" panose="020B0702040204020203" pitchFamily="34" charset="0"/>
                <a:cs typeface="Segoe UI Semibold" panose="020B0702040204020203" pitchFamily="34" charset="0"/>
              </a:rPr>
              <a:t>IP Co-Sell Incentives</a:t>
            </a:r>
          </a:p>
        </p:txBody>
      </p:sp>
      <p:sp>
        <p:nvSpPr>
          <p:cNvPr id="53" name="Oval 52">
            <a:extLst>
              <a:ext uri="{FF2B5EF4-FFF2-40B4-BE49-F238E27FC236}">
                <a16:creationId xmlns:a16="http://schemas.microsoft.com/office/drawing/2014/main" id="{609FAC32-4938-4A01-9CB8-5D8F8A6187F1}"/>
              </a:ext>
            </a:extLst>
          </p:cNvPr>
          <p:cNvSpPr/>
          <p:nvPr/>
        </p:nvSpPr>
        <p:spPr bwMode="auto">
          <a:xfrm>
            <a:off x="6429812" y="3246681"/>
            <a:ext cx="2560320" cy="2560320"/>
          </a:xfrm>
          <a:prstGeom prst="ellipse">
            <a:avLst/>
          </a:prstGeom>
          <a:solidFill>
            <a:schemeClr val="bg1"/>
          </a:solid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27" numCol="1" spcCol="0" rtlCol="0" fromWordArt="0" anchor="t" anchorCtr="0" forceAA="0" compatLnSpc="1">
            <a:prstTxWarp prst="textNoShape">
              <a:avLst/>
            </a:prstTxWarp>
            <a:noAutofit/>
          </a:bodyPr>
          <a:lstStyle/>
          <a:p>
            <a:pPr defTabSz="931935" fontAlgn="base">
              <a:spcBef>
                <a:spcPct val="0"/>
              </a:spcBef>
              <a:spcAft>
                <a:spcPct val="0"/>
              </a:spcAft>
            </a:pPr>
            <a:endParaRPr lang="en-US" sz="1399" err="1">
              <a:gradFill>
                <a:gsLst>
                  <a:gs pos="0">
                    <a:srgbClr val="FFFFFF"/>
                  </a:gs>
                  <a:gs pos="100000">
                    <a:srgbClr val="FFFFFF"/>
                  </a:gs>
                </a:gsLst>
                <a:lin ang="5400000" scaled="0"/>
              </a:gradFill>
              <a:latin typeface="Segoe UI"/>
              <a:cs typeface="Segoe UI" pitchFamily="34" charset="0"/>
            </a:endParaRPr>
          </a:p>
        </p:txBody>
      </p:sp>
      <p:sp>
        <p:nvSpPr>
          <p:cNvPr id="55" name="Rectangle 54">
            <a:extLst>
              <a:ext uri="{FF2B5EF4-FFF2-40B4-BE49-F238E27FC236}">
                <a16:creationId xmlns:a16="http://schemas.microsoft.com/office/drawing/2014/main" id="{CA8CC234-5D2C-463D-A37B-6D499240E5F8}"/>
              </a:ext>
            </a:extLst>
          </p:cNvPr>
          <p:cNvSpPr/>
          <p:nvPr/>
        </p:nvSpPr>
        <p:spPr bwMode="auto">
          <a:xfrm>
            <a:off x="6443102" y="4385332"/>
            <a:ext cx="2478688" cy="7301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0" rIns="182776" bIns="146220" numCol="1" spcCol="0" rtlCol="0" fromWordArt="0" anchor="t" anchorCtr="0" forceAA="0" compatLnSpc="1">
            <a:prstTxWarp prst="textNoShape">
              <a:avLst/>
            </a:prstTxWarp>
            <a:noAutofit/>
          </a:bodyPr>
          <a:lstStyle/>
          <a:p>
            <a:pPr algn="ctr" defTabSz="950481" fontAlgn="base">
              <a:lnSpc>
                <a:spcPct val="97000"/>
              </a:lnSpc>
              <a:spcBef>
                <a:spcPct val="0"/>
              </a:spcBef>
              <a:defRPr/>
            </a:pPr>
            <a:r>
              <a:rPr lang="en-US" sz="1399" b="1">
                <a:gradFill>
                  <a:gsLst>
                    <a:gs pos="0">
                      <a:srgbClr val="0078D7"/>
                    </a:gs>
                    <a:gs pos="100000">
                      <a:srgbClr val="0078D7"/>
                    </a:gs>
                  </a:gsLst>
                  <a:lin ang="5400000" scaled="1"/>
                </a:gradFill>
                <a:latin typeface="Segoe UI"/>
                <a:cs typeface="Segoe UI" charset="0"/>
              </a:rPr>
              <a:t>Azure</a:t>
            </a:r>
          </a:p>
          <a:p>
            <a:pPr algn="ctr" defTabSz="950481" fontAlgn="base">
              <a:lnSpc>
                <a:spcPct val="97000"/>
              </a:lnSpc>
              <a:spcBef>
                <a:spcPct val="0"/>
              </a:spcBef>
              <a:defRPr/>
            </a:pPr>
            <a:r>
              <a:rPr lang="en-US" sz="1399">
                <a:gradFill>
                  <a:gsLst>
                    <a:gs pos="0">
                      <a:srgbClr val="0078D7"/>
                    </a:gs>
                    <a:gs pos="100000">
                      <a:srgbClr val="0078D7"/>
                    </a:gs>
                  </a:gsLst>
                  <a:lin ang="5400000" scaled="1"/>
                </a:gradFill>
                <a:latin typeface="Segoe UI"/>
                <a:cs typeface="Segoe UI" charset="0"/>
              </a:rPr>
              <a:t>10% ACV quota </a:t>
            </a:r>
          </a:p>
          <a:p>
            <a:pPr algn="ctr" defTabSz="950481" fontAlgn="base">
              <a:lnSpc>
                <a:spcPct val="97000"/>
              </a:lnSpc>
              <a:spcBef>
                <a:spcPct val="0"/>
              </a:spcBef>
              <a:defRPr/>
            </a:pPr>
            <a:r>
              <a:rPr lang="en-US" sz="1399">
                <a:gradFill>
                  <a:gsLst>
                    <a:gs pos="0">
                      <a:srgbClr val="0078D7"/>
                    </a:gs>
                    <a:gs pos="100000">
                      <a:srgbClr val="0078D7"/>
                    </a:gs>
                  </a:gsLst>
                  <a:lin ang="5400000" scaled="1"/>
                </a:gradFill>
                <a:latin typeface="Segoe UI"/>
                <a:cs typeface="Segoe UI" charset="0"/>
              </a:rPr>
              <a:t>retirement</a:t>
            </a:r>
          </a:p>
          <a:p>
            <a:pPr algn="ctr" defTabSz="950481" fontAlgn="base">
              <a:lnSpc>
                <a:spcPct val="97000"/>
              </a:lnSpc>
              <a:spcBef>
                <a:spcPct val="0"/>
              </a:spcBef>
              <a:defRPr/>
            </a:pPr>
            <a:endParaRPr lang="en-US" sz="1399">
              <a:gradFill>
                <a:gsLst>
                  <a:gs pos="0">
                    <a:srgbClr val="0078D7"/>
                  </a:gs>
                  <a:gs pos="100000">
                    <a:srgbClr val="0078D7"/>
                  </a:gs>
                </a:gsLst>
                <a:lin ang="5400000" scaled="1"/>
              </a:gradFill>
              <a:latin typeface="Segoe UI"/>
              <a:cs typeface="Segoe UI" charset="0"/>
            </a:endParaRPr>
          </a:p>
        </p:txBody>
      </p:sp>
      <p:sp>
        <p:nvSpPr>
          <p:cNvPr id="59" name="Oval 58">
            <a:extLst>
              <a:ext uri="{FF2B5EF4-FFF2-40B4-BE49-F238E27FC236}">
                <a16:creationId xmlns:a16="http://schemas.microsoft.com/office/drawing/2014/main" id="{A60A8F0C-9DF0-40D3-A435-FB437954147A}"/>
              </a:ext>
            </a:extLst>
          </p:cNvPr>
          <p:cNvSpPr/>
          <p:nvPr/>
        </p:nvSpPr>
        <p:spPr bwMode="auto">
          <a:xfrm>
            <a:off x="9102314" y="3281306"/>
            <a:ext cx="2560320" cy="2560320"/>
          </a:xfrm>
          <a:prstGeom prst="ellipse">
            <a:avLst/>
          </a:prstGeom>
          <a:solidFill>
            <a:schemeClr val="bg1"/>
          </a:solid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27" numCol="1" spcCol="0" rtlCol="0" fromWordArt="0" anchor="t" anchorCtr="0" forceAA="0" compatLnSpc="1">
            <a:prstTxWarp prst="textNoShape">
              <a:avLst/>
            </a:prstTxWarp>
            <a:noAutofit/>
          </a:bodyPr>
          <a:lstStyle/>
          <a:p>
            <a:pPr defTabSz="931935" fontAlgn="base">
              <a:spcBef>
                <a:spcPct val="0"/>
              </a:spcBef>
              <a:spcAft>
                <a:spcPct val="0"/>
              </a:spcAft>
            </a:pPr>
            <a:endParaRPr lang="en-US" sz="1399" err="1">
              <a:gradFill>
                <a:gsLst>
                  <a:gs pos="0">
                    <a:srgbClr val="FFFFFF"/>
                  </a:gs>
                  <a:gs pos="100000">
                    <a:srgbClr val="FFFFFF"/>
                  </a:gs>
                </a:gsLst>
                <a:lin ang="5400000" scaled="0"/>
              </a:gradFill>
              <a:latin typeface="Segoe UI"/>
              <a:cs typeface="Segoe UI" pitchFamily="34" charset="0"/>
            </a:endParaRPr>
          </a:p>
        </p:txBody>
      </p:sp>
      <p:sp>
        <p:nvSpPr>
          <p:cNvPr id="60" name="Rectangle 59">
            <a:extLst>
              <a:ext uri="{FF2B5EF4-FFF2-40B4-BE49-F238E27FC236}">
                <a16:creationId xmlns:a16="http://schemas.microsoft.com/office/drawing/2014/main" id="{B4725568-6A26-4246-AA11-66517D0E4C36}"/>
              </a:ext>
            </a:extLst>
          </p:cNvPr>
          <p:cNvSpPr/>
          <p:nvPr/>
        </p:nvSpPr>
        <p:spPr bwMode="auto">
          <a:xfrm>
            <a:off x="9124864" y="4385332"/>
            <a:ext cx="2478688" cy="7301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0" rIns="182776" bIns="146220" numCol="1" spcCol="0" rtlCol="0" fromWordArt="0" anchor="t" anchorCtr="0" forceAA="0" compatLnSpc="1">
            <a:prstTxWarp prst="textNoShape">
              <a:avLst/>
            </a:prstTxWarp>
            <a:noAutofit/>
          </a:bodyPr>
          <a:lstStyle/>
          <a:p>
            <a:pPr algn="ctr" defTabSz="950481" fontAlgn="base">
              <a:lnSpc>
                <a:spcPct val="97000"/>
              </a:lnSpc>
              <a:spcBef>
                <a:spcPct val="0"/>
              </a:spcBef>
              <a:defRPr/>
            </a:pPr>
            <a:r>
              <a:rPr lang="en-US" sz="1399" b="1">
                <a:gradFill>
                  <a:gsLst>
                    <a:gs pos="0">
                      <a:srgbClr val="0078D7"/>
                    </a:gs>
                    <a:gs pos="100000">
                      <a:srgbClr val="0078D7"/>
                    </a:gs>
                  </a:gsLst>
                  <a:lin ang="5400000" scaled="1"/>
                </a:gradFill>
                <a:latin typeface="Segoe UI"/>
                <a:cs typeface="Segoe UI" charset="0"/>
              </a:rPr>
              <a:t>Dynamics</a:t>
            </a:r>
          </a:p>
          <a:p>
            <a:pPr algn="ctr" defTabSz="931756" fontAlgn="base">
              <a:lnSpc>
                <a:spcPct val="97000"/>
              </a:lnSpc>
              <a:spcBef>
                <a:spcPct val="0"/>
              </a:spcBef>
              <a:spcAft>
                <a:spcPct val="0"/>
              </a:spcAft>
              <a:defRPr/>
            </a:pPr>
            <a:r>
              <a:rPr lang="en-US" sz="1399" kern="0">
                <a:gradFill>
                  <a:gsLst>
                    <a:gs pos="0">
                      <a:srgbClr val="0078D7"/>
                    </a:gs>
                    <a:gs pos="100000">
                      <a:srgbClr val="0078D7"/>
                    </a:gs>
                  </a:gsLst>
                  <a:lin ang="5400000" scaled="0"/>
                </a:gradFill>
              </a:rPr>
              <a:t>D365 Cash Contest</a:t>
            </a:r>
            <a:br>
              <a:rPr lang="en-US" sz="1399" b="1" kern="0">
                <a:gradFill>
                  <a:gsLst>
                    <a:gs pos="0">
                      <a:srgbClr val="0078D7"/>
                    </a:gs>
                    <a:gs pos="100000">
                      <a:srgbClr val="0078D7"/>
                    </a:gs>
                  </a:gsLst>
                  <a:lin ang="5400000" scaled="0"/>
                </a:gradFill>
                <a:cs typeface="Segoe UI"/>
              </a:rPr>
            </a:br>
            <a:r>
              <a:rPr lang="en-US" sz="1399" kern="0">
                <a:gradFill>
                  <a:gsLst>
                    <a:gs pos="0">
                      <a:srgbClr val="0078D7"/>
                    </a:gs>
                    <a:gs pos="100000">
                      <a:srgbClr val="0078D7"/>
                    </a:gs>
                  </a:gsLst>
                  <a:lin ang="5400000" scaled="0"/>
                </a:gradFill>
                <a:cs typeface="Segoe UI"/>
              </a:rPr>
              <a:t>Cash</a:t>
            </a:r>
            <a:r>
              <a:rPr lang="en-US" sz="1399" kern="0">
                <a:gradFill>
                  <a:gsLst>
                    <a:gs pos="0">
                      <a:srgbClr val="0078D7"/>
                    </a:gs>
                    <a:gs pos="100000">
                      <a:srgbClr val="0078D7"/>
                    </a:gs>
                  </a:gsLst>
                  <a:lin ang="5400000" scaled="0"/>
                </a:gradFill>
              </a:rPr>
              <a:t> Bonus</a:t>
            </a:r>
          </a:p>
          <a:p>
            <a:pPr algn="ctr" defTabSz="931756" fontAlgn="base">
              <a:lnSpc>
                <a:spcPct val="97000"/>
              </a:lnSpc>
              <a:spcBef>
                <a:spcPct val="0"/>
              </a:spcBef>
              <a:spcAft>
                <a:spcPct val="0"/>
              </a:spcAft>
              <a:defRPr/>
            </a:pPr>
            <a:r>
              <a:rPr lang="en-US" sz="1400" kern="0">
                <a:gradFill>
                  <a:gsLst>
                    <a:gs pos="0">
                      <a:srgbClr val="0078D7"/>
                    </a:gs>
                    <a:gs pos="100000">
                      <a:srgbClr val="0078D7"/>
                    </a:gs>
                  </a:gsLst>
                  <a:lin ang="5400000" scaled="0"/>
                </a:gradFill>
              </a:rPr>
              <a:t>D365 Embed SKUs for 2x quota retirement </a:t>
            </a:r>
            <a:br>
              <a:rPr lang="en-US" sz="1400" kern="0">
                <a:gradFill>
                  <a:gsLst>
                    <a:gs pos="0">
                      <a:srgbClr val="0078D7"/>
                    </a:gs>
                    <a:gs pos="100000">
                      <a:srgbClr val="0078D7"/>
                    </a:gs>
                  </a:gsLst>
                  <a:lin ang="5400000" scaled="0"/>
                </a:gradFill>
                <a:cs typeface="Segoe UI"/>
              </a:rPr>
            </a:br>
            <a:r>
              <a:rPr lang="en-US" sz="1400" kern="0">
                <a:gradFill>
                  <a:gsLst>
                    <a:gs pos="0">
                      <a:srgbClr val="0078D7"/>
                    </a:gs>
                    <a:gs pos="100000">
                      <a:srgbClr val="0078D7"/>
                    </a:gs>
                  </a:gsLst>
                  <a:lin ang="5400000" scaled="0"/>
                </a:gradFill>
              </a:rPr>
              <a:t>multiplier</a:t>
            </a:r>
            <a:endParaRPr lang="en-US" sz="1399">
              <a:gradFill>
                <a:gsLst>
                  <a:gs pos="0">
                    <a:srgbClr val="0078D7"/>
                  </a:gs>
                  <a:gs pos="100000">
                    <a:srgbClr val="0078D7"/>
                  </a:gs>
                </a:gsLst>
                <a:lin ang="5400000" scaled="1"/>
              </a:gradFill>
              <a:latin typeface="Segoe UI"/>
              <a:cs typeface="Segoe UI" panose="020B0502040204020203" pitchFamily="34" charset="0"/>
            </a:endParaRPr>
          </a:p>
        </p:txBody>
      </p:sp>
      <p:sp>
        <p:nvSpPr>
          <p:cNvPr id="64" name="Money_3">
            <a:extLst>
              <a:ext uri="{FF2B5EF4-FFF2-40B4-BE49-F238E27FC236}">
                <a16:creationId xmlns:a16="http://schemas.microsoft.com/office/drawing/2014/main" id="{6BEE7A45-095E-4C9D-B5DB-29A70FE3ADDD}"/>
              </a:ext>
            </a:extLst>
          </p:cNvPr>
          <p:cNvSpPr>
            <a:spLocks noChangeAspect="1" noEditPoints="1"/>
          </p:cNvSpPr>
          <p:nvPr/>
        </p:nvSpPr>
        <p:spPr bwMode="auto">
          <a:xfrm>
            <a:off x="7469029" y="3594368"/>
            <a:ext cx="426831" cy="772657"/>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199">
              <a:solidFill>
                <a:srgbClr val="2F2F2F"/>
              </a:solidFill>
              <a:latin typeface="Segoe UI"/>
            </a:endParaRPr>
          </a:p>
        </p:txBody>
      </p:sp>
      <p:sp>
        <p:nvSpPr>
          <p:cNvPr id="65" name="Money_3">
            <a:extLst>
              <a:ext uri="{FF2B5EF4-FFF2-40B4-BE49-F238E27FC236}">
                <a16:creationId xmlns:a16="http://schemas.microsoft.com/office/drawing/2014/main" id="{CADDD1B8-25BA-4B27-B72A-76DDEDCB8ABB}"/>
              </a:ext>
            </a:extLst>
          </p:cNvPr>
          <p:cNvSpPr>
            <a:spLocks noChangeAspect="1" noEditPoints="1"/>
          </p:cNvSpPr>
          <p:nvPr/>
        </p:nvSpPr>
        <p:spPr bwMode="auto">
          <a:xfrm>
            <a:off x="10175220" y="3483417"/>
            <a:ext cx="426831" cy="772657"/>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grpFill/>
          <a:ln w="15875" cap="sq">
            <a:solidFill>
              <a:schemeClr val="accent1"/>
            </a:solidFill>
            <a:prstDash val="solid"/>
            <a:miter lim="800000"/>
            <a:headEnd/>
            <a:tailEnd/>
          </a:ln>
          <a:extLst/>
        </p:spPr>
        <p:txBody>
          <a:bodyPr vert="horz" wrap="square" lIns="91427" tIns="45713" rIns="91427" bIns="45713" numCol="1" anchor="t" anchorCtr="0" compatLnSpc="1">
            <a:prstTxWarp prst="textNoShape">
              <a:avLst/>
            </a:prstTxWarp>
          </a:bodyPr>
          <a:lstStyle/>
          <a:p>
            <a:endParaRPr lang="en-US" sz="1199">
              <a:solidFill>
                <a:srgbClr val="2F2F2F"/>
              </a:solidFill>
              <a:latin typeface="Segoe UI"/>
            </a:endParaRPr>
          </a:p>
        </p:txBody>
      </p:sp>
      <p:grpSp>
        <p:nvGrpSpPr>
          <p:cNvPr id="66" name="Group 65">
            <a:extLst>
              <a:ext uri="{FF2B5EF4-FFF2-40B4-BE49-F238E27FC236}">
                <a16:creationId xmlns:a16="http://schemas.microsoft.com/office/drawing/2014/main" id="{E41E92B6-8D5D-48BB-A402-1E7656E9720D}"/>
              </a:ext>
            </a:extLst>
          </p:cNvPr>
          <p:cNvGrpSpPr/>
          <p:nvPr/>
        </p:nvGrpSpPr>
        <p:grpSpPr>
          <a:xfrm>
            <a:off x="593945" y="1243944"/>
            <a:ext cx="11152620" cy="1051869"/>
            <a:chOff x="593149" y="1716034"/>
            <a:chExt cx="11154202" cy="1052018"/>
          </a:xfrm>
        </p:grpSpPr>
        <p:sp>
          <p:nvSpPr>
            <p:cNvPr id="67" name="Microsoft Mission">
              <a:extLst>
                <a:ext uri="{FF2B5EF4-FFF2-40B4-BE49-F238E27FC236}">
                  <a16:creationId xmlns:a16="http://schemas.microsoft.com/office/drawing/2014/main" id="{95A48921-2BBB-4FBF-B920-6174553411CF}"/>
                </a:ext>
              </a:extLst>
            </p:cNvPr>
            <p:cNvSpPr/>
            <p:nvPr/>
          </p:nvSpPr>
          <p:spPr bwMode="auto">
            <a:xfrm>
              <a:off x="593149" y="1716034"/>
              <a:ext cx="11154202" cy="1052018"/>
            </a:xfrm>
            <a:prstGeom prst="rect">
              <a:avLst/>
            </a:prstGeom>
            <a:solidFill>
              <a:schemeClr val="accent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68" name="Pentagon 29">
              <a:extLst>
                <a:ext uri="{FF2B5EF4-FFF2-40B4-BE49-F238E27FC236}">
                  <a16:creationId xmlns:a16="http://schemas.microsoft.com/office/drawing/2014/main" id="{9D153E30-25B9-4604-9C8F-A73F46D68E39}"/>
                </a:ext>
              </a:extLst>
            </p:cNvPr>
            <p:cNvSpPr/>
            <p:nvPr/>
          </p:nvSpPr>
          <p:spPr bwMode="auto">
            <a:xfrm>
              <a:off x="1496514" y="1897105"/>
              <a:ext cx="9219157" cy="689878"/>
            </a:xfrm>
            <a:prstGeom prst="homePlate">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74597" rIns="93247" bIns="74597" numCol="1" spcCol="0" rtlCol="0" fromWordArt="0" anchor="ctr" anchorCtr="0" forceAA="0" compatLnSpc="1">
              <a:prstTxWarp prst="textNoShape">
                <a:avLst/>
              </a:prstTxWarp>
              <a:spAutoFit/>
            </a:bodyPr>
            <a:lstStyle/>
            <a:p>
              <a:pPr defTabSz="931935" fontAlgn="base">
                <a:spcBef>
                  <a:spcPct val="0"/>
                </a:spcBef>
                <a:spcAft>
                  <a:spcPct val="0"/>
                </a:spcAft>
                <a:defRPr/>
              </a:pPr>
              <a:r>
                <a:rPr lang="en-US" sz="1836" b="1">
                  <a:gradFill>
                    <a:gsLst>
                      <a:gs pos="100000">
                        <a:srgbClr val="FFFFFF"/>
                      </a:gs>
                      <a:gs pos="0">
                        <a:srgbClr val="FFFFFF"/>
                      </a:gs>
                    </a:gsLst>
                    <a:lin ang="5400000" scaled="0"/>
                  </a:gradFill>
                  <a:latin typeface="Segoe UI" charset="0"/>
                  <a:cs typeface="Segoe UI" charset="0"/>
                </a:rPr>
                <a:t>IP Co-Sell Incentives</a:t>
              </a:r>
              <a:br>
                <a:rPr lang="en-US" sz="1836" b="1">
                  <a:gradFill>
                    <a:gsLst>
                      <a:gs pos="100000">
                        <a:srgbClr val="FFFFFF"/>
                      </a:gs>
                      <a:gs pos="0">
                        <a:srgbClr val="FFFFFF"/>
                      </a:gs>
                    </a:gsLst>
                    <a:lin ang="5400000" scaled="0"/>
                  </a:gradFill>
                  <a:latin typeface="Segoe UI" charset="0"/>
                  <a:cs typeface="Segoe UI" charset="0"/>
                </a:rPr>
              </a:br>
              <a:r>
                <a:rPr lang="en-US" sz="1599">
                  <a:gradFill>
                    <a:gsLst>
                      <a:gs pos="100000">
                        <a:srgbClr val="FFFFFF"/>
                      </a:gs>
                      <a:gs pos="0">
                        <a:srgbClr val="FFFFFF"/>
                      </a:gs>
                    </a:gsLst>
                    <a:lin ang="5400000" scaled="0"/>
                  </a:gradFill>
                  <a:latin typeface="Segoe UI" charset="0"/>
                  <a:cs typeface="Segoe UI" charset="0"/>
                </a:rPr>
                <a:t>Retire quota and accelerate success</a:t>
              </a:r>
            </a:p>
          </p:txBody>
        </p:sp>
        <p:sp>
          <p:nvSpPr>
            <p:cNvPr id="69" name="document_3">
              <a:extLst>
                <a:ext uri="{FF2B5EF4-FFF2-40B4-BE49-F238E27FC236}">
                  <a16:creationId xmlns:a16="http://schemas.microsoft.com/office/drawing/2014/main" id="{0E44497C-41F3-4B2A-821A-06CF4960746E}"/>
                </a:ext>
              </a:extLst>
            </p:cNvPr>
            <p:cNvSpPr>
              <a:spLocks noChangeAspect="1" noEditPoints="1"/>
            </p:cNvSpPr>
            <p:nvPr/>
          </p:nvSpPr>
          <p:spPr bwMode="auto">
            <a:xfrm>
              <a:off x="863251" y="1943212"/>
              <a:ext cx="482918" cy="55916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158031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04A0-BCFF-407E-829D-2775F9063371}"/>
              </a:ext>
            </a:extLst>
          </p:cNvPr>
          <p:cNvSpPr>
            <a:spLocks noGrp="1"/>
          </p:cNvSpPr>
          <p:nvPr>
            <p:ph type="title"/>
          </p:nvPr>
        </p:nvSpPr>
        <p:spPr>
          <a:xfrm>
            <a:off x="2298303" y="2569982"/>
            <a:ext cx="9156642" cy="1218795"/>
          </a:xfrm>
          <a:noFill/>
        </p:spPr>
        <p:txBody>
          <a:bodyPr vert="horz" wrap="square" lIns="0" tIns="0" rIns="0" bIns="0" rtlCol="0" anchor="b" anchorCtr="0">
            <a:spAutoFit/>
          </a:bodyPr>
          <a:lstStyle/>
          <a:p>
            <a:pPr defTabSz="932563"/>
            <a:r>
              <a:rPr lang="en-US" sz="4400" spc="-50">
                <a:gradFill>
                  <a:gsLst>
                    <a:gs pos="100000">
                      <a:schemeClr val="tx1"/>
                    </a:gs>
                    <a:gs pos="12500">
                      <a:schemeClr val="tx1"/>
                    </a:gs>
                  </a:gsLst>
                  <a:lin ang="5400000" scaled="0"/>
                </a:gradFill>
                <a:latin typeface="+mj-lt"/>
                <a:cs typeface="Segoe UI" panose="020B0502040204020203" pitchFamily="34" charset="0"/>
              </a:rPr>
              <a:t>Sell with motion – ECM and TCM</a:t>
            </a:r>
            <a:br>
              <a:rPr lang="en-US" sz="4400" spc="-50">
                <a:gradFill>
                  <a:gsLst>
                    <a:gs pos="100000">
                      <a:schemeClr val="tx1"/>
                    </a:gs>
                    <a:gs pos="12500">
                      <a:schemeClr val="tx1"/>
                    </a:gs>
                  </a:gsLst>
                  <a:lin ang="5400000" scaled="0"/>
                </a:gradFill>
                <a:latin typeface="+mj-lt"/>
                <a:cs typeface="Segoe UI" panose="020B0502040204020203" pitchFamily="34" charset="0"/>
              </a:rPr>
            </a:br>
            <a:endParaRPr lang="en-ZA" sz="4400" spc="-50">
              <a:gradFill>
                <a:gsLst>
                  <a:gs pos="100000">
                    <a:schemeClr val="tx1"/>
                  </a:gs>
                  <a:gs pos="12500">
                    <a:schemeClr val="tx1"/>
                  </a:gs>
                </a:gsLst>
                <a:lin ang="5400000" scaled="0"/>
              </a:gradFill>
              <a:latin typeface="+mj-lt"/>
              <a:cs typeface="Segoe UI" panose="020B0502040204020203" pitchFamily="34" charset="0"/>
            </a:endParaRPr>
          </a:p>
        </p:txBody>
      </p:sp>
      <p:sp>
        <p:nvSpPr>
          <p:cNvPr id="4" name="TextBox 3">
            <a:extLst>
              <a:ext uri="{FF2B5EF4-FFF2-40B4-BE49-F238E27FC236}">
                <a16:creationId xmlns:a16="http://schemas.microsoft.com/office/drawing/2014/main" id="{8A804ABD-D41D-42C0-92C7-7B489DB95CC0}"/>
              </a:ext>
            </a:extLst>
          </p:cNvPr>
          <p:cNvSpPr txBox="1"/>
          <p:nvPr/>
        </p:nvSpPr>
        <p:spPr>
          <a:xfrm>
            <a:off x="2070199" y="3207490"/>
            <a:ext cx="7268673" cy="653705"/>
          </a:xfrm>
          <a:prstGeom prst="rect">
            <a:avLst/>
          </a:prstGeom>
          <a:noFill/>
        </p:spPr>
        <p:txBody>
          <a:bodyPr wrap="square" lIns="182880" tIns="146304" rIns="182880" bIns="146304" rtlCol="0">
            <a:spAutoFit/>
          </a:bodyPr>
          <a:lstStyle>
            <a:defPPr>
              <a:defRPr lang="en-US"/>
            </a:defPPr>
            <a:lvl1pPr>
              <a:lnSpc>
                <a:spcPct val="97000"/>
              </a:lnSpc>
              <a:defRPr sz="24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Learning the roles and responsibilities</a:t>
            </a:r>
          </a:p>
        </p:txBody>
      </p:sp>
      <p:grpSp>
        <p:nvGrpSpPr>
          <p:cNvPr id="26" name="Group 25">
            <a:extLst>
              <a:ext uri="{FF2B5EF4-FFF2-40B4-BE49-F238E27FC236}">
                <a16:creationId xmlns:a16="http://schemas.microsoft.com/office/drawing/2014/main" id="{3C0F63CC-982D-4B53-8846-CFF8EC4F4845}"/>
              </a:ext>
            </a:extLst>
          </p:cNvPr>
          <p:cNvGrpSpPr/>
          <p:nvPr/>
        </p:nvGrpSpPr>
        <p:grpSpPr>
          <a:xfrm>
            <a:off x="658966" y="3122955"/>
            <a:ext cx="1280160" cy="1280160"/>
            <a:chOff x="658966" y="3122955"/>
            <a:chExt cx="1450024" cy="1450024"/>
          </a:xfrm>
        </p:grpSpPr>
        <p:sp>
          <p:nvSpPr>
            <p:cNvPr id="21" name="Oval 20">
              <a:extLst>
                <a:ext uri="{FF2B5EF4-FFF2-40B4-BE49-F238E27FC236}">
                  <a16:creationId xmlns:a16="http://schemas.microsoft.com/office/drawing/2014/main" id="{F254249B-94DE-44EF-8101-AAE04BADA3C1}"/>
                </a:ext>
              </a:extLst>
            </p:cNvPr>
            <p:cNvSpPr/>
            <p:nvPr/>
          </p:nvSpPr>
          <p:spPr bwMode="auto">
            <a:xfrm>
              <a:off x="658966" y="3122955"/>
              <a:ext cx="1450024" cy="1450024"/>
            </a:xfrm>
            <a:prstGeom prst="ellipse">
              <a:avLst/>
            </a:prstGeom>
            <a:solidFill>
              <a:schemeClr val="accent3"/>
            </a:solid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2326057F-75DD-4A11-B95E-C08161E04889}"/>
                </a:ext>
              </a:extLst>
            </p:cNvPr>
            <p:cNvGrpSpPr/>
            <p:nvPr/>
          </p:nvGrpSpPr>
          <p:grpSpPr>
            <a:xfrm>
              <a:off x="790889" y="3504141"/>
              <a:ext cx="1186179" cy="687653"/>
              <a:chOff x="1114697" y="3682622"/>
              <a:chExt cx="974501" cy="564939"/>
            </a:xfrm>
          </p:grpSpPr>
          <p:sp>
            <p:nvSpPr>
              <p:cNvPr id="10" name="people_4">
                <a:extLst>
                  <a:ext uri="{FF2B5EF4-FFF2-40B4-BE49-F238E27FC236}">
                    <a16:creationId xmlns:a16="http://schemas.microsoft.com/office/drawing/2014/main" id="{BF937269-AC6B-41FB-9E03-DD39F8D05335}"/>
                  </a:ext>
                </a:extLst>
              </p:cNvPr>
              <p:cNvSpPr>
                <a:spLocks noChangeAspect="1" noEditPoints="1"/>
              </p:cNvSpPr>
              <p:nvPr/>
            </p:nvSpPr>
            <p:spPr bwMode="auto">
              <a:xfrm>
                <a:off x="1114697" y="3682622"/>
                <a:ext cx="505321" cy="5649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lationship_F003">
                <a:extLst>
                  <a:ext uri="{FF2B5EF4-FFF2-40B4-BE49-F238E27FC236}">
                    <a16:creationId xmlns:a16="http://schemas.microsoft.com/office/drawing/2014/main" id="{5CD0001D-BE76-4E62-91EC-35B09C93330E}"/>
                  </a:ext>
                </a:extLst>
              </p:cNvPr>
              <p:cNvSpPr>
                <a:spLocks noChangeAspect="1" noEditPoints="1"/>
              </p:cNvSpPr>
              <p:nvPr/>
            </p:nvSpPr>
            <p:spPr bwMode="auto">
              <a:xfrm>
                <a:off x="1664294" y="3773997"/>
                <a:ext cx="424904" cy="39742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9" name="Group 18">
                <a:extLst>
                  <a:ext uri="{FF2B5EF4-FFF2-40B4-BE49-F238E27FC236}">
                    <a16:creationId xmlns:a16="http://schemas.microsoft.com/office/drawing/2014/main" id="{B2932C2D-D934-4FC3-92D8-836B831E0DE2}"/>
                  </a:ext>
                </a:extLst>
              </p:cNvPr>
              <p:cNvGrpSpPr/>
              <p:nvPr/>
            </p:nvGrpSpPr>
            <p:grpSpPr>
              <a:xfrm>
                <a:off x="1642876" y="3836973"/>
                <a:ext cx="256234" cy="256235"/>
                <a:chOff x="3201068" y="3827983"/>
                <a:chExt cx="289446" cy="289447"/>
              </a:xfrm>
            </p:grpSpPr>
            <p:sp>
              <p:nvSpPr>
                <p:cNvPr id="18" name="Oval 17">
                  <a:extLst>
                    <a:ext uri="{FF2B5EF4-FFF2-40B4-BE49-F238E27FC236}">
                      <a16:creationId xmlns:a16="http://schemas.microsoft.com/office/drawing/2014/main" id="{7CDE220C-0169-4157-8FFE-21E5092431AC}"/>
                    </a:ext>
                  </a:extLst>
                </p:cNvPr>
                <p:cNvSpPr/>
                <p:nvPr/>
              </p:nvSpPr>
              <p:spPr bwMode="auto">
                <a:xfrm>
                  <a:off x="3201068" y="3827984"/>
                  <a:ext cx="289446" cy="289446"/>
                </a:xfrm>
                <a:prstGeom prst="ellipse">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globe_4">
                  <a:extLst>
                    <a:ext uri="{FF2B5EF4-FFF2-40B4-BE49-F238E27FC236}">
                      <a16:creationId xmlns:a16="http://schemas.microsoft.com/office/drawing/2014/main" id="{C16BF453-CE59-4A15-BBE2-6DEDFEC0F01C}"/>
                    </a:ext>
                  </a:extLst>
                </p:cNvPr>
                <p:cNvSpPr>
                  <a:spLocks noChangeAspect="1" noEditPoints="1"/>
                </p:cNvSpPr>
                <p:nvPr/>
              </p:nvSpPr>
              <p:spPr bwMode="auto">
                <a:xfrm>
                  <a:off x="3201560" y="3827983"/>
                  <a:ext cx="288465" cy="289447"/>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solidFill>
                  <a:schemeClr val="accent3"/>
                </a:solid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27" name="Group 26">
            <a:extLst>
              <a:ext uri="{FF2B5EF4-FFF2-40B4-BE49-F238E27FC236}">
                <a16:creationId xmlns:a16="http://schemas.microsoft.com/office/drawing/2014/main" id="{257DA74C-BEFF-4F39-9A9D-1D053E2E8195}"/>
              </a:ext>
            </a:extLst>
          </p:cNvPr>
          <p:cNvGrpSpPr/>
          <p:nvPr/>
        </p:nvGrpSpPr>
        <p:grpSpPr>
          <a:xfrm>
            <a:off x="658966" y="1603603"/>
            <a:ext cx="1280160" cy="1280160"/>
            <a:chOff x="658966" y="1607927"/>
            <a:chExt cx="1450024" cy="1450024"/>
          </a:xfrm>
        </p:grpSpPr>
        <p:sp>
          <p:nvSpPr>
            <p:cNvPr id="11" name="Oval 10">
              <a:extLst>
                <a:ext uri="{FF2B5EF4-FFF2-40B4-BE49-F238E27FC236}">
                  <a16:creationId xmlns:a16="http://schemas.microsoft.com/office/drawing/2014/main" id="{96DC983F-AABF-44ED-8ED6-2B180F969676}"/>
                </a:ext>
              </a:extLst>
            </p:cNvPr>
            <p:cNvSpPr/>
            <p:nvPr/>
          </p:nvSpPr>
          <p:spPr bwMode="auto">
            <a:xfrm>
              <a:off x="658966" y="1607927"/>
              <a:ext cx="1450024" cy="1450024"/>
            </a:xfrm>
            <a:prstGeom prst="ellipse">
              <a:avLst/>
            </a:prstGeom>
            <a:solidFill>
              <a:schemeClr val="accent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A7DAD9EF-791B-4E82-BE38-250D342E5DAB}"/>
                </a:ext>
              </a:extLst>
            </p:cNvPr>
            <p:cNvGrpSpPr/>
            <p:nvPr/>
          </p:nvGrpSpPr>
          <p:grpSpPr>
            <a:xfrm>
              <a:off x="823553" y="2040111"/>
              <a:ext cx="1120850" cy="585657"/>
              <a:chOff x="823553" y="2040111"/>
              <a:chExt cx="1120850" cy="585657"/>
            </a:xfrm>
          </p:grpSpPr>
          <p:sp>
            <p:nvSpPr>
              <p:cNvPr id="8" name="Relationship_F003">
                <a:extLst>
                  <a:ext uri="{FF2B5EF4-FFF2-40B4-BE49-F238E27FC236}">
                    <a16:creationId xmlns:a16="http://schemas.microsoft.com/office/drawing/2014/main" id="{47C9F6A6-3EE0-40F5-AEE8-8CBB0207FE58}"/>
                  </a:ext>
                </a:extLst>
              </p:cNvPr>
              <p:cNvSpPr>
                <a:spLocks noChangeAspect="1" noEditPoints="1"/>
              </p:cNvSpPr>
              <p:nvPr/>
            </p:nvSpPr>
            <p:spPr bwMode="auto">
              <a:xfrm>
                <a:off x="1503916" y="2104691"/>
                <a:ext cx="440487" cy="41199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people_4">
                <a:extLst>
                  <a:ext uri="{FF2B5EF4-FFF2-40B4-BE49-F238E27FC236}">
                    <a16:creationId xmlns:a16="http://schemas.microsoft.com/office/drawing/2014/main" id="{0760C2D1-8AD7-4FC1-9440-5E363093F37A}"/>
                  </a:ext>
                </a:extLst>
              </p:cNvPr>
              <p:cNvSpPr>
                <a:spLocks noChangeAspect="1" noEditPoints="1"/>
              </p:cNvSpPr>
              <p:nvPr/>
            </p:nvSpPr>
            <p:spPr bwMode="auto">
              <a:xfrm>
                <a:off x="823553" y="2040111"/>
                <a:ext cx="523853" cy="5856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EMI_E731">
                <a:extLst>
                  <a:ext uri="{FF2B5EF4-FFF2-40B4-BE49-F238E27FC236}">
                    <a16:creationId xmlns:a16="http://schemas.microsoft.com/office/drawing/2014/main" id="{97F84BC1-5004-4E54-9834-D24FBB6CCEA2}"/>
                  </a:ext>
                </a:extLst>
              </p:cNvPr>
              <p:cNvSpPr>
                <a:spLocks noChangeAspect="1" noEditPoints="1"/>
              </p:cNvSpPr>
              <p:nvPr/>
            </p:nvSpPr>
            <p:spPr bwMode="auto">
              <a:xfrm>
                <a:off x="1433797" y="2150926"/>
                <a:ext cx="225131" cy="36576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accent1"/>
              </a:solidFill>
              <a:ln w="15875"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Tree>
    <p:extLst>
      <p:ext uri="{BB962C8B-B14F-4D97-AF65-F5344CB8AC3E}">
        <p14:creationId xmlns:p14="http://schemas.microsoft.com/office/powerpoint/2010/main" val="3519902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35" presetClass="path" presetSubtype="0" decel="100000" fill="hold" nodeType="withEffect">
                                  <p:stCondLst>
                                    <p:cond delay="0"/>
                                  </p:stCondLst>
                                  <p:childTnLst>
                                    <p:animMotion origin="layout" path="M 3.35461E-6 9.53246E-7 L -0.00115 0.02383 " pathEditMode="relative" rAng="0" ptsTypes="AA">
                                      <p:cBhvr>
                                        <p:cTn id="9" dur="750" fill="hold"/>
                                        <p:tgtEl>
                                          <p:spTgt spid="27"/>
                                        </p:tgtEl>
                                        <p:attrNameLst>
                                          <p:attrName>ppt_x</p:attrName>
                                          <p:attrName>ppt_y</p:attrName>
                                        </p:attrNameLst>
                                      </p:cBhvr>
                                      <p:rCtr x="-64" y="1180"/>
                                    </p:animMotion>
                                  </p:childTnLst>
                                </p:cTn>
                              </p:par>
                              <p:par>
                                <p:cTn id="10" presetID="10" presetClass="entr" presetSubtype="0" fill="hold" nodeType="withEffect">
                                  <p:stCondLst>
                                    <p:cond delay="1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35" presetClass="path" presetSubtype="0" decel="100000" fill="hold" nodeType="withEffect">
                                  <p:stCondLst>
                                    <p:cond delay="100"/>
                                  </p:stCondLst>
                                  <p:childTnLst>
                                    <p:animMotion origin="layout" path="M 3.35461E-6 -2.85974E-6 L -0.00128 0.02225 " pathEditMode="relative" rAng="0" ptsTypes="AA">
                                      <p:cBhvr>
                                        <p:cTn id="14" dur="750" spd="-100000" fill="hold"/>
                                        <p:tgtEl>
                                          <p:spTgt spid="26"/>
                                        </p:tgtEl>
                                        <p:attrNameLst>
                                          <p:attrName>ppt_x</p:attrName>
                                          <p:attrName>ppt_y</p:attrName>
                                        </p:attrNameLst>
                                      </p:cBhvr>
                                      <p:rCtr x="-64" y="1112"/>
                                    </p:animMotion>
                                  </p:childTnLst>
                                </p:cTn>
                              </p:par>
                            </p:childTnLst>
                          </p:cTn>
                        </p:par>
                        <p:par>
                          <p:cTn id="15" fill="hold">
                            <p:stCondLst>
                              <p:cond delay="8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9091F-2FA4-4BF7-80B5-9B51513A9C6E}"/>
              </a:ext>
            </a:extLst>
          </p:cNvPr>
          <p:cNvSpPr>
            <a:spLocks noGrp="1"/>
          </p:cNvSpPr>
          <p:nvPr>
            <p:ph type="title"/>
          </p:nvPr>
        </p:nvSpPr>
        <p:spPr>
          <a:xfrm>
            <a:off x="132366" y="477267"/>
            <a:ext cx="10921631" cy="397032"/>
          </a:xfrm>
        </p:spPr>
        <p:txBody>
          <a:bodyPr/>
          <a:lstStyle/>
          <a:p>
            <a:r>
              <a:rPr lang="en-US"/>
              <a:t>Roles and Responsibilities</a:t>
            </a:r>
          </a:p>
        </p:txBody>
      </p:sp>
      <p:sp>
        <p:nvSpPr>
          <p:cNvPr id="75" name="Rectangle 74">
            <a:extLst>
              <a:ext uri="{FF2B5EF4-FFF2-40B4-BE49-F238E27FC236}">
                <a16:creationId xmlns:a16="http://schemas.microsoft.com/office/drawing/2014/main" id="{714B0496-915A-415B-9655-4B4EBC0F9E31}"/>
              </a:ext>
            </a:extLst>
          </p:cNvPr>
          <p:cNvSpPr/>
          <p:nvPr/>
        </p:nvSpPr>
        <p:spPr bwMode="auto">
          <a:xfrm>
            <a:off x="2081904" y="6283077"/>
            <a:ext cx="971741" cy="253916"/>
          </a:xfrm>
          <a:prstGeom prst="rect">
            <a:avLst/>
          </a:prstGeom>
          <a:noFill/>
        </p:spPr>
        <p:txBody>
          <a:bodyPr wrap="none" anchor="ctr">
            <a:spAutoFit/>
          </a:bodyPr>
          <a:lstStyle/>
          <a:p>
            <a:pPr algn="ctr" defTabSz="932597"/>
            <a:r>
              <a:rPr lang="en-US" sz="105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Co-Sell Desk</a:t>
            </a:r>
          </a:p>
        </p:txBody>
      </p:sp>
      <p:cxnSp>
        <p:nvCxnSpPr>
          <p:cNvPr id="96" name="Straight Connector 95">
            <a:extLst>
              <a:ext uri="{FF2B5EF4-FFF2-40B4-BE49-F238E27FC236}">
                <a16:creationId xmlns:a16="http://schemas.microsoft.com/office/drawing/2014/main" id="{73C669E3-FC43-43DE-B542-4166EDDB83D7}"/>
              </a:ext>
            </a:extLst>
          </p:cNvPr>
          <p:cNvCxnSpPr>
            <a:cxnSpLocks/>
          </p:cNvCxnSpPr>
          <p:nvPr/>
        </p:nvCxnSpPr>
        <p:spPr>
          <a:xfrm>
            <a:off x="1679779" y="1318509"/>
            <a:ext cx="0" cy="47731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1B8383C-E073-4B28-AFC0-C88E336EFB7D}"/>
              </a:ext>
            </a:extLst>
          </p:cNvPr>
          <p:cNvCxnSpPr>
            <a:cxnSpLocks/>
          </p:cNvCxnSpPr>
          <p:nvPr/>
        </p:nvCxnSpPr>
        <p:spPr>
          <a:xfrm>
            <a:off x="3538261" y="1318509"/>
            <a:ext cx="0" cy="47713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itle 1">
            <a:extLst>
              <a:ext uri="{FF2B5EF4-FFF2-40B4-BE49-F238E27FC236}">
                <a16:creationId xmlns:a16="http://schemas.microsoft.com/office/drawing/2014/main" id="{075FAF05-009B-4A2F-888D-288BC1CFCEBE}"/>
              </a:ext>
            </a:extLst>
          </p:cNvPr>
          <p:cNvSpPr txBox="1">
            <a:spLocks/>
          </p:cNvSpPr>
          <p:nvPr/>
        </p:nvSpPr>
        <p:spPr>
          <a:xfrm>
            <a:off x="132368" y="1158561"/>
            <a:ext cx="1492164" cy="274320"/>
          </a:xfrm>
          <a:prstGeom prst="rect">
            <a:avLst/>
          </a:prstGeom>
          <a:solidFill>
            <a:schemeClr val="accent1"/>
          </a:solidFill>
          <a:ln w="6350">
            <a:noFill/>
          </a:ln>
        </p:spPr>
        <p:txBody>
          <a:bodyPr vert="horz" wrap="square" lIns="93260" tIns="46630" rIns="93260" bIns="4663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2830" fontAlgn="base">
              <a:lnSpc>
                <a:spcPct val="100000"/>
              </a:lnSpc>
              <a:spcAft>
                <a:spcPct val="0"/>
              </a:spcAft>
              <a:defRPr/>
            </a:pPr>
            <a:r>
              <a:rPr lang="hu-HU" sz="1400" b="1" spc="0">
                <a:solidFill>
                  <a:srgbClr val="FFFFFF"/>
                </a:solidFill>
                <a:latin typeface="+mn-lt"/>
                <a:cs typeface="Segoe UI Semibold" panose="020B0702040204020203" pitchFamily="34" charset="0"/>
              </a:rPr>
              <a:t>Build with</a:t>
            </a:r>
            <a:endParaRPr lang="en-US" sz="1400" b="1" spc="0">
              <a:solidFill>
                <a:srgbClr val="FFFFFF"/>
              </a:solidFill>
              <a:latin typeface="+mn-lt"/>
              <a:cs typeface="Segoe UI Semibold" panose="020B0702040204020203" pitchFamily="34" charset="0"/>
            </a:endParaRPr>
          </a:p>
        </p:txBody>
      </p:sp>
      <p:sp>
        <p:nvSpPr>
          <p:cNvPr id="103" name="Isosceles Triangle 102">
            <a:extLst>
              <a:ext uri="{FF2B5EF4-FFF2-40B4-BE49-F238E27FC236}">
                <a16:creationId xmlns:a16="http://schemas.microsoft.com/office/drawing/2014/main" id="{C8323B83-67BB-4EAA-BA1A-7F52C5391FA4}"/>
              </a:ext>
            </a:extLst>
          </p:cNvPr>
          <p:cNvSpPr/>
          <p:nvPr/>
        </p:nvSpPr>
        <p:spPr bwMode="auto">
          <a:xfrm flipV="1">
            <a:off x="132366" y="1431640"/>
            <a:ext cx="1492165" cy="13880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42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Title 1">
            <a:extLst>
              <a:ext uri="{FF2B5EF4-FFF2-40B4-BE49-F238E27FC236}">
                <a16:creationId xmlns:a16="http://schemas.microsoft.com/office/drawing/2014/main" id="{7B02BC4F-23FD-448C-BF10-45BCCEC29D72}"/>
              </a:ext>
            </a:extLst>
          </p:cNvPr>
          <p:cNvSpPr txBox="1">
            <a:spLocks/>
          </p:cNvSpPr>
          <p:nvPr/>
        </p:nvSpPr>
        <p:spPr>
          <a:xfrm>
            <a:off x="1761473" y="1158561"/>
            <a:ext cx="1711046" cy="309614"/>
          </a:xfrm>
          <a:prstGeom prst="rect">
            <a:avLst/>
          </a:prstGeom>
          <a:solidFill>
            <a:schemeClr val="accent1"/>
          </a:solidFill>
          <a:ln w="6350">
            <a:noFill/>
          </a:ln>
        </p:spPr>
        <p:txBody>
          <a:bodyPr vert="horz" wrap="square" lIns="93260" tIns="46630" rIns="93260" bIns="4663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2830" fontAlgn="base">
              <a:lnSpc>
                <a:spcPct val="100000"/>
              </a:lnSpc>
              <a:spcAft>
                <a:spcPct val="0"/>
              </a:spcAft>
              <a:defRPr/>
            </a:pPr>
            <a:r>
              <a:rPr lang="hu-HU" sz="1400" b="1" spc="0">
                <a:solidFill>
                  <a:srgbClr val="FFFFFF"/>
                </a:solidFill>
                <a:latin typeface="+mn-lt"/>
                <a:cs typeface="Segoe UI Semibold" panose="020B0702040204020203" pitchFamily="34" charset="0"/>
              </a:rPr>
              <a:t>Go-</a:t>
            </a:r>
            <a:r>
              <a:rPr lang="en-US" sz="1400" b="1" spc="0">
                <a:solidFill>
                  <a:srgbClr val="FFFFFF"/>
                </a:solidFill>
                <a:latin typeface="+mn-lt"/>
                <a:cs typeface="Segoe UI Semibold" panose="020B0702040204020203" pitchFamily="34" charset="0"/>
              </a:rPr>
              <a:t>t</a:t>
            </a:r>
            <a:r>
              <a:rPr lang="hu-HU" sz="1400" b="1" spc="0">
                <a:solidFill>
                  <a:srgbClr val="FFFFFF"/>
                </a:solidFill>
                <a:latin typeface="+mn-lt"/>
                <a:cs typeface="Segoe UI Semibold" panose="020B0702040204020203" pitchFamily="34" charset="0"/>
              </a:rPr>
              <a:t>o-</a:t>
            </a:r>
            <a:r>
              <a:rPr lang="en-US" sz="1400" b="1" spc="0">
                <a:solidFill>
                  <a:srgbClr val="FFFFFF"/>
                </a:solidFill>
                <a:latin typeface="+mn-lt"/>
                <a:cs typeface="Segoe UI Semibold" panose="020B0702040204020203" pitchFamily="34" charset="0"/>
              </a:rPr>
              <a:t>m</a:t>
            </a:r>
            <a:r>
              <a:rPr lang="hu-HU" sz="1400" b="1" spc="0">
                <a:solidFill>
                  <a:srgbClr val="FFFFFF"/>
                </a:solidFill>
                <a:latin typeface="+mn-lt"/>
                <a:cs typeface="Segoe UI Semibold" panose="020B0702040204020203" pitchFamily="34" charset="0"/>
              </a:rPr>
              <a:t>arket</a:t>
            </a:r>
            <a:endParaRPr lang="en-US" sz="1400" b="1" spc="0">
              <a:solidFill>
                <a:srgbClr val="FFFFFF"/>
              </a:solidFill>
              <a:latin typeface="+mn-lt"/>
              <a:cs typeface="Segoe UI Semibold" panose="020B0702040204020203" pitchFamily="34" charset="0"/>
            </a:endParaRPr>
          </a:p>
        </p:txBody>
      </p:sp>
      <p:sp>
        <p:nvSpPr>
          <p:cNvPr id="105" name="Isosceles Triangle 104">
            <a:extLst>
              <a:ext uri="{FF2B5EF4-FFF2-40B4-BE49-F238E27FC236}">
                <a16:creationId xmlns:a16="http://schemas.microsoft.com/office/drawing/2014/main" id="{F68AB890-F780-4994-9E18-385AA1041925}"/>
              </a:ext>
            </a:extLst>
          </p:cNvPr>
          <p:cNvSpPr/>
          <p:nvPr/>
        </p:nvSpPr>
        <p:spPr bwMode="auto">
          <a:xfrm flipV="1">
            <a:off x="1761472" y="1468172"/>
            <a:ext cx="1711046" cy="10227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42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A39C9DA7-97E2-4AD5-8D54-75AF9AE1C846}"/>
              </a:ext>
            </a:extLst>
          </p:cNvPr>
          <p:cNvSpPr/>
          <p:nvPr/>
        </p:nvSpPr>
        <p:spPr bwMode="auto">
          <a:xfrm>
            <a:off x="4862817" y="2576824"/>
            <a:ext cx="5610790" cy="585216"/>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6521" bIns="9144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mj-lt"/>
                <a:cs typeface="Segoe UI" panose="020B0502040204020203" pitchFamily="34" charset="0"/>
              </a:rPr>
              <a:t>STU			                    SSP, TSP</a:t>
            </a:r>
          </a:p>
        </p:txBody>
      </p:sp>
      <p:sp>
        <p:nvSpPr>
          <p:cNvPr id="150" name="Rectangle 149">
            <a:extLst>
              <a:ext uri="{FF2B5EF4-FFF2-40B4-BE49-F238E27FC236}">
                <a16:creationId xmlns:a16="http://schemas.microsoft.com/office/drawing/2014/main" id="{F51BC3B3-36C1-438F-888D-3C29F07F7E8B}"/>
              </a:ext>
            </a:extLst>
          </p:cNvPr>
          <p:cNvSpPr/>
          <p:nvPr/>
        </p:nvSpPr>
        <p:spPr bwMode="auto">
          <a:xfrm>
            <a:off x="4862817" y="3208271"/>
            <a:ext cx="5610790" cy="38404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6521" bIns="9144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mj-lt"/>
                <a:cs typeface="Segoe UI" panose="020B0502040204020203" pitchFamily="34" charset="0"/>
              </a:rPr>
              <a:t>Industry team		                    ISE</a:t>
            </a:r>
          </a:p>
        </p:txBody>
      </p:sp>
      <p:sp>
        <p:nvSpPr>
          <p:cNvPr id="153" name="Rectangle 152">
            <a:extLst>
              <a:ext uri="{FF2B5EF4-FFF2-40B4-BE49-F238E27FC236}">
                <a16:creationId xmlns:a16="http://schemas.microsoft.com/office/drawing/2014/main" id="{DCC2E193-EBD2-4B14-96A0-68DD10C7A86C}"/>
              </a:ext>
            </a:extLst>
          </p:cNvPr>
          <p:cNvSpPr/>
          <p:nvPr/>
        </p:nvSpPr>
        <p:spPr bwMode="auto">
          <a:xfrm>
            <a:off x="4862817" y="3638886"/>
            <a:ext cx="5610790" cy="38404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6521" bIns="9144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mj-lt"/>
                <a:cs typeface="Segoe UI" panose="020B0502040204020203" pitchFamily="34" charset="0"/>
              </a:rPr>
              <a:t>CSU			                   CSA</a:t>
            </a:r>
          </a:p>
        </p:txBody>
      </p:sp>
      <p:sp>
        <p:nvSpPr>
          <p:cNvPr id="140" name="Rectangle 139">
            <a:extLst>
              <a:ext uri="{FF2B5EF4-FFF2-40B4-BE49-F238E27FC236}">
                <a16:creationId xmlns:a16="http://schemas.microsoft.com/office/drawing/2014/main" id="{9EF62755-F5A1-4893-B9B8-EED3277F50A0}"/>
              </a:ext>
            </a:extLst>
          </p:cNvPr>
          <p:cNvSpPr/>
          <p:nvPr/>
        </p:nvSpPr>
        <p:spPr bwMode="auto">
          <a:xfrm>
            <a:off x="4862817" y="2146544"/>
            <a:ext cx="5610790" cy="38404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6521" bIns="9144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mj-lt"/>
                <a:cs typeface="Segoe UI" panose="020B0502040204020203" pitchFamily="34" charset="0"/>
              </a:rPr>
              <a:t>ATU   	   		                    AE</a:t>
            </a:r>
          </a:p>
        </p:txBody>
      </p:sp>
      <p:sp>
        <p:nvSpPr>
          <p:cNvPr id="162" name="Rectangle 161">
            <a:extLst>
              <a:ext uri="{FF2B5EF4-FFF2-40B4-BE49-F238E27FC236}">
                <a16:creationId xmlns:a16="http://schemas.microsoft.com/office/drawing/2014/main" id="{6EBAF63A-0AFD-463B-8C43-26A88920C944}"/>
              </a:ext>
            </a:extLst>
          </p:cNvPr>
          <p:cNvSpPr/>
          <p:nvPr/>
        </p:nvSpPr>
        <p:spPr bwMode="auto">
          <a:xfrm>
            <a:off x="4862817" y="4169754"/>
            <a:ext cx="5610790" cy="548640"/>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6521" bIns="9144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mj-lt"/>
                <a:cs typeface="Segoe UI" panose="020B0502040204020203" pitchFamily="34" charset="0"/>
              </a:rPr>
              <a:t>ATU			                   AE, </a:t>
            </a:r>
            <a:r>
              <a:rPr lang="en-US" sz="1400">
                <a:gradFill>
                  <a:gsLst>
                    <a:gs pos="0">
                      <a:schemeClr val="accent1"/>
                    </a:gs>
                    <a:gs pos="100000">
                      <a:schemeClr val="accent1"/>
                    </a:gs>
                  </a:gsLst>
                  <a:lin ang="5400000" scaled="0"/>
                </a:gradFill>
                <a:latin typeface="+mj-lt"/>
                <a:cs typeface="Segoe UI Semibold"/>
              </a:rPr>
              <a:t>CS</a:t>
            </a:r>
            <a:endParaRPr lang="en-US" sz="1400">
              <a:gradFill>
                <a:gsLst>
                  <a:gs pos="0">
                    <a:schemeClr val="accent1"/>
                  </a:gs>
                  <a:gs pos="100000">
                    <a:schemeClr val="accent1"/>
                  </a:gs>
                </a:gsLst>
                <a:lin ang="5400000" scaled="0"/>
              </a:gradFill>
              <a:latin typeface="+mj-lt"/>
              <a:cs typeface="Segoe UI" panose="020B0502040204020203" pitchFamily="34" charset="0"/>
            </a:endParaRPr>
          </a:p>
        </p:txBody>
      </p:sp>
      <p:sp>
        <p:nvSpPr>
          <p:cNvPr id="166" name="Rectangle 165">
            <a:extLst>
              <a:ext uri="{FF2B5EF4-FFF2-40B4-BE49-F238E27FC236}">
                <a16:creationId xmlns:a16="http://schemas.microsoft.com/office/drawing/2014/main" id="{C4B469FB-88E5-4CD1-95BE-D632FE5FAC81}"/>
              </a:ext>
            </a:extLst>
          </p:cNvPr>
          <p:cNvSpPr/>
          <p:nvPr/>
        </p:nvSpPr>
        <p:spPr bwMode="auto">
          <a:xfrm>
            <a:off x="4862817" y="4718296"/>
            <a:ext cx="5610790" cy="548640"/>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6521" bIns="9144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mj-lt"/>
                <a:cs typeface="Segoe UI" panose="020B0502040204020203" pitchFamily="34" charset="0"/>
              </a:rPr>
              <a:t>STU			                   SSP, TSP</a:t>
            </a:r>
          </a:p>
        </p:txBody>
      </p:sp>
      <p:sp>
        <p:nvSpPr>
          <p:cNvPr id="171" name="Rectangle 170">
            <a:extLst>
              <a:ext uri="{FF2B5EF4-FFF2-40B4-BE49-F238E27FC236}">
                <a16:creationId xmlns:a16="http://schemas.microsoft.com/office/drawing/2014/main" id="{A4A14C3C-F10D-431C-9A56-F6151FE347F6}"/>
              </a:ext>
            </a:extLst>
          </p:cNvPr>
          <p:cNvSpPr/>
          <p:nvPr/>
        </p:nvSpPr>
        <p:spPr bwMode="auto">
          <a:xfrm>
            <a:off x="4862817" y="5416386"/>
            <a:ext cx="5610790" cy="402336"/>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6521" bIns="9144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mj-lt"/>
                <a:cs typeface="Segoe UI" panose="020B0502040204020203" pitchFamily="34" charset="0"/>
              </a:rPr>
              <a:t>CPM</a:t>
            </a:r>
          </a:p>
        </p:txBody>
      </p:sp>
      <p:sp>
        <p:nvSpPr>
          <p:cNvPr id="172" name="Rectangle 171">
            <a:extLst>
              <a:ext uri="{FF2B5EF4-FFF2-40B4-BE49-F238E27FC236}">
                <a16:creationId xmlns:a16="http://schemas.microsoft.com/office/drawing/2014/main" id="{604B35B4-4453-4021-97C2-42049FA28484}"/>
              </a:ext>
            </a:extLst>
          </p:cNvPr>
          <p:cNvSpPr/>
          <p:nvPr/>
        </p:nvSpPr>
        <p:spPr bwMode="auto">
          <a:xfrm>
            <a:off x="4862817" y="5818831"/>
            <a:ext cx="5610790" cy="42062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6521" bIns="9144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mj-lt"/>
                <a:cs typeface="Segoe UI" panose="020B0502040204020203" pitchFamily="34" charset="0"/>
              </a:rPr>
              <a:t>Demand Response and OPPTY Team (IS)</a:t>
            </a:r>
          </a:p>
        </p:txBody>
      </p:sp>
      <p:cxnSp>
        <p:nvCxnSpPr>
          <p:cNvPr id="156" name="Straight Connector 155">
            <a:extLst>
              <a:ext uri="{FF2B5EF4-FFF2-40B4-BE49-F238E27FC236}">
                <a16:creationId xmlns:a16="http://schemas.microsoft.com/office/drawing/2014/main" id="{922D1C96-90EB-4CF3-8563-D236AB7D497E}"/>
              </a:ext>
            </a:extLst>
          </p:cNvPr>
          <p:cNvCxnSpPr>
            <a:cxnSpLocks/>
          </p:cNvCxnSpPr>
          <p:nvPr/>
        </p:nvCxnSpPr>
        <p:spPr>
          <a:xfrm>
            <a:off x="3548771" y="4098347"/>
            <a:ext cx="847103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D4062D1-C3B0-4CC4-8363-5DC9BE3A0B85}"/>
              </a:ext>
            </a:extLst>
          </p:cNvPr>
          <p:cNvCxnSpPr>
            <a:cxnSpLocks/>
          </p:cNvCxnSpPr>
          <p:nvPr/>
        </p:nvCxnSpPr>
        <p:spPr>
          <a:xfrm>
            <a:off x="4865525" y="5344898"/>
            <a:ext cx="677962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1AC8FA19-B505-4854-8D44-9E6C3B453601}"/>
              </a:ext>
            </a:extLst>
          </p:cNvPr>
          <p:cNvSpPr/>
          <p:nvPr/>
        </p:nvSpPr>
        <p:spPr>
          <a:xfrm>
            <a:off x="10573178" y="2879852"/>
            <a:ext cx="1258678" cy="400110"/>
          </a:xfrm>
          <a:prstGeom prst="rect">
            <a:avLst/>
          </a:prstGeom>
          <a:noFill/>
        </p:spPr>
        <p:txBody>
          <a:bodyPr wrap="none" anchor="ctr">
            <a:spAutoFit/>
          </a:bodyPr>
          <a:lstStyle/>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Enterprise</a:t>
            </a:r>
          </a:p>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12,000 Customers</a:t>
            </a:r>
          </a:p>
        </p:txBody>
      </p:sp>
      <p:sp>
        <p:nvSpPr>
          <p:cNvPr id="183" name="Rectangle 182">
            <a:extLst>
              <a:ext uri="{FF2B5EF4-FFF2-40B4-BE49-F238E27FC236}">
                <a16:creationId xmlns:a16="http://schemas.microsoft.com/office/drawing/2014/main" id="{CA7980A5-BA78-4BB2-9B51-34D1C574E16E}"/>
              </a:ext>
            </a:extLst>
          </p:cNvPr>
          <p:cNvSpPr/>
          <p:nvPr/>
        </p:nvSpPr>
        <p:spPr>
          <a:xfrm>
            <a:off x="10573178" y="4519878"/>
            <a:ext cx="1239442" cy="400110"/>
          </a:xfrm>
          <a:prstGeom prst="rect">
            <a:avLst/>
          </a:prstGeom>
          <a:noFill/>
        </p:spPr>
        <p:txBody>
          <a:bodyPr wrap="none" anchor="ctr">
            <a:spAutoFit/>
          </a:bodyPr>
          <a:lstStyle/>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Corporate</a:t>
            </a:r>
          </a:p>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40,000 customers</a:t>
            </a:r>
          </a:p>
        </p:txBody>
      </p:sp>
      <p:sp>
        <p:nvSpPr>
          <p:cNvPr id="184" name="Rectangle 183">
            <a:extLst>
              <a:ext uri="{FF2B5EF4-FFF2-40B4-BE49-F238E27FC236}">
                <a16:creationId xmlns:a16="http://schemas.microsoft.com/office/drawing/2014/main" id="{29BC57C1-F694-4B6D-9AAE-FE08103E1445}"/>
              </a:ext>
            </a:extLst>
          </p:cNvPr>
          <p:cNvSpPr/>
          <p:nvPr/>
        </p:nvSpPr>
        <p:spPr>
          <a:xfrm>
            <a:off x="10573178" y="5589054"/>
            <a:ext cx="1208985" cy="400110"/>
          </a:xfrm>
          <a:prstGeom prst="rect">
            <a:avLst/>
          </a:prstGeom>
          <a:noFill/>
        </p:spPr>
        <p:txBody>
          <a:bodyPr wrap="none" anchor="ctr">
            <a:spAutoFit/>
          </a:bodyPr>
          <a:lstStyle/>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SMB</a:t>
            </a:r>
          </a:p>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75 mil customers</a:t>
            </a:r>
          </a:p>
        </p:txBody>
      </p:sp>
      <p:sp>
        <p:nvSpPr>
          <p:cNvPr id="185" name="Rectangle 184">
            <a:extLst>
              <a:ext uri="{FF2B5EF4-FFF2-40B4-BE49-F238E27FC236}">
                <a16:creationId xmlns:a16="http://schemas.microsoft.com/office/drawing/2014/main" id="{CCDD7C06-75D4-42A4-AD53-3616E53A3A68}"/>
              </a:ext>
            </a:extLst>
          </p:cNvPr>
          <p:cNvSpPr/>
          <p:nvPr/>
        </p:nvSpPr>
        <p:spPr>
          <a:xfrm>
            <a:off x="11838150" y="5073587"/>
            <a:ext cx="584316" cy="246221"/>
          </a:xfrm>
          <a:prstGeom prst="rect">
            <a:avLst/>
          </a:prstGeom>
          <a:noFill/>
        </p:spPr>
        <p:txBody>
          <a:bodyPr wrap="square" anchor="ctr">
            <a:spAutoFit/>
          </a:bodyPr>
          <a:lstStyle/>
          <a:p>
            <a:pPr defTabSz="932597"/>
            <a:r>
              <a:rPr lang="en-US" sz="1000">
                <a:gradFill>
                  <a:gsLst>
                    <a:gs pos="0">
                      <a:schemeClr val="tx1"/>
                    </a:gs>
                    <a:gs pos="100000">
                      <a:schemeClr val="tx1"/>
                    </a:gs>
                  </a:gsLst>
                  <a:lin ang="5400000" scaled="0"/>
                </a:gradFill>
                <a:latin typeface="+mj-lt"/>
                <a:cs typeface="Segoe UI" panose="020B0502040204020203" pitchFamily="34" charset="0"/>
              </a:rPr>
              <a:t>SMC</a:t>
            </a:r>
          </a:p>
        </p:txBody>
      </p:sp>
      <p:sp>
        <p:nvSpPr>
          <p:cNvPr id="187" name="Right Brace 186">
            <a:extLst>
              <a:ext uri="{FF2B5EF4-FFF2-40B4-BE49-F238E27FC236}">
                <a16:creationId xmlns:a16="http://schemas.microsoft.com/office/drawing/2014/main" id="{7AF70A69-FBE0-4456-9703-864A09FB5250}"/>
              </a:ext>
            </a:extLst>
          </p:cNvPr>
          <p:cNvSpPr/>
          <p:nvPr/>
        </p:nvSpPr>
        <p:spPr>
          <a:xfrm>
            <a:off x="11708997" y="4311171"/>
            <a:ext cx="182800" cy="1856427"/>
          </a:xfrm>
          <a:prstGeom prst="rightBrace">
            <a:avLst>
              <a:gd name="adj1" fmla="val 0"/>
              <a:gd name="adj2" fmla="val 48313"/>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light"/>
              <a:cs typeface="Segoe UI" pitchFamily="34" charset="0"/>
            </a:endParaRPr>
          </a:p>
        </p:txBody>
      </p:sp>
      <p:sp>
        <p:nvSpPr>
          <p:cNvPr id="199" name="Rectangle 198">
            <a:extLst>
              <a:ext uri="{FF2B5EF4-FFF2-40B4-BE49-F238E27FC236}">
                <a16:creationId xmlns:a16="http://schemas.microsoft.com/office/drawing/2014/main" id="{89C77A51-0789-481A-ADB5-85CAB4FACE58}"/>
              </a:ext>
            </a:extLst>
          </p:cNvPr>
          <p:cNvSpPr/>
          <p:nvPr/>
        </p:nvSpPr>
        <p:spPr>
          <a:xfrm>
            <a:off x="509289" y="3095774"/>
            <a:ext cx="661068" cy="307777"/>
          </a:xfrm>
          <a:prstGeom prst="rect">
            <a:avLst/>
          </a:prstGeom>
          <a:noFill/>
        </p:spPr>
        <p:txBody>
          <a:bodyPr wrap="square">
            <a:spAutoFit/>
          </a:bodyPr>
          <a:lstStyle/>
          <a:p>
            <a:pPr algn="ctr" defTabSz="912739" fontAlgn="base">
              <a:spcBef>
                <a:spcPct val="0"/>
              </a:spcBef>
              <a:spcAft>
                <a:spcPts val="1199"/>
              </a:spcAft>
              <a:buClr>
                <a:srgbClr val="353535"/>
              </a:buClr>
            </a:pPr>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PDM</a:t>
            </a:r>
          </a:p>
        </p:txBody>
      </p:sp>
      <p:sp>
        <p:nvSpPr>
          <p:cNvPr id="200" name="Rectangle 199">
            <a:extLst>
              <a:ext uri="{FF2B5EF4-FFF2-40B4-BE49-F238E27FC236}">
                <a16:creationId xmlns:a16="http://schemas.microsoft.com/office/drawing/2014/main" id="{7D4C8439-92AC-4888-A684-57DACBC71D02}"/>
              </a:ext>
            </a:extLst>
          </p:cNvPr>
          <p:cNvSpPr/>
          <p:nvPr/>
        </p:nvSpPr>
        <p:spPr>
          <a:xfrm>
            <a:off x="571120" y="4225261"/>
            <a:ext cx="550345" cy="307777"/>
          </a:xfrm>
          <a:prstGeom prst="rect">
            <a:avLst/>
          </a:prstGeom>
          <a:noFill/>
        </p:spPr>
        <p:txBody>
          <a:bodyPr wrap="square">
            <a:spAutoFit/>
          </a:bodyPr>
          <a:lstStyle/>
          <a:p>
            <a:pPr algn="ctr" defTabSz="1109545">
              <a:defRPr/>
            </a:pPr>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PTS</a:t>
            </a:r>
          </a:p>
        </p:txBody>
      </p:sp>
      <p:sp>
        <p:nvSpPr>
          <p:cNvPr id="201" name="Rectangle 200">
            <a:extLst>
              <a:ext uri="{FF2B5EF4-FFF2-40B4-BE49-F238E27FC236}">
                <a16:creationId xmlns:a16="http://schemas.microsoft.com/office/drawing/2014/main" id="{F45E022B-2744-4896-A2CB-9404D47F1A5A}"/>
              </a:ext>
            </a:extLst>
          </p:cNvPr>
          <p:cNvSpPr/>
          <p:nvPr/>
        </p:nvSpPr>
        <p:spPr>
          <a:xfrm>
            <a:off x="2074648" y="4436944"/>
            <a:ext cx="971202" cy="738664"/>
          </a:xfrm>
          <a:prstGeom prst="rect">
            <a:avLst/>
          </a:prstGeom>
          <a:noFill/>
        </p:spPr>
        <p:txBody>
          <a:bodyPr wrap="square">
            <a:spAutoFit/>
          </a:bodyPr>
          <a:lstStyle/>
          <a:p>
            <a:pPr algn="ctr" defTabSz="912739" fontAlgn="base">
              <a:spcBef>
                <a:spcPct val="0"/>
              </a:spcBef>
              <a:spcAft>
                <a:spcPct val="0"/>
              </a:spcAft>
            </a:pPr>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PCMM–E</a:t>
            </a:r>
          </a:p>
          <a:p>
            <a:pPr algn="ctr" defTabSz="912739" fontAlgn="base">
              <a:spcBef>
                <a:spcPct val="0"/>
              </a:spcBef>
              <a:spcAft>
                <a:spcPct val="0"/>
              </a:spcAft>
            </a:pPr>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PCMM–R</a:t>
            </a:r>
          </a:p>
          <a:p>
            <a:pPr algn="ctr" defTabSz="912739" fontAlgn="base">
              <a:spcBef>
                <a:spcPct val="0"/>
              </a:spcBef>
              <a:spcAft>
                <a:spcPct val="0"/>
              </a:spcAft>
            </a:pPr>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PCMM–I</a:t>
            </a:r>
          </a:p>
        </p:txBody>
      </p:sp>
      <p:sp>
        <p:nvSpPr>
          <p:cNvPr id="202" name="Rectangle 201">
            <a:extLst>
              <a:ext uri="{FF2B5EF4-FFF2-40B4-BE49-F238E27FC236}">
                <a16:creationId xmlns:a16="http://schemas.microsoft.com/office/drawing/2014/main" id="{B669EE46-8FAC-4298-96A5-4976FC2FC110}"/>
              </a:ext>
            </a:extLst>
          </p:cNvPr>
          <p:cNvSpPr/>
          <p:nvPr/>
        </p:nvSpPr>
        <p:spPr>
          <a:xfrm>
            <a:off x="3861087" y="3205821"/>
            <a:ext cx="630211" cy="307777"/>
          </a:xfrm>
          <a:prstGeom prst="rect">
            <a:avLst/>
          </a:prstGeom>
          <a:noFill/>
        </p:spPr>
        <p:txBody>
          <a:bodyPr wrap="square">
            <a:spAutoFit/>
          </a:bodyPr>
          <a:lstStyle/>
          <a:p>
            <a:pPr algn="ctr" defTabSz="932597"/>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ECM</a:t>
            </a:r>
          </a:p>
        </p:txBody>
      </p:sp>
      <p:sp>
        <p:nvSpPr>
          <p:cNvPr id="203" name="Rectangle 202">
            <a:extLst>
              <a:ext uri="{FF2B5EF4-FFF2-40B4-BE49-F238E27FC236}">
                <a16:creationId xmlns:a16="http://schemas.microsoft.com/office/drawing/2014/main" id="{3A401F31-549B-46C3-99A1-0E1D690ED374}"/>
              </a:ext>
            </a:extLst>
          </p:cNvPr>
          <p:cNvSpPr/>
          <p:nvPr/>
        </p:nvSpPr>
        <p:spPr>
          <a:xfrm>
            <a:off x="2165200" y="3092669"/>
            <a:ext cx="809045" cy="523220"/>
          </a:xfrm>
          <a:prstGeom prst="rect">
            <a:avLst/>
          </a:prstGeom>
          <a:noFill/>
        </p:spPr>
        <p:txBody>
          <a:bodyPr wrap="square">
            <a:spAutoFit/>
          </a:bodyPr>
          <a:lstStyle/>
          <a:p>
            <a:pPr algn="ctr" defTabSz="932597"/>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PMA-S</a:t>
            </a:r>
          </a:p>
          <a:p>
            <a:pPr algn="ctr" defTabSz="932597"/>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PMA-P</a:t>
            </a:r>
          </a:p>
        </p:txBody>
      </p:sp>
      <p:sp>
        <p:nvSpPr>
          <p:cNvPr id="204" name="Rectangle 203">
            <a:extLst>
              <a:ext uri="{FF2B5EF4-FFF2-40B4-BE49-F238E27FC236}">
                <a16:creationId xmlns:a16="http://schemas.microsoft.com/office/drawing/2014/main" id="{657BD9AE-BB70-4E99-B61F-CB03D33ACAE4}"/>
              </a:ext>
            </a:extLst>
          </p:cNvPr>
          <p:cNvSpPr/>
          <p:nvPr/>
        </p:nvSpPr>
        <p:spPr>
          <a:xfrm>
            <a:off x="3861614" y="5419063"/>
            <a:ext cx="629268" cy="307777"/>
          </a:xfrm>
          <a:prstGeom prst="rect">
            <a:avLst/>
          </a:prstGeom>
          <a:noFill/>
        </p:spPr>
        <p:txBody>
          <a:bodyPr wrap="square">
            <a:spAutoFit/>
          </a:bodyPr>
          <a:lstStyle/>
          <a:p>
            <a:pPr algn="ctr" defTabSz="932597"/>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TCM</a:t>
            </a:r>
          </a:p>
        </p:txBody>
      </p:sp>
      <p:sp>
        <p:nvSpPr>
          <p:cNvPr id="205" name="Freeform 5">
            <a:extLst>
              <a:ext uri="{FF2B5EF4-FFF2-40B4-BE49-F238E27FC236}">
                <a16:creationId xmlns:a16="http://schemas.microsoft.com/office/drawing/2014/main" id="{A040D546-8ED3-45BB-A92D-FE023B2A91FB}"/>
              </a:ext>
            </a:extLst>
          </p:cNvPr>
          <p:cNvSpPr>
            <a:spLocks noEditPoints="1"/>
          </p:cNvSpPr>
          <p:nvPr/>
        </p:nvSpPr>
        <p:spPr bwMode="auto">
          <a:xfrm>
            <a:off x="643429" y="2585723"/>
            <a:ext cx="407697" cy="45552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06" name="Freeform 5">
            <a:extLst>
              <a:ext uri="{FF2B5EF4-FFF2-40B4-BE49-F238E27FC236}">
                <a16:creationId xmlns:a16="http://schemas.microsoft.com/office/drawing/2014/main" id="{371FB357-0E42-449F-B0A3-2B295620C60D}"/>
              </a:ext>
            </a:extLst>
          </p:cNvPr>
          <p:cNvSpPr>
            <a:spLocks noEditPoints="1"/>
          </p:cNvSpPr>
          <p:nvPr/>
        </p:nvSpPr>
        <p:spPr bwMode="auto">
          <a:xfrm>
            <a:off x="653820" y="3728909"/>
            <a:ext cx="407697" cy="45552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07" name="Freeform 5">
            <a:extLst>
              <a:ext uri="{FF2B5EF4-FFF2-40B4-BE49-F238E27FC236}">
                <a16:creationId xmlns:a16="http://schemas.microsoft.com/office/drawing/2014/main" id="{BB78C6A8-E35C-4C7D-8CC4-5E9460F1DFBE}"/>
              </a:ext>
            </a:extLst>
          </p:cNvPr>
          <p:cNvSpPr>
            <a:spLocks noEditPoints="1"/>
          </p:cNvSpPr>
          <p:nvPr/>
        </p:nvSpPr>
        <p:spPr bwMode="auto">
          <a:xfrm>
            <a:off x="2371584" y="2585723"/>
            <a:ext cx="407697" cy="45552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08" name="Freeform 5">
            <a:extLst>
              <a:ext uri="{FF2B5EF4-FFF2-40B4-BE49-F238E27FC236}">
                <a16:creationId xmlns:a16="http://schemas.microsoft.com/office/drawing/2014/main" id="{2EC1D85D-97C3-4C5B-B0FE-5BF32AF4FFDE}"/>
              </a:ext>
            </a:extLst>
          </p:cNvPr>
          <p:cNvSpPr>
            <a:spLocks noEditPoints="1"/>
          </p:cNvSpPr>
          <p:nvPr/>
        </p:nvSpPr>
        <p:spPr bwMode="auto">
          <a:xfrm>
            <a:off x="2361193" y="3910993"/>
            <a:ext cx="407697" cy="45552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09" name="Freeform 5">
            <a:extLst>
              <a:ext uri="{FF2B5EF4-FFF2-40B4-BE49-F238E27FC236}">
                <a16:creationId xmlns:a16="http://schemas.microsoft.com/office/drawing/2014/main" id="{686850C9-FA75-436A-AC27-F18309254729}"/>
              </a:ext>
            </a:extLst>
          </p:cNvPr>
          <p:cNvSpPr>
            <a:spLocks noEditPoints="1"/>
          </p:cNvSpPr>
          <p:nvPr/>
        </p:nvSpPr>
        <p:spPr bwMode="auto">
          <a:xfrm>
            <a:off x="3977995" y="2706515"/>
            <a:ext cx="407697" cy="45552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10" name="Freeform 5">
            <a:extLst>
              <a:ext uri="{FF2B5EF4-FFF2-40B4-BE49-F238E27FC236}">
                <a16:creationId xmlns:a16="http://schemas.microsoft.com/office/drawing/2014/main" id="{E636C509-6738-428C-BF56-7479D6D2F2ED}"/>
              </a:ext>
            </a:extLst>
          </p:cNvPr>
          <p:cNvSpPr>
            <a:spLocks noEditPoints="1"/>
          </p:cNvSpPr>
          <p:nvPr/>
        </p:nvSpPr>
        <p:spPr bwMode="auto">
          <a:xfrm>
            <a:off x="3977995" y="4924428"/>
            <a:ext cx="407697" cy="45552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11" name="Freeform 5">
            <a:extLst>
              <a:ext uri="{FF2B5EF4-FFF2-40B4-BE49-F238E27FC236}">
                <a16:creationId xmlns:a16="http://schemas.microsoft.com/office/drawing/2014/main" id="{B6949B6F-D1EE-4FDE-963F-64D31D4A6572}"/>
              </a:ext>
            </a:extLst>
          </p:cNvPr>
          <p:cNvSpPr>
            <a:spLocks noEditPoints="1"/>
          </p:cNvSpPr>
          <p:nvPr/>
        </p:nvSpPr>
        <p:spPr bwMode="auto">
          <a:xfrm>
            <a:off x="3064010" y="6309000"/>
            <a:ext cx="180851" cy="20206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cxnSp>
        <p:nvCxnSpPr>
          <p:cNvPr id="214" name="Straight Connector 213">
            <a:extLst>
              <a:ext uri="{FF2B5EF4-FFF2-40B4-BE49-F238E27FC236}">
                <a16:creationId xmlns:a16="http://schemas.microsoft.com/office/drawing/2014/main" id="{D25EC82A-328C-4C1C-8E51-9D92A5B0D5D5}"/>
              </a:ext>
            </a:extLst>
          </p:cNvPr>
          <p:cNvCxnSpPr>
            <a:cxnSpLocks/>
          </p:cNvCxnSpPr>
          <p:nvPr/>
        </p:nvCxnSpPr>
        <p:spPr>
          <a:xfrm>
            <a:off x="4779683" y="1318509"/>
            <a:ext cx="0" cy="47731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5" name="Rectangle 214">
            <a:extLst>
              <a:ext uri="{FF2B5EF4-FFF2-40B4-BE49-F238E27FC236}">
                <a16:creationId xmlns:a16="http://schemas.microsoft.com/office/drawing/2014/main" id="{AB134C80-979F-4415-A33C-66BEC19F4F55}"/>
              </a:ext>
            </a:extLst>
          </p:cNvPr>
          <p:cNvSpPr/>
          <p:nvPr/>
        </p:nvSpPr>
        <p:spPr bwMode="auto">
          <a:xfrm>
            <a:off x="135761" y="1611652"/>
            <a:ext cx="4573931" cy="318286"/>
          </a:xfrm>
          <a:prstGeom prst="rect">
            <a:avLst/>
          </a:prstGeom>
          <a:solidFill>
            <a:schemeClr val="bg1">
              <a:lumMod val="95000"/>
            </a:schemeClr>
          </a:solidFill>
          <a:ln w="6350">
            <a:noFill/>
          </a:ln>
        </p:spPr>
        <p:txBody>
          <a:bodyPr vert="horz" wrap="square" lIns="93260" tIns="46630" rIns="93260" bIns="46630" rtlCol="0" anchor="ctr">
            <a:spAutoFit/>
          </a:bodyPr>
          <a:lstStyle/>
          <a:p>
            <a:pPr algn="ctr" defTabSz="912830" fontAlgn="base">
              <a:spcBef>
                <a:spcPct val="0"/>
              </a:spcBef>
              <a:spcAft>
                <a:spcPct val="0"/>
              </a:spcAft>
            </a:pPr>
            <a:r>
              <a:rPr lang="en-US" sz="1428">
                <a:ln w="3175">
                  <a:noFill/>
                </a:ln>
                <a:gradFill>
                  <a:gsLst>
                    <a:gs pos="0">
                      <a:schemeClr val="tx1"/>
                    </a:gs>
                    <a:gs pos="100000">
                      <a:schemeClr val="tx1"/>
                    </a:gs>
                  </a:gsLst>
                  <a:lin ang="5400000" scaled="0"/>
                </a:gradFill>
                <a:latin typeface="+mj-lt"/>
                <a:cs typeface="Segoe UI" panose="020B0502040204020203" pitchFamily="34" charset="0"/>
              </a:rPr>
              <a:t>OCP</a:t>
            </a:r>
          </a:p>
        </p:txBody>
      </p:sp>
      <p:sp>
        <p:nvSpPr>
          <p:cNvPr id="216" name="Title 1">
            <a:extLst>
              <a:ext uri="{FF2B5EF4-FFF2-40B4-BE49-F238E27FC236}">
                <a16:creationId xmlns:a16="http://schemas.microsoft.com/office/drawing/2014/main" id="{BD2EF970-BF32-4C06-B120-34C66A42908A}"/>
              </a:ext>
            </a:extLst>
          </p:cNvPr>
          <p:cNvSpPr txBox="1">
            <a:spLocks/>
          </p:cNvSpPr>
          <p:nvPr/>
        </p:nvSpPr>
        <p:spPr>
          <a:xfrm>
            <a:off x="3613648" y="1158561"/>
            <a:ext cx="1099251" cy="309614"/>
          </a:xfrm>
          <a:prstGeom prst="rect">
            <a:avLst/>
          </a:prstGeom>
          <a:solidFill>
            <a:schemeClr val="accent1"/>
          </a:solidFill>
          <a:ln w="6350">
            <a:noFill/>
          </a:ln>
        </p:spPr>
        <p:txBody>
          <a:bodyPr vert="horz" wrap="square" lIns="93260" tIns="46630" rIns="93260" bIns="46630" rtlCol="0" anchor="t">
            <a:spAutoFit/>
          </a:bodyPr>
          <a:lstStyle>
            <a:defPPr>
              <a:defRPr lang="en-US"/>
            </a:defPPr>
            <a:lvl1pPr algn="ctr" defTabSz="895019" fontAlgn="base">
              <a:lnSpc>
                <a:spcPct val="100000"/>
              </a:lnSpc>
              <a:spcBef>
                <a:spcPct val="0"/>
              </a:spcBef>
              <a:spcAft>
                <a:spcPct val="0"/>
              </a:spcAft>
              <a:buNone/>
              <a:defRPr sz="14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stStyle>
          <a:p>
            <a:pPr defTabSz="912830"/>
            <a:r>
              <a:rPr lang="hu-HU" b="1">
                <a:solidFill>
                  <a:srgbClr val="FFFFFF"/>
                </a:solidFill>
                <a:latin typeface="+mn-lt"/>
              </a:rPr>
              <a:t>Sell with</a:t>
            </a:r>
            <a:endParaRPr lang="en-US" b="1">
              <a:solidFill>
                <a:srgbClr val="FFFFFF"/>
              </a:solidFill>
              <a:latin typeface="+mn-lt"/>
            </a:endParaRPr>
          </a:p>
        </p:txBody>
      </p:sp>
      <p:sp>
        <p:nvSpPr>
          <p:cNvPr id="217" name="Left Brace 216">
            <a:extLst>
              <a:ext uri="{FF2B5EF4-FFF2-40B4-BE49-F238E27FC236}">
                <a16:creationId xmlns:a16="http://schemas.microsoft.com/office/drawing/2014/main" id="{771B4DA3-D5AF-40DA-8C05-CEC962BCC6CF}"/>
              </a:ext>
            </a:extLst>
          </p:cNvPr>
          <p:cNvSpPr/>
          <p:nvPr/>
        </p:nvSpPr>
        <p:spPr>
          <a:xfrm rot="16200000">
            <a:off x="2450998" y="3998545"/>
            <a:ext cx="147709" cy="4509661"/>
          </a:xfrm>
          <a:prstGeom prst="leftBrace">
            <a:avLst>
              <a:gd name="adj1" fmla="val 668"/>
              <a:gd name="adj2" fmla="val 5000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light"/>
              <a:cs typeface="Segoe UI" pitchFamily="34" charset="0"/>
            </a:endParaRPr>
          </a:p>
        </p:txBody>
      </p:sp>
      <p:cxnSp>
        <p:nvCxnSpPr>
          <p:cNvPr id="223" name="Straight Connector 222">
            <a:extLst>
              <a:ext uri="{FF2B5EF4-FFF2-40B4-BE49-F238E27FC236}">
                <a16:creationId xmlns:a16="http://schemas.microsoft.com/office/drawing/2014/main" id="{A7ECCBBC-B1DC-4415-9BA2-5DAC66289074}"/>
              </a:ext>
            </a:extLst>
          </p:cNvPr>
          <p:cNvCxnSpPr>
            <a:cxnSpLocks/>
          </p:cNvCxnSpPr>
          <p:nvPr/>
        </p:nvCxnSpPr>
        <p:spPr>
          <a:xfrm>
            <a:off x="10576440" y="1318509"/>
            <a:ext cx="0" cy="47731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4" name="Isosceles Triangle 223">
            <a:extLst>
              <a:ext uri="{FF2B5EF4-FFF2-40B4-BE49-F238E27FC236}">
                <a16:creationId xmlns:a16="http://schemas.microsoft.com/office/drawing/2014/main" id="{A0978E44-0860-4CD4-8072-5DA5BB7EB850}"/>
              </a:ext>
            </a:extLst>
          </p:cNvPr>
          <p:cNvSpPr/>
          <p:nvPr/>
        </p:nvSpPr>
        <p:spPr bwMode="auto">
          <a:xfrm flipV="1">
            <a:off x="3622229" y="1468172"/>
            <a:ext cx="1087463" cy="10227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42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itle 1">
            <a:extLst>
              <a:ext uri="{FF2B5EF4-FFF2-40B4-BE49-F238E27FC236}">
                <a16:creationId xmlns:a16="http://schemas.microsoft.com/office/drawing/2014/main" id="{F74A5228-0A04-4FA8-B44B-FEAF59B2A828}"/>
              </a:ext>
            </a:extLst>
          </p:cNvPr>
          <p:cNvSpPr txBox="1">
            <a:spLocks/>
          </p:cNvSpPr>
          <p:nvPr/>
        </p:nvSpPr>
        <p:spPr>
          <a:xfrm>
            <a:off x="8785925" y="1912023"/>
            <a:ext cx="1243467" cy="263448"/>
          </a:xfrm>
          <a:prstGeom prst="rect">
            <a:avLst/>
          </a:prstGeom>
          <a:noFill/>
          <a:ln w="6350">
            <a:noFill/>
          </a:ln>
        </p:spPr>
        <p:txBody>
          <a:bodyPr vert="horz" wrap="square" lIns="93260" tIns="46630" rIns="93260" bIns="46630" rtlCol="0" anchor="ctr">
            <a:spAutoFit/>
          </a:bodyPr>
          <a:lstStyle>
            <a:defPPr>
              <a:defRPr lang="en-US"/>
            </a:defPPr>
            <a:lvl1pPr algn="ctr" defTabSz="895019" fontAlgn="base">
              <a:lnSpc>
                <a:spcPct val="100000"/>
              </a:lnSpc>
              <a:spcBef>
                <a:spcPct val="0"/>
              </a:spcBef>
              <a:spcAft>
                <a:spcPct val="0"/>
              </a:spcAft>
              <a:buNone/>
              <a:defRPr sz="1400" b="0" cap="none" spc="0" baseline="0">
                <a:ln w="3175">
                  <a:noFill/>
                </a:ln>
                <a:effectLst/>
                <a:latin typeface="+mj-lt"/>
                <a:cs typeface="Segoe UI Light" panose="020B0502040204020203" pitchFamily="34" charset="0"/>
              </a:defRPr>
            </a:lvl1pPr>
          </a:lstStyle>
          <a:p>
            <a:pPr algn="l" defTabSz="912830"/>
            <a:r>
              <a:rPr lang="en-US" sz="1100">
                <a:gradFill>
                  <a:gsLst>
                    <a:gs pos="0">
                      <a:schemeClr val="tx1"/>
                    </a:gs>
                    <a:gs pos="100000">
                      <a:schemeClr val="tx1"/>
                    </a:gs>
                  </a:gsLst>
                  <a:lin ang="5400000" scaled="0"/>
                </a:gradFill>
              </a:rPr>
              <a:t>Field sellers</a:t>
            </a:r>
            <a:r>
              <a:rPr lang="en-US" sz="1100">
                <a:gradFill>
                  <a:gsLst>
                    <a:gs pos="0">
                      <a:schemeClr val="bg2"/>
                    </a:gs>
                    <a:gs pos="100000">
                      <a:schemeClr val="bg2">
                        <a:alpha val="0"/>
                      </a:schemeClr>
                    </a:gs>
                  </a:gsLst>
                  <a:lin ang="5400000" scaled="0"/>
                </a:gradFill>
              </a:rPr>
              <a:t>.</a:t>
            </a:r>
            <a:r>
              <a:rPr lang="en-US" sz="1100">
                <a:gradFill>
                  <a:gsLst>
                    <a:gs pos="0">
                      <a:schemeClr val="tx1"/>
                    </a:gs>
                    <a:gs pos="100000">
                      <a:schemeClr val="tx1"/>
                    </a:gs>
                  </a:gsLst>
                  <a:lin ang="5400000" scaled="0"/>
                </a:gradFill>
              </a:rPr>
              <a:t> </a:t>
            </a:r>
          </a:p>
        </p:txBody>
      </p:sp>
      <p:sp>
        <p:nvSpPr>
          <p:cNvPr id="226" name="Title 1">
            <a:extLst>
              <a:ext uri="{FF2B5EF4-FFF2-40B4-BE49-F238E27FC236}">
                <a16:creationId xmlns:a16="http://schemas.microsoft.com/office/drawing/2014/main" id="{51D028D1-C7B1-41CC-8C90-4638D489539C}"/>
              </a:ext>
            </a:extLst>
          </p:cNvPr>
          <p:cNvSpPr txBox="1">
            <a:spLocks/>
          </p:cNvSpPr>
          <p:nvPr/>
        </p:nvSpPr>
        <p:spPr>
          <a:xfrm>
            <a:off x="4862817" y="1611652"/>
            <a:ext cx="5610790" cy="318286"/>
          </a:xfrm>
          <a:prstGeom prst="rect">
            <a:avLst/>
          </a:prstGeom>
          <a:solidFill>
            <a:schemeClr val="bg1">
              <a:lumMod val="95000"/>
            </a:schemeClr>
          </a:solidFill>
          <a:ln w="6350">
            <a:noFill/>
          </a:ln>
        </p:spPr>
        <p:txBody>
          <a:bodyPr vert="horz" wrap="square" lIns="93260" tIns="46630" rIns="93260" bIns="46630" rtlCol="0" anchor="ct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2830" fontAlgn="base">
              <a:lnSpc>
                <a:spcPct val="100000"/>
              </a:lnSpc>
              <a:spcAft>
                <a:spcPct val="0"/>
              </a:spcAft>
              <a:defRPr/>
            </a:pPr>
            <a:r>
              <a:rPr lang="en-US" sz="1428" spc="0">
                <a:gradFill>
                  <a:gsLst>
                    <a:gs pos="0">
                      <a:schemeClr val="tx1"/>
                    </a:gs>
                    <a:gs pos="100000">
                      <a:schemeClr val="tx1"/>
                    </a:gs>
                  </a:gsLst>
                  <a:lin ang="5400000" scaled="0"/>
                </a:gradFill>
              </a:rPr>
              <a:t>Segments</a:t>
            </a:r>
          </a:p>
        </p:txBody>
      </p:sp>
      <p:sp>
        <p:nvSpPr>
          <p:cNvPr id="227" name="Rectangle 226">
            <a:extLst>
              <a:ext uri="{FF2B5EF4-FFF2-40B4-BE49-F238E27FC236}">
                <a16:creationId xmlns:a16="http://schemas.microsoft.com/office/drawing/2014/main" id="{F22B1D57-450C-4830-86C6-2A651BE82E9F}"/>
              </a:ext>
            </a:extLst>
          </p:cNvPr>
          <p:cNvSpPr/>
          <p:nvPr/>
        </p:nvSpPr>
        <p:spPr>
          <a:xfrm>
            <a:off x="10679274" y="1611652"/>
            <a:ext cx="1543532" cy="318286"/>
          </a:xfrm>
          <a:prstGeom prst="rect">
            <a:avLst/>
          </a:prstGeom>
          <a:solidFill>
            <a:schemeClr val="bg1">
              <a:lumMod val="95000"/>
            </a:schemeClr>
          </a:solidFill>
          <a:ln w="6350">
            <a:noFill/>
          </a:ln>
        </p:spPr>
        <p:txBody>
          <a:bodyPr vert="horz" wrap="square" lIns="93260" tIns="46630" rIns="93260" bIns="46630" rtlCol="0" anchor="ctr">
            <a:spAutoFit/>
          </a:bodyPr>
          <a:lstStyle/>
          <a:p>
            <a:pPr algn="ctr" defTabSz="912830" fontAlgn="base">
              <a:spcBef>
                <a:spcPct val="0"/>
              </a:spcBef>
              <a:spcAft>
                <a:spcPct val="0"/>
              </a:spcAft>
            </a:pPr>
            <a:r>
              <a:rPr lang="en-US" sz="1428">
                <a:ln w="3175">
                  <a:noFill/>
                </a:ln>
                <a:gradFill>
                  <a:gsLst>
                    <a:gs pos="0">
                      <a:schemeClr val="tx1"/>
                    </a:gs>
                    <a:gs pos="100000">
                      <a:schemeClr val="tx1"/>
                    </a:gs>
                  </a:gsLst>
                  <a:lin ang="5400000" scaled="0"/>
                </a:gradFill>
                <a:latin typeface="+mj-lt"/>
                <a:cs typeface="Segoe UI" panose="020B0502040204020203" pitchFamily="34" charset="0"/>
              </a:rPr>
              <a:t>Customers</a:t>
            </a:r>
          </a:p>
        </p:txBody>
      </p:sp>
      <p:sp>
        <p:nvSpPr>
          <p:cNvPr id="228" name="Freeform 5">
            <a:extLst>
              <a:ext uri="{FF2B5EF4-FFF2-40B4-BE49-F238E27FC236}">
                <a16:creationId xmlns:a16="http://schemas.microsoft.com/office/drawing/2014/main" id="{DA31EDC2-C580-4E07-B6AC-4ADD806F506D}"/>
              </a:ext>
            </a:extLst>
          </p:cNvPr>
          <p:cNvSpPr>
            <a:spLocks noEditPoints="1"/>
          </p:cNvSpPr>
          <p:nvPr/>
        </p:nvSpPr>
        <p:spPr bwMode="auto">
          <a:xfrm>
            <a:off x="9698256" y="2239958"/>
            <a:ext cx="174749" cy="19524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29" name="Freeform 5">
            <a:extLst>
              <a:ext uri="{FF2B5EF4-FFF2-40B4-BE49-F238E27FC236}">
                <a16:creationId xmlns:a16="http://schemas.microsoft.com/office/drawing/2014/main" id="{513A949E-46AB-4C92-9685-B233DCC7A05C}"/>
              </a:ext>
            </a:extLst>
          </p:cNvPr>
          <p:cNvSpPr>
            <a:spLocks noEditPoints="1"/>
          </p:cNvSpPr>
          <p:nvPr/>
        </p:nvSpPr>
        <p:spPr bwMode="auto">
          <a:xfrm>
            <a:off x="9691883" y="2771966"/>
            <a:ext cx="174749" cy="19524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30" name="Freeform 5">
            <a:extLst>
              <a:ext uri="{FF2B5EF4-FFF2-40B4-BE49-F238E27FC236}">
                <a16:creationId xmlns:a16="http://schemas.microsoft.com/office/drawing/2014/main" id="{9F645239-DDFA-4294-AFD8-371AB5C0E0D7}"/>
              </a:ext>
            </a:extLst>
          </p:cNvPr>
          <p:cNvSpPr>
            <a:spLocks noEditPoints="1"/>
          </p:cNvSpPr>
          <p:nvPr/>
        </p:nvSpPr>
        <p:spPr bwMode="auto">
          <a:xfrm>
            <a:off x="9698256" y="3282630"/>
            <a:ext cx="174749" cy="19524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31" name="Freeform 5">
            <a:extLst>
              <a:ext uri="{FF2B5EF4-FFF2-40B4-BE49-F238E27FC236}">
                <a16:creationId xmlns:a16="http://schemas.microsoft.com/office/drawing/2014/main" id="{1CC0B016-8C7F-440D-8E22-440BCA7EB4AD}"/>
              </a:ext>
            </a:extLst>
          </p:cNvPr>
          <p:cNvSpPr>
            <a:spLocks noEditPoints="1"/>
          </p:cNvSpPr>
          <p:nvPr/>
        </p:nvSpPr>
        <p:spPr bwMode="auto">
          <a:xfrm>
            <a:off x="9693985" y="4877073"/>
            <a:ext cx="174749" cy="19524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32" name="Freeform 5">
            <a:extLst>
              <a:ext uri="{FF2B5EF4-FFF2-40B4-BE49-F238E27FC236}">
                <a16:creationId xmlns:a16="http://schemas.microsoft.com/office/drawing/2014/main" id="{636EB59B-21EB-4723-B71D-7BA95012213A}"/>
              </a:ext>
            </a:extLst>
          </p:cNvPr>
          <p:cNvSpPr>
            <a:spLocks noEditPoints="1"/>
          </p:cNvSpPr>
          <p:nvPr/>
        </p:nvSpPr>
        <p:spPr bwMode="auto">
          <a:xfrm>
            <a:off x="7230460" y="5504697"/>
            <a:ext cx="174749" cy="19524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33" name="Freeform 5">
            <a:extLst>
              <a:ext uri="{FF2B5EF4-FFF2-40B4-BE49-F238E27FC236}">
                <a16:creationId xmlns:a16="http://schemas.microsoft.com/office/drawing/2014/main" id="{1E192550-B76E-4271-AA71-FE88AA793D3B}"/>
              </a:ext>
            </a:extLst>
          </p:cNvPr>
          <p:cNvSpPr>
            <a:spLocks noEditPoints="1"/>
          </p:cNvSpPr>
          <p:nvPr/>
        </p:nvSpPr>
        <p:spPr bwMode="auto">
          <a:xfrm>
            <a:off x="5825995" y="5921136"/>
            <a:ext cx="174749" cy="19524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34" name="Freeform 5">
            <a:extLst>
              <a:ext uri="{FF2B5EF4-FFF2-40B4-BE49-F238E27FC236}">
                <a16:creationId xmlns:a16="http://schemas.microsoft.com/office/drawing/2014/main" id="{236E9FBC-7561-4817-A61B-E0A6551839EB}"/>
              </a:ext>
            </a:extLst>
          </p:cNvPr>
          <p:cNvSpPr>
            <a:spLocks noEditPoints="1"/>
          </p:cNvSpPr>
          <p:nvPr/>
        </p:nvSpPr>
        <p:spPr bwMode="auto">
          <a:xfrm>
            <a:off x="9955134" y="4877073"/>
            <a:ext cx="174749" cy="19524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35" name="Freeform 5">
            <a:extLst>
              <a:ext uri="{FF2B5EF4-FFF2-40B4-BE49-F238E27FC236}">
                <a16:creationId xmlns:a16="http://schemas.microsoft.com/office/drawing/2014/main" id="{0ED0F8BF-7316-4996-8A2B-3D83676BBFB3}"/>
              </a:ext>
            </a:extLst>
          </p:cNvPr>
          <p:cNvSpPr>
            <a:spLocks noEditPoints="1"/>
          </p:cNvSpPr>
          <p:nvPr/>
        </p:nvSpPr>
        <p:spPr bwMode="auto">
          <a:xfrm>
            <a:off x="9953031" y="2771966"/>
            <a:ext cx="174749" cy="19524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36" name="Freeform 5">
            <a:extLst>
              <a:ext uri="{FF2B5EF4-FFF2-40B4-BE49-F238E27FC236}">
                <a16:creationId xmlns:a16="http://schemas.microsoft.com/office/drawing/2014/main" id="{77736DBD-9941-47C0-9B81-F0708FB99378}"/>
              </a:ext>
            </a:extLst>
          </p:cNvPr>
          <p:cNvSpPr>
            <a:spLocks noEditPoints="1"/>
          </p:cNvSpPr>
          <p:nvPr/>
        </p:nvSpPr>
        <p:spPr bwMode="auto">
          <a:xfrm>
            <a:off x="9698256" y="3721864"/>
            <a:ext cx="174749" cy="19524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237" name="Freeform 5">
            <a:extLst>
              <a:ext uri="{FF2B5EF4-FFF2-40B4-BE49-F238E27FC236}">
                <a16:creationId xmlns:a16="http://schemas.microsoft.com/office/drawing/2014/main" id="{4E6537AF-F6C9-4E77-B8BA-8E09562D3BD2}"/>
              </a:ext>
            </a:extLst>
          </p:cNvPr>
          <p:cNvSpPr>
            <a:spLocks noEditPoints="1"/>
          </p:cNvSpPr>
          <p:nvPr/>
        </p:nvSpPr>
        <p:spPr bwMode="auto">
          <a:xfrm>
            <a:off x="9691882" y="4331930"/>
            <a:ext cx="174749" cy="19524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Tree>
    <p:extLst>
      <p:ext uri="{BB962C8B-B14F-4D97-AF65-F5344CB8AC3E}">
        <p14:creationId xmlns:p14="http://schemas.microsoft.com/office/powerpoint/2010/main" val="167768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49091F-2FA4-4BF7-80B5-9B51513A9C6E}"/>
              </a:ext>
            </a:extLst>
          </p:cNvPr>
          <p:cNvSpPr>
            <a:spLocks noGrp="1"/>
          </p:cNvSpPr>
          <p:nvPr>
            <p:ph type="title"/>
          </p:nvPr>
        </p:nvSpPr>
        <p:spPr>
          <a:xfrm>
            <a:off x="148902" y="477267"/>
            <a:ext cx="10905095" cy="397032"/>
          </a:xfrm>
        </p:spPr>
        <p:txBody>
          <a:bodyPr/>
          <a:lstStyle/>
          <a:p>
            <a:r>
              <a:rPr lang="en-US"/>
              <a:t>Roles and Responsibilities defined</a:t>
            </a:r>
          </a:p>
        </p:txBody>
      </p:sp>
      <p:sp>
        <p:nvSpPr>
          <p:cNvPr id="75" name="Rectangle 74">
            <a:extLst>
              <a:ext uri="{FF2B5EF4-FFF2-40B4-BE49-F238E27FC236}">
                <a16:creationId xmlns:a16="http://schemas.microsoft.com/office/drawing/2014/main" id="{714B0496-915A-415B-9655-4B4EBC0F9E31}"/>
              </a:ext>
            </a:extLst>
          </p:cNvPr>
          <p:cNvSpPr/>
          <p:nvPr/>
        </p:nvSpPr>
        <p:spPr bwMode="auto">
          <a:xfrm>
            <a:off x="2082108" y="6283077"/>
            <a:ext cx="971741" cy="253916"/>
          </a:xfrm>
          <a:prstGeom prst="rect">
            <a:avLst/>
          </a:prstGeom>
          <a:noFill/>
        </p:spPr>
        <p:txBody>
          <a:bodyPr wrap="none" anchor="ctr">
            <a:spAutoFit/>
          </a:bodyPr>
          <a:lstStyle/>
          <a:p>
            <a:pPr algn="ctr" defTabSz="932597"/>
            <a:r>
              <a:rPr lang="en-US" sz="105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Co-Sell Desk</a:t>
            </a:r>
          </a:p>
        </p:txBody>
      </p:sp>
      <p:sp>
        <p:nvSpPr>
          <p:cNvPr id="93" name="Title 1">
            <a:extLst>
              <a:ext uri="{FF2B5EF4-FFF2-40B4-BE49-F238E27FC236}">
                <a16:creationId xmlns:a16="http://schemas.microsoft.com/office/drawing/2014/main" id="{2072DB5B-465A-401E-9999-3F08F6E67B95}"/>
              </a:ext>
            </a:extLst>
          </p:cNvPr>
          <p:cNvSpPr txBox="1">
            <a:spLocks/>
          </p:cNvSpPr>
          <p:nvPr/>
        </p:nvSpPr>
        <p:spPr>
          <a:xfrm>
            <a:off x="4862817" y="1611652"/>
            <a:ext cx="5610790" cy="318286"/>
          </a:xfrm>
          <a:prstGeom prst="rect">
            <a:avLst/>
          </a:prstGeom>
          <a:solidFill>
            <a:schemeClr val="bg1">
              <a:lumMod val="95000"/>
            </a:schemeClr>
          </a:solidFill>
          <a:ln w="6350">
            <a:noFill/>
          </a:ln>
        </p:spPr>
        <p:txBody>
          <a:bodyPr vert="horz" wrap="square" lIns="93260" tIns="46630" rIns="93260" bIns="46630" rtlCol="0" anchor="ct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2830" fontAlgn="base">
              <a:lnSpc>
                <a:spcPct val="100000"/>
              </a:lnSpc>
              <a:spcAft>
                <a:spcPct val="0"/>
              </a:spcAft>
              <a:defRPr/>
            </a:pPr>
            <a:r>
              <a:rPr lang="en-US" sz="1428" spc="0">
                <a:gradFill>
                  <a:gsLst>
                    <a:gs pos="0">
                      <a:schemeClr val="tx1"/>
                    </a:gs>
                    <a:gs pos="100000">
                      <a:schemeClr val="tx1"/>
                    </a:gs>
                  </a:gsLst>
                  <a:lin ang="5400000" scaled="0"/>
                </a:gradFill>
              </a:rPr>
              <a:t>Segments</a:t>
            </a:r>
          </a:p>
        </p:txBody>
      </p:sp>
      <p:sp>
        <p:nvSpPr>
          <p:cNvPr id="94" name="Title 1">
            <a:extLst>
              <a:ext uri="{FF2B5EF4-FFF2-40B4-BE49-F238E27FC236}">
                <a16:creationId xmlns:a16="http://schemas.microsoft.com/office/drawing/2014/main" id="{8B4B26D6-8A01-4703-8D4F-03FC31FDD238}"/>
              </a:ext>
            </a:extLst>
          </p:cNvPr>
          <p:cNvSpPr txBox="1">
            <a:spLocks/>
          </p:cNvSpPr>
          <p:nvPr/>
        </p:nvSpPr>
        <p:spPr>
          <a:xfrm>
            <a:off x="8785925" y="1912023"/>
            <a:ext cx="1243467" cy="263448"/>
          </a:xfrm>
          <a:prstGeom prst="rect">
            <a:avLst/>
          </a:prstGeom>
          <a:noFill/>
          <a:ln w="6350">
            <a:noFill/>
          </a:ln>
        </p:spPr>
        <p:txBody>
          <a:bodyPr vert="horz" wrap="square" lIns="93260" tIns="46630" rIns="93260" bIns="46630" rtlCol="0" anchor="ctr">
            <a:spAutoFit/>
          </a:bodyPr>
          <a:lstStyle>
            <a:defPPr>
              <a:defRPr lang="en-US"/>
            </a:defPPr>
            <a:lvl1pPr algn="ctr" defTabSz="895019" fontAlgn="base">
              <a:lnSpc>
                <a:spcPct val="100000"/>
              </a:lnSpc>
              <a:spcBef>
                <a:spcPct val="0"/>
              </a:spcBef>
              <a:spcAft>
                <a:spcPct val="0"/>
              </a:spcAft>
              <a:buNone/>
              <a:defRPr sz="1400" b="0" cap="none" spc="0" baseline="0">
                <a:ln w="3175">
                  <a:noFill/>
                </a:ln>
                <a:effectLst/>
                <a:latin typeface="+mj-lt"/>
                <a:cs typeface="Segoe UI Light" panose="020B0502040204020203" pitchFamily="34" charset="0"/>
              </a:defRPr>
            </a:lvl1pPr>
          </a:lstStyle>
          <a:p>
            <a:pPr algn="l" defTabSz="912830"/>
            <a:r>
              <a:rPr lang="en-US" sz="1100">
                <a:gradFill>
                  <a:gsLst>
                    <a:gs pos="0">
                      <a:schemeClr val="tx1"/>
                    </a:gs>
                    <a:gs pos="100000">
                      <a:schemeClr val="tx1"/>
                    </a:gs>
                  </a:gsLst>
                  <a:lin ang="5400000" scaled="0"/>
                </a:gradFill>
              </a:rPr>
              <a:t>Field sellers</a:t>
            </a:r>
            <a:r>
              <a:rPr lang="en-US" sz="1100">
                <a:gradFill>
                  <a:gsLst>
                    <a:gs pos="0">
                      <a:schemeClr val="bg2"/>
                    </a:gs>
                    <a:gs pos="100000">
                      <a:schemeClr val="bg2">
                        <a:alpha val="0"/>
                      </a:schemeClr>
                    </a:gs>
                  </a:gsLst>
                  <a:lin ang="5400000" scaled="0"/>
                </a:gradFill>
              </a:rPr>
              <a:t>.</a:t>
            </a:r>
            <a:r>
              <a:rPr lang="en-US" sz="1100">
                <a:gradFill>
                  <a:gsLst>
                    <a:gs pos="0">
                      <a:schemeClr val="tx1"/>
                    </a:gs>
                    <a:gs pos="100000">
                      <a:schemeClr val="tx1"/>
                    </a:gs>
                  </a:gsLst>
                  <a:lin ang="5400000" scaled="0"/>
                </a:gradFill>
              </a:rPr>
              <a:t> </a:t>
            </a:r>
          </a:p>
        </p:txBody>
      </p:sp>
      <p:cxnSp>
        <p:nvCxnSpPr>
          <p:cNvPr id="96" name="Straight Connector 95">
            <a:extLst>
              <a:ext uri="{FF2B5EF4-FFF2-40B4-BE49-F238E27FC236}">
                <a16:creationId xmlns:a16="http://schemas.microsoft.com/office/drawing/2014/main" id="{73C669E3-FC43-43DE-B542-4166EDDB83D7}"/>
              </a:ext>
            </a:extLst>
          </p:cNvPr>
          <p:cNvCxnSpPr>
            <a:cxnSpLocks/>
          </p:cNvCxnSpPr>
          <p:nvPr/>
        </p:nvCxnSpPr>
        <p:spPr>
          <a:xfrm>
            <a:off x="1679779" y="1318509"/>
            <a:ext cx="0" cy="47731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1B8383C-E073-4B28-AFC0-C88E336EFB7D}"/>
              </a:ext>
            </a:extLst>
          </p:cNvPr>
          <p:cNvCxnSpPr>
            <a:cxnSpLocks/>
          </p:cNvCxnSpPr>
          <p:nvPr/>
        </p:nvCxnSpPr>
        <p:spPr>
          <a:xfrm>
            <a:off x="3538261" y="1318509"/>
            <a:ext cx="0" cy="47713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8A4B60A-4527-40E9-90D7-11DF5737F2AE}"/>
              </a:ext>
            </a:extLst>
          </p:cNvPr>
          <p:cNvCxnSpPr>
            <a:cxnSpLocks/>
          </p:cNvCxnSpPr>
          <p:nvPr/>
        </p:nvCxnSpPr>
        <p:spPr>
          <a:xfrm>
            <a:off x="4779683" y="1318509"/>
            <a:ext cx="0" cy="47731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9DF17733-68C0-4DE6-A85D-7505A72E384C}"/>
              </a:ext>
            </a:extLst>
          </p:cNvPr>
          <p:cNvSpPr/>
          <p:nvPr/>
        </p:nvSpPr>
        <p:spPr bwMode="auto">
          <a:xfrm>
            <a:off x="135761" y="1611652"/>
            <a:ext cx="4573931" cy="318286"/>
          </a:xfrm>
          <a:prstGeom prst="rect">
            <a:avLst/>
          </a:prstGeom>
          <a:solidFill>
            <a:schemeClr val="bg1">
              <a:lumMod val="95000"/>
            </a:schemeClr>
          </a:solidFill>
          <a:ln w="6350">
            <a:noFill/>
          </a:ln>
        </p:spPr>
        <p:txBody>
          <a:bodyPr vert="horz" wrap="square" lIns="93260" tIns="46630" rIns="93260" bIns="46630" rtlCol="0" anchor="ctr">
            <a:spAutoFit/>
          </a:bodyPr>
          <a:lstStyle/>
          <a:p>
            <a:pPr algn="ctr" defTabSz="912830" fontAlgn="base">
              <a:spcBef>
                <a:spcPct val="0"/>
              </a:spcBef>
              <a:spcAft>
                <a:spcPct val="0"/>
              </a:spcAft>
            </a:pPr>
            <a:r>
              <a:rPr lang="en-US" sz="1428">
                <a:ln w="3175">
                  <a:noFill/>
                </a:ln>
                <a:gradFill>
                  <a:gsLst>
                    <a:gs pos="0">
                      <a:schemeClr val="tx1"/>
                    </a:gs>
                    <a:gs pos="100000">
                      <a:schemeClr val="tx1"/>
                    </a:gs>
                  </a:gsLst>
                  <a:lin ang="5400000" scaled="0"/>
                </a:gradFill>
                <a:latin typeface="+mj-lt"/>
                <a:cs typeface="Segoe UI" panose="020B0502040204020203" pitchFamily="34" charset="0"/>
              </a:rPr>
              <a:t>OCP</a:t>
            </a:r>
          </a:p>
        </p:txBody>
      </p:sp>
      <p:sp>
        <p:nvSpPr>
          <p:cNvPr id="100" name="Title 1">
            <a:extLst>
              <a:ext uri="{FF2B5EF4-FFF2-40B4-BE49-F238E27FC236}">
                <a16:creationId xmlns:a16="http://schemas.microsoft.com/office/drawing/2014/main" id="{87C101DF-270F-44E6-B797-B255D78AB471}"/>
              </a:ext>
            </a:extLst>
          </p:cNvPr>
          <p:cNvSpPr txBox="1">
            <a:spLocks/>
          </p:cNvSpPr>
          <p:nvPr/>
        </p:nvSpPr>
        <p:spPr>
          <a:xfrm>
            <a:off x="3613648" y="1158561"/>
            <a:ext cx="1099251" cy="309614"/>
          </a:xfrm>
          <a:prstGeom prst="rect">
            <a:avLst/>
          </a:prstGeom>
          <a:solidFill>
            <a:schemeClr val="accent1"/>
          </a:solidFill>
          <a:ln w="6350">
            <a:noFill/>
          </a:ln>
        </p:spPr>
        <p:txBody>
          <a:bodyPr vert="horz" wrap="square" lIns="93260" tIns="46630" rIns="93260" bIns="46630" rtlCol="0" anchor="t">
            <a:spAutoFit/>
          </a:bodyPr>
          <a:lstStyle>
            <a:defPPr>
              <a:defRPr lang="en-US"/>
            </a:defPPr>
            <a:lvl1pPr algn="ctr" defTabSz="895019" fontAlgn="base">
              <a:lnSpc>
                <a:spcPct val="100000"/>
              </a:lnSpc>
              <a:spcBef>
                <a:spcPct val="0"/>
              </a:spcBef>
              <a:spcAft>
                <a:spcPct val="0"/>
              </a:spcAft>
              <a:buNone/>
              <a:defRPr sz="14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stStyle>
          <a:p>
            <a:pPr defTabSz="912830"/>
            <a:r>
              <a:rPr lang="hu-HU" b="1">
                <a:solidFill>
                  <a:srgbClr val="FFFFFF"/>
                </a:solidFill>
                <a:latin typeface="+mn-lt"/>
              </a:rPr>
              <a:t>Sell with</a:t>
            </a:r>
            <a:endParaRPr lang="en-US" b="1">
              <a:solidFill>
                <a:srgbClr val="FFFFFF"/>
              </a:solidFill>
              <a:latin typeface="+mn-lt"/>
            </a:endParaRPr>
          </a:p>
        </p:txBody>
      </p:sp>
      <p:sp>
        <p:nvSpPr>
          <p:cNvPr id="101" name="Isosceles Triangle 100">
            <a:extLst>
              <a:ext uri="{FF2B5EF4-FFF2-40B4-BE49-F238E27FC236}">
                <a16:creationId xmlns:a16="http://schemas.microsoft.com/office/drawing/2014/main" id="{80EE020F-0A67-4125-B8D0-21B04690A502}"/>
              </a:ext>
            </a:extLst>
          </p:cNvPr>
          <p:cNvSpPr/>
          <p:nvPr/>
        </p:nvSpPr>
        <p:spPr bwMode="auto">
          <a:xfrm flipV="1">
            <a:off x="3622229" y="1468172"/>
            <a:ext cx="1087463" cy="10227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42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Title 1">
            <a:extLst>
              <a:ext uri="{FF2B5EF4-FFF2-40B4-BE49-F238E27FC236}">
                <a16:creationId xmlns:a16="http://schemas.microsoft.com/office/drawing/2014/main" id="{075FAF05-009B-4A2F-888D-288BC1CFCEBE}"/>
              </a:ext>
            </a:extLst>
          </p:cNvPr>
          <p:cNvSpPr txBox="1">
            <a:spLocks/>
          </p:cNvSpPr>
          <p:nvPr/>
        </p:nvSpPr>
        <p:spPr>
          <a:xfrm>
            <a:off x="132368" y="1158561"/>
            <a:ext cx="1492164" cy="274320"/>
          </a:xfrm>
          <a:prstGeom prst="rect">
            <a:avLst/>
          </a:prstGeom>
          <a:solidFill>
            <a:schemeClr val="accent1"/>
          </a:solidFill>
          <a:ln w="6350">
            <a:noFill/>
          </a:ln>
        </p:spPr>
        <p:txBody>
          <a:bodyPr vert="horz" wrap="square" lIns="93260" tIns="46630" rIns="93260" bIns="4663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2830" fontAlgn="base">
              <a:lnSpc>
                <a:spcPct val="100000"/>
              </a:lnSpc>
              <a:spcAft>
                <a:spcPct val="0"/>
              </a:spcAft>
              <a:defRPr/>
            </a:pPr>
            <a:r>
              <a:rPr lang="hu-HU" sz="1400" b="1" spc="0">
                <a:solidFill>
                  <a:srgbClr val="FFFFFF"/>
                </a:solidFill>
                <a:latin typeface="+mn-lt"/>
                <a:cs typeface="Segoe UI Semibold" panose="020B0702040204020203" pitchFamily="34" charset="0"/>
              </a:rPr>
              <a:t>Build with</a:t>
            </a:r>
            <a:endParaRPr lang="en-US" sz="1400" b="1" spc="0">
              <a:solidFill>
                <a:srgbClr val="FFFFFF"/>
              </a:solidFill>
              <a:latin typeface="+mn-lt"/>
              <a:cs typeface="Segoe UI Semibold" panose="020B0702040204020203" pitchFamily="34" charset="0"/>
            </a:endParaRPr>
          </a:p>
        </p:txBody>
      </p:sp>
      <p:sp>
        <p:nvSpPr>
          <p:cNvPr id="103" name="Isosceles Triangle 102">
            <a:extLst>
              <a:ext uri="{FF2B5EF4-FFF2-40B4-BE49-F238E27FC236}">
                <a16:creationId xmlns:a16="http://schemas.microsoft.com/office/drawing/2014/main" id="{C8323B83-67BB-4EAA-BA1A-7F52C5391FA4}"/>
              </a:ext>
            </a:extLst>
          </p:cNvPr>
          <p:cNvSpPr/>
          <p:nvPr/>
        </p:nvSpPr>
        <p:spPr bwMode="auto">
          <a:xfrm flipV="1">
            <a:off x="132366" y="1431640"/>
            <a:ext cx="1492165" cy="13880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42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Title 1">
            <a:extLst>
              <a:ext uri="{FF2B5EF4-FFF2-40B4-BE49-F238E27FC236}">
                <a16:creationId xmlns:a16="http://schemas.microsoft.com/office/drawing/2014/main" id="{7B02BC4F-23FD-448C-BF10-45BCCEC29D72}"/>
              </a:ext>
            </a:extLst>
          </p:cNvPr>
          <p:cNvSpPr txBox="1">
            <a:spLocks/>
          </p:cNvSpPr>
          <p:nvPr/>
        </p:nvSpPr>
        <p:spPr>
          <a:xfrm>
            <a:off x="1761473" y="1158561"/>
            <a:ext cx="1711046" cy="309614"/>
          </a:xfrm>
          <a:prstGeom prst="rect">
            <a:avLst/>
          </a:prstGeom>
          <a:solidFill>
            <a:schemeClr val="accent1"/>
          </a:solidFill>
          <a:ln w="6350">
            <a:noFill/>
          </a:ln>
        </p:spPr>
        <p:txBody>
          <a:bodyPr vert="horz" wrap="square" lIns="93260" tIns="46630" rIns="93260" bIns="4663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2830" fontAlgn="base">
              <a:lnSpc>
                <a:spcPct val="100000"/>
              </a:lnSpc>
              <a:spcAft>
                <a:spcPct val="0"/>
              </a:spcAft>
              <a:defRPr/>
            </a:pPr>
            <a:r>
              <a:rPr lang="hu-HU" sz="1400" b="1" spc="0">
                <a:solidFill>
                  <a:srgbClr val="FFFFFF"/>
                </a:solidFill>
                <a:latin typeface="+mn-lt"/>
                <a:cs typeface="Segoe UI Semibold" panose="020B0702040204020203" pitchFamily="34" charset="0"/>
              </a:rPr>
              <a:t>Go-</a:t>
            </a:r>
            <a:r>
              <a:rPr lang="en-US" sz="1400" b="1" spc="0">
                <a:solidFill>
                  <a:srgbClr val="FFFFFF"/>
                </a:solidFill>
                <a:latin typeface="+mn-lt"/>
                <a:cs typeface="Segoe UI Semibold" panose="020B0702040204020203" pitchFamily="34" charset="0"/>
              </a:rPr>
              <a:t>t</a:t>
            </a:r>
            <a:r>
              <a:rPr lang="hu-HU" sz="1400" b="1" spc="0">
                <a:solidFill>
                  <a:srgbClr val="FFFFFF"/>
                </a:solidFill>
                <a:latin typeface="+mn-lt"/>
                <a:cs typeface="Segoe UI Semibold" panose="020B0702040204020203" pitchFamily="34" charset="0"/>
              </a:rPr>
              <a:t>o-</a:t>
            </a:r>
            <a:r>
              <a:rPr lang="en-US" sz="1400" b="1" spc="0">
                <a:solidFill>
                  <a:srgbClr val="FFFFFF"/>
                </a:solidFill>
                <a:latin typeface="+mn-lt"/>
                <a:cs typeface="Segoe UI Semibold" panose="020B0702040204020203" pitchFamily="34" charset="0"/>
              </a:rPr>
              <a:t>m</a:t>
            </a:r>
            <a:r>
              <a:rPr lang="hu-HU" sz="1400" b="1" spc="0">
                <a:solidFill>
                  <a:srgbClr val="FFFFFF"/>
                </a:solidFill>
                <a:latin typeface="+mn-lt"/>
                <a:cs typeface="Segoe UI Semibold" panose="020B0702040204020203" pitchFamily="34" charset="0"/>
              </a:rPr>
              <a:t>arket</a:t>
            </a:r>
            <a:endParaRPr lang="en-US" sz="1400" b="1" spc="0">
              <a:solidFill>
                <a:srgbClr val="FFFFFF"/>
              </a:solidFill>
              <a:latin typeface="+mn-lt"/>
              <a:cs typeface="Segoe UI Semibold" panose="020B0702040204020203" pitchFamily="34" charset="0"/>
            </a:endParaRPr>
          </a:p>
        </p:txBody>
      </p:sp>
      <p:sp>
        <p:nvSpPr>
          <p:cNvPr id="105" name="Isosceles Triangle 104">
            <a:extLst>
              <a:ext uri="{FF2B5EF4-FFF2-40B4-BE49-F238E27FC236}">
                <a16:creationId xmlns:a16="http://schemas.microsoft.com/office/drawing/2014/main" id="{F68AB890-F780-4994-9E18-385AA1041925}"/>
              </a:ext>
            </a:extLst>
          </p:cNvPr>
          <p:cNvSpPr/>
          <p:nvPr/>
        </p:nvSpPr>
        <p:spPr bwMode="auto">
          <a:xfrm flipV="1">
            <a:off x="1761472" y="1468172"/>
            <a:ext cx="1711046" cy="10227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42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Left Brace 113">
            <a:extLst>
              <a:ext uri="{FF2B5EF4-FFF2-40B4-BE49-F238E27FC236}">
                <a16:creationId xmlns:a16="http://schemas.microsoft.com/office/drawing/2014/main" id="{49F88FB2-3B47-4188-9663-137302FE126F}"/>
              </a:ext>
            </a:extLst>
          </p:cNvPr>
          <p:cNvSpPr/>
          <p:nvPr/>
        </p:nvSpPr>
        <p:spPr>
          <a:xfrm rot="16200000">
            <a:off x="2450998" y="3998545"/>
            <a:ext cx="147709" cy="4509661"/>
          </a:xfrm>
          <a:prstGeom prst="leftBrace">
            <a:avLst>
              <a:gd name="adj1" fmla="val 668"/>
              <a:gd name="adj2" fmla="val 5000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light"/>
              <a:cs typeface="Segoe UI" pitchFamily="34" charset="0"/>
            </a:endParaRPr>
          </a:p>
        </p:txBody>
      </p:sp>
      <p:sp>
        <p:nvSpPr>
          <p:cNvPr id="132" name="Rectangle 131">
            <a:extLst>
              <a:ext uri="{FF2B5EF4-FFF2-40B4-BE49-F238E27FC236}">
                <a16:creationId xmlns:a16="http://schemas.microsoft.com/office/drawing/2014/main" id="{046E68F4-656C-4E3F-B938-8F6A3B1FE0CA}"/>
              </a:ext>
            </a:extLst>
          </p:cNvPr>
          <p:cNvSpPr/>
          <p:nvPr/>
        </p:nvSpPr>
        <p:spPr>
          <a:xfrm>
            <a:off x="148902" y="2893451"/>
            <a:ext cx="1459094" cy="677108"/>
          </a:xfrm>
          <a:prstGeom prst="rect">
            <a:avLst/>
          </a:prstGeom>
          <a:ln>
            <a:solidFill>
              <a:schemeClr val="accent1"/>
            </a:solidFill>
          </a:ln>
        </p:spPr>
        <p:txBody>
          <a:bodyPr wrap="square" rIns="0">
            <a:spAutoFit/>
          </a:bodyPr>
          <a:lstStyle/>
          <a:p>
            <a:pPr defTabSz="912739" fontAlgn="base">
              <a:spcBef>
                <a:spcPct val="0"/>
              </a:spcBef>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Partner Technology Strategist (PTS)</a:t>
            </a:r>
          </a:p>
          <a:p>
            <a:pPr defTabSz="932597"/>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Support partner’s technical journey</a:t>
            </a:r>
          </a:p>
        </p:txBody>
      </p:sp>
      <p:sp>
        <p:nvSpPr>
          <p:cNvPr id="133" name="Rectangle 132">
            <a:extLst>
              <a:ext uri="{FF2B5EF4-FFF2-40B4-BE49-F238E27FC236}">
                <a16:creationId xmlns:a16="http://schemas.microsoft.com/office/drawing/2014/main" id="{0DDE89F5-C74C-4E37-B40C-F5A6B49BF6B3}"/>
              </a:ext>
            </a:extLst>
          </p:cNvPr>
          <p:cNvSpPr/>
          <p:nvPr/>
        </p:nvSpPr>
        <p:spPr>
          <a:xfrm>
            <a:off x="152089" y="2142911"/>
            <a:ext cx="1452719" cy="677108"/>
          </a:xfrm>
          <a:prstGeom prst="rect">
            <a:avLst/>
          </a:prstGeom>
          <a:ln>
            <a:solidFill>
              <a:schemeClr val="accent1"/>
            </a:solidFill>
          </a:ln>
        </p:spPr>
        <p:txBody>
          <a:bodyPr wrap="square" rIns="0">
            <a:spAutoFit/>
          </a:bodyPr>
          <a:lstStyle/>
          <a:p>
            <a:pPr defTabSz="912739" fontAlgn="base">
              <a:spcBef>
                <a:spcPct val="0"/>
              </a:spcBef>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Partner Development Manager (PDM)</a:t>
            </a:r>
          </a:p>
          <a:p>
            <a:pPr defTabSz="912739" fontAlgn="base">
              <a:spcBef>
                <a:spcPct val="0"/>
              </a:spcBef>
              <a:defRPr/>
            </a:pPr>
            <a:r>
              <a:rPr lang="hu-HU"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Expand </a:t>
            </a: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partner </a:t>
            </a:r>
            <a:r>
              <a:rPr lang="hu-HU"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solution portfolio </a:t>
            </a: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and</a:t>
            </a:r>
            <a:r>
              <a:rPr lang="hu-HU"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channel</a:t>
            </a:r>
            <a:endPar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78EF43F4-2AB6-4CAF-863B-486FBB90BE80}"/>
              </a:ext>
            </a:extLst>
          </p:cNvPr>
          <p:cNvSpPr/>
          <p:nvPr/>
        </p:nvSpPr>
        <p:spPr>
          <a:xfrm>
            <a:off x="258767" y="6448244"/>
            <a:ext cx="4744544" cy="238527"/>
          </a:xfrm>
          <a:prstGeom prst="rect">
            <a:avLst/>
          </a:prstGeom>
        </p:spPr>
        <p:txBody>
          <a:bodyPr wrap="square">
            <a:spAutoFit/>
          </a:bodyPr>
          <a:lstStyle/>
          <a:p>
            <a:pPr algn="ctr" defTabSz="931834">
              <a:defRPr/>
            </a:pP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Provide global support </a:t>
            </a:r>
            <a:r>
              <a:rPr lang="en-GB"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to facilitate Co-Sell, readiness, and partner enablement </a:t>
            </a:r>
            <a:endPar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35" name="Rectangle 134">
            <a:extLst>
              <a:ext uri="{FF2B5EF4-FFF2-40B4-BE49-F238E27FC236}">
                <a16:creationId xmlns:a16="http://schemas.microsoft.com/office/drawing/2014/main" id="{4C55625D-86F4-472E-8B6A-5232A542CEF1}"/>
              </a:ext>
            </a:extLst>
          </p:cNvPr>
          <p:cNvSpPr/>
          <p:nvPr/>
        </p:nvSpPr>
        <p:spPr>
          <a:xfrm>
            <a:off x="1773102" y="2142911"/>
            <a:ext cx="1688907" cy="1338828"/>
          </a:xfrm>
          <a:prstGeom prst="rect">
            <a:avLst/>
          </a:prstGeom>
          <a:ln>
            <a:solidFill>
              <a:schemeClr val="accent1"/>
            </a:solidFill>
          </a:ln>
        </p:spPr>
        <p:txBody>
          <a:bodyPr wrap="square" rIns="45720">
            <a:spAutoFit/>
          </a:bodyPr>
          <a:lstStyle/>
          <a:p>
            <a:pPr defTabSz="912739" fontAlgn="base">
              <a:spcBef>
                <a:spcPct val="0"/>
              </a:spcBef>
              <a:spcAft>
                <a:spcPts val="612"/>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Partner Marketing Advisor-</a:t>
            </a:r>
            <a:b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Solution (PMA-S)</a:t>
            </a:r>
            <a:br>
              <a:rPr lang="en-US" sz="9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Orchestrate </a:t>
            </a:r>
            <a:r>
              <a:rPr lang="hu-HU"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GTM </a:t>
            </a: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plan </a:t>
            </a:r>
            <a:r>
              <a:rPr lang="hu-HU"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for</a:t>
            </a: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a:t>
            </a:r>
            <a:b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local partners</a:t>
            </a:r>
          </a:p>
          <a:p>
            <a:pPr defTabSz="912739" fontAlgn="base">
              <a:spcBef>
                <a:spcPct val="0"/>
              </a:spcBef>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Partner Marketing Advisor-Partner (PMA-P)</a:t>
            </a:r>
          </a:p>
          <a:p>
            <a:pPr defTabSz="932597"/>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Orchestrate </a:t>
            </a:r>
            <a:r>
              <a:rPr lang="hu-HU"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GTM </a:t>
            </a: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plan </a:t>
            </a:r>
            <a:r>
              <a:rPr lang="hu-HU"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for</a:t>
            </a: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local and global partners</a:t>
            </a:r>
          </a:p>
        </p:txBody>
      </p:sp>
      <p:sp>
        <p:nvSpPr>
          <p:cNvPr id="136" name="Rectangle 135">
            <a:extLst>
              <a:ext uri="{FF2B5EF4-FFF2-40B4-BE49-F238E27FC236}">
                <a16:creationId xmlns:a16="http://schemas.microsoft.com/office/drawing/2014/main" id="{5D7820C2-A61F-4B02-A5EC-993D11A516F4}"/>
              </a:ext>
            </a:extLst>
          </p:cNvPr>
          <p:cNvSpPr/>
          <p:nvPr/>
        </p:nvSpPr>
        <p:spPr>
          <a:xfrm>
            <a:off x="1773102" y="3570559"/>
            <a:ext cx="1688907" cy="2439129"/>
          </a:xfrm>
          <a:prstGeom prst="rect">
            <a:avLst/>
          </a:prstGeom>
          <a:ln>
            <a:solidFill>
              <a:schemeClr val="accent1"/>
            </a:solidFill>
          </a:ln>
        </p:spPr>
        <p:txBody>
          <a:bodyPr wrap="square" rIns="45720">
            <a:spAutoFit/>
          </a:bodyPr>
          <a:lstStyle/>
          <a:p>
            <a:pPr defTabSz="912739" fontAlgn="base">
              <a:spcBef>
                <a:spcPct val="0"/>
              </a:spcBef>
              <a:spcAft>
                <a:spcPts val="60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Partner Channel Marketing Manager-Enable (PCMM-E)</a:t>
            </a:r>
            <a:br>
              <a:rPr lang="en-US" sz="9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Help </a:t>
            </a:r>
            <a:r>
              <a:rPr lang="en-US" sz="950" err="1">
                <a:gradFill>
                  <a:gsLst>
                    <a:gs pos="0">
                      <a:schemeClr val="tx1"/>
                    </a:gs>
                    <a:gs pos="100000">
                      <a:schemeClr val="tx1"/>
                    </a:gs>
                  </a:gsLst>
                  <a:lin ang="5400000" scaled="0"/>
                </a:gradFill>
                <a:latin typeface="Segoe UI" panose="020B0502040204020203" pitchFamily="34" charset="0"/>
                <a:cs typeface="Segoe UI" panose="020B0502040204020203" pitchFamily="34" charset="0"/>
              </a:rPr>
              <a:t>HiPo</a:t>
            </a: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partners </a:t>
            </a:r>
            <a:b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build capabilities</a:t>
            </a:r>
          </a:p>
          <a:p>
            <a:pPr defTabSz="932597" fontAlgn="base">
              <a:spcBef>
                <a:spcPct val="0"/>
              </a:spcBef>
              <a:spcAft>
                <a:spcPts val="600"/>
              </a:spcAft>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Partner Channel </a:t>
            </a:r>
            <a:b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Marketing Manager-</a:t>
            </a:r>
            <a:b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Recruit (PCMM-R)</a:t>
            </a:r>
            <a:br>
              <a:rPr lang="en-US" sz="9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Onboard new partners to develop solutions</a:t>
            </a:r>
          </a:p>
          <a:p>
            <a:pPr defTabSz="912739" fontAlgn="base">
              <a:spcBef>
                <a:spcPct val="0"/>
              </a:spcBef>
              <a:spcAft>
                <a:spcPts val="600"/>
              </a:spcAft>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Partner Channel </a:t>
            </a:r>
            <a:b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Marketing Manager-Incentives (PCMM-I)</a:t>
            </a:r>
            <a:br>
              <a:rPr lang="en-US" sz="9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Enable partner transformation with </a:t>
            </a:r>
            <a:b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WW incentives</a:t>
            </a:r>
          </a:p>
        </p:txBody>
      </p:sp>
      <p:sp>
        <p:nvSpPr>
          <p:cNvPr id="137" name="Rectangle 136">
            <a:extLst>
              <a:ext uri="{FF2B5EF4-FFF2-40B4-BE49-F238E27FC236}">
                <a16:creationId xmlns:a16="http://schemas.microsoft.com/office/drawing/2014/main" id="{75253354-1AD1-41FF-AD59-6F7FBC8015BA}"/>
              </a:ext>
            </a:extLst>
          </p:cNvPr>
          <p:cNvSpPr/>
          <p:nvPr/>
        </p:nvSpPr>
        <p:spPr>
          <a:xfrm>
            <a:off x="3579000" y="2851797"/>
            <a:ext cx="1369993" cy="823302"/>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Enterprise Channel Manager (ECM)</a:t>
            </a:r>
          </a:p>
          <a:p>
            <a:pPr defTabSz="932597" fontAlgn="base">
              <a:spcBef>
                <a:spcPct val="0"/>
              </a:spcBef>
              <a:spcAft>
                <a:spcPct val="0"/>
              </a:spcAft>
              <a:defRPr/>
            </a:pP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Land Co-Sell</a:t>
            </a:r>
            <a:b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partners and plays </a:t>
            </a:r>
            <a:b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in EOUs</a:t>
            </a:r>
          </a:p>
        </p:txBody>
      </p:sp>
      <p:sp>
        <p:nvSpPr>
          <p:cNvPr id="138" name="Rectangle 137">
            <a:extLst>
              <a:ext uri="{FF2B5EF4-FFF2-40B4-BE49-F238E27FC236}">
                <a16:creationId xmlns:a16="http://schemas.microsoft.com/office/drawing/2014/main" id="{14FD4F16-EE8F-45C7-82D5-B74ACE4B8FF1}"/>
              </a:ext>
            </a:extLst>
          </p:cNvPr>
          <p:cNvSpPr/>
          <p:nvPr/>
        </p:nvSpPr>
        <p:spPr>
          <a:xfrm>
            <a:off x="3579001" y="4696831"/>
            <a:ext cx="1303579" cy="969496"/>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Territory Channel Manager (TCM)</a:t>
            </a:r>
          </a:p>
          <a:p>
            <a:pPr defTabSz="932597" fontAlgn="base">
              <a:spcBef>
                <a:spcPct val="0"/>
              </a:spcBef>
              <a:spcAft>
                <a:spcPct val="0"/>
              </a:spcAft>
              <a:defRPr/>
            </a:pP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Connect partners </a:t>
            </a:r>
            <a:b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to customer opportunities </a:t>
            </a:r>
            <a:b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in territory</a:t>
            </a:r>
          </a:p>
        </p:txBody>
      </p:sp>
      <p:grpSp>
        <p:nvGrpSpPr>
          <p:cNvPr id="191" name="Group 190">
            <a:extLst>
              <a:ext uri="{FF2B5EF4-FFF2-40B4-BE49-F238E27FC236}">
                <a16:creationId xmlns:a16="http://schemas.microsoft.com/office/drawing/2014/main" id="{703AD23F-1EE0-4404-9CC4-E4454A37178D}"/>
              </a:ext>
            </a:extLst>
          </p:cNvPr>
          <p:cNvGrpSpPr/>
          <p:nvPr/>
        </p:nvGrpSpPr>
        <p:grpSpPr>
          <a:xfrm>
            <a:off x="4862817" y="2576824"/>
            <a:ext cx="5610790" cy="585216"/>
            <a:chOff x="4968324" y="2580497"/>
            <a:chExt cx="5610790" cy="585216"/>
          </a:xfrm>
        </p:grpSpPr>
        <p:sp>
          <p:nvSpPr>
            <p:cNvPr id="141" name="Rectangle 140">
              <a:extLst>
                <a:ext uri="{FF2B5EF4-FFF2-40B4-BE49-F238E27FC236}">
                  <a16:creationId xmlns:a16="http://schemas.microsoft.com/office/drawing/2014/main" id="{821D6C36-81DC-4B86-8A71-7A4F58302AD4}"/>
                </a:ext>
              </a:extLst>
            </p:cNvPr>
            <p:cNvSpPr/>
            <p:nvPr/>
          </p:nvSpPr>
          <p:spPr>
            <a:xfrm>
              <a:off x="6803523" y="2607648"/>
              <a:ext cx="2146562" cy="530915"/>
            </a:xfrm>
            <a:prstGeom prst="rect">
              <a:avLst/>
            </a:prstGeom>
          </p:spPr>
          <p:txBody>
            <a:bodyPr wrap="square">
              <a:spAutoFit/>
            </a:bodyPr>
            <a:lstStyle/>
            <a:p>
              <a:pPr defTabSz="932597" fontAlgn="base">
                <a:spcBef>
                  <a:spcPct val="0"/>
                </a:spcBef>
                <a:spcAft>
                  <a:spcPct val="0"/>
                </a:spcAft>
                <a:defRPr/>
              </a:pPr>
              <a:r>
                <a:rPr lang="en-US" sz="950" dirty="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Solution Specialist (SSP)</a:t>
              </a:r>
            </a:p>
            <a:p>
              <a:pPr defTabSz="932597" fontAlgn="base">
                <a:spcBef>
                  <a:spcPct val="0"/>
                </a:spcBef>
                <a:spcAft>
                  <a:spcPct val="0"/>
                </a:spcAft>
                <a:defRPr/>
              </a:pPr>
              <a:r>
                <a:rPr lang="en-US" sz="9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Engage with BDMs to </a:t>
              </a:r>
              <a:br>
                <a:rPr lang="en-US" sz="9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9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generate opportunities</a:t>
              </a:r>
            </a:p>
          </p:txBody>
        </p:sp>
        <p:sp>
          <p:nvSpPr>
            <p:cNvPr id="142" name="Rectangle 141">
              <a:extLst>
                <a:ext uri="{FF2B5EF4-FFF2-40B4-BE49-F238E27FC236}">
                  <a16:creationId xmlns:a16="http://schemas.microsoft.com/office/drawing/2014/main" id="{212C0CF8-E971-4F08-9DF8-C072709B2B53}"/>
                </a:ext>
              </a:extLst>
            </p:cNvPr>
            <p:cNvSpPr/>
            <p:nvPr/>
          </p:nvSpPr>
          <p:spPr>
            <a:xfrm>
              <a:off x="8859838" y="2607648"/>
              <a:ext cx="1681331" cy="530915"/>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Technology Solutions Professional (TSP)</a:t>
              </a:r>
            </a:p>
            <a:p>
              <a:pPr defTabSz="932597" fontAlgn="base">
                <a:spcBef>
                  <a:spcPct val="0"/>
                </a:spcBef>
                <a:spcAft>
                  <a:spcPct val="0"/>
                </a:spcAft>
                <a:defRPr/>
              </a:pP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Provide technical expertise</a:t>
              </a:r>
            </a:p>
          </p:txBody>
        </p:sp>
        <p:cxnSp>
          <p:nvCxnSpPr>
            <p:cNvPr id="143" name="Straight Arrow Connector 142">
              <a:extLst>
                <a:ext uri="{FF2B5EF4-FFF2-40B4-BE49-F238E27FC236}">
                  <a16:creationId xmlns:a16="http://schemas.microsoft.com/office/drawing/2014/main" id="{F7C2DD9B-8560-4BF9-8FDA-327282640AFB}"/>
                </a:ext>
              </a:extLst>
            </p:cNvPr>
            <p:cNvCxnSpPr/>
            <p:nvPr/>
          </p:nvCxnSpPr>
          <p:spPr>
            <a:xfrm>
              <a:off x="6474069" y="2873105"/>
              <a:ext cx="226292" cy="0"/>
            </a:xfrm>
            <a:prstGeom prst="straightConnector1">
              <a:avLst/>
            </a:prstGeom>
            <a:ln w="12700">
              <a:headEnd type="none"/>
              <a:tailEnd type="triangl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A39C9DA7-97E2-4AD5-8D54-75AF9AE1C846}"/>
                </a:ext>
              </a:extLst>
            </p:cNvPr>
            <p:cNvSpPr/>
            <p:nvPr/>
          </p:nvSpPr>
          <p:spPr bwMode="auto">
            <a:xfrm>
              <a:off x="4968324" y="2580497"/>
              <a:ext cx="5610790" cy="585216"/>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00">
                <a:gradFill>
                  <a:gsLst>
                    <a:gs pos="0">
                      <a:schemeClr val="tx1"/>
                    </a:gs>
                    <a:gs pos="100000">
                      <a:schemeClr val="tx1"/>
                    </a:gs>
                  </a:gsLst>
                  <a:lin ang="5400000" scaled="0"/>
                </a:gradFill>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31F56DD2-F24D-4972-9079-6D2FA6D412B6}"/>
                </a:ext>
              </a:extLst>
            </p:cNvPr>
            <p:cNvSpPr/>
            <p:nvPr/>
          </p:nvSpPr>
          <p:spPr>
            <a:xfrm>
              <a:off x="5018152" y="2680745"/>
              <a:ext cx="1757053" cy="384721"/>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Specialist Team Unit </a:t>
              </a:r>
              <a:b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(STU)</a:t>
              </a:r>
            </a:p>
          </p:txBody>
        </p:sp>
      </p:grpSp>
      <p:grpSp>
        <p:nvGrpSpPr>
          <p:cNvPr id="192" name="Group 191">
            <a:extLst>
              <a:ext uri="{FF2B5EF4-FFF2-40B4-BE49-F238E27FC236}">
                <a16:creationId xmlns:a16="http://schemas.microsoft.com/office/drawing/2014/main" id="{C74443DD-EA89-4A64-9AD5-8D21DC58FE40}"/>
              </a:ext>
            </a:extLst>
          </p:cNvPr>
          <p:cNvGrpSpPr/>
          <p:nvPr/>
        </p:nvGrpSpPr>
        <p:grpSpPr>
          <a:xfrm>
            <a:off x="4862817" y="3207935"/>
            <a:ext cx="5610790" cy="384721"/>
            <a:chOff x="4968324" y="3209771"/>
            <a:chExt cx="5610790" cy="384721"/>
          </a:xfrm>
        </p:grpSpPr>
        <p:sp>
          <p:nvSpPr>
            <p:cNvPr id="148" name="Rectangle 147">
              <a:extLst>
                <a:ext uri="{FF2B5EF4-FFF2-40B4-BE49-F238E27FC236}">
                  <a16:creationId xmlns:a16="http://schemas.microsoft.com/office/drawing/2014/main" id="{C5CB5135-3CB0-45A6-924F-CE6610D32FDE}"/>
                </a:ext>
              </a:extLst>
            </p:cNvPr>
            <p:cNvSpPr/>
            <p:nvPr/>
          </p:nvSpPr>
          <p:spPr>
            <a:xfrm>
              <a:off x="6803525" y="3209771"/>
              <a:ext cx="2742601" cy="384721"/>
            </a:xfrm>
            <a:prstGeom prst="rect">
              <a:avLst/>
            </a:prstGeom>
          </p:spPr>
          <p:txBody>
            <a:bodyPr wrap="square">
              <a:spAutoFit/>
            </a:bodyPr>
            <a:lstStyle/>
            <a:p>
              <a:pPr defTabSz="932597" fontAlgn="base">
                <a:spcBef>
                  <a:spcPct val="0"/>
                </a:spcBef>
                <a:spcAft>
                  <a:spcPct val="0"/>
                </a:spcAft>
                <a:defRPr/>
              </a:pPr>
              <a:r>
                <a:rPr lang="en-US" sz="950" dirty="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Industry Solutions Executive (ISE)</a:t>
              </a:r>
            </a:p>
            <a:p>
              <a:pPr defTabSz="932597" fontAlgn="base">
                <a:spcBef>
                  <a:spcPct val="0"/>
                </a:spcBef>
                <a:spcAft>
                  <a:spcPct val="0"/>
                </a:spcAft>
                <a:defRPr/>
              </a:pPr>
              <a:r>
                <a:rPr lang="en-US" sz="9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Provide industry expertise</a:t>
              </a:r>
            </a:p>
          </p:txBody>
        </p:sp>
        <p:cxnSp>
          <p:nvCxnSpPr>
            <p:cNvPr id="149" name="Straight Arrow Connector 148">
              <a:extLst>
                <a:ext uri="{FF2B5EF4-FFF2-40B4-BE49-F238E27FC236}">
                  <a16:creationId xmlns:a16="http://schemas.microsoft.com/office/drawing/2014/main" id="{E4788001-0CEB-4421-A172-88F36E9F9868}"/>
                </a:ext>
              </a:extLst>
            </p:cNvPr>
            <p:cNvCxnSpPr/>
            <p:nvPr/>
          </p:nvCxnSpPr>
          <p:spPr>
            <a:xfrm>
              <a:off x="6474069" y="3402131"/>
              <a:ext cx="226292" cy="0"/>
            </a:xfrm>
            <a:prstGeom prst="straightConnector1">
              <a:avLst/>
            </a:prstGeom>
            <a:ln w="12700">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F51BC3B3-36C1-438F-888D-3C29F07F7E8B}"/>
                </a:ext>
              </a:extLst>
            </p:cNvPr>
            <p:cNvSpPr/>
            <p:nvPr/>
          </p:nvSpPr>
          <p:spPr bwMode="auto">
            <a:xfrm>
              <a:off x="4968324" y="3210107"/>
              <a:ext cx="5610790" cy="38404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00">
                <a:gradFill>
                  <a:gsLst>
                    <a:gs pos="0">
                      <a:schemeClr val="tx1"/>
                    </a:gs>
                    <a:gs pos="100000">
                      <a:schemeClr val="tx1"/>
                    </a:gs>
                  </a:gsLst>
                  <a:lin ang="5400000" scaled="0"/>
                </a:gra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07A5B14D-36B7-48B4-8DF9-5A5F5E46C289}"/>
                </a:ext>
              </a:extLst>
            </p:cNvPr>
            <p:cNvSpPr/>
            <p:nvPr/>
          </p:nvSpPr>
          <p:spPr>
            <a:xfrm>
              <a:off x="5018152" y="3282868"/>
              <a:ext cx="1757053" cy="238527"/>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Industry team</a:t>
              </a:r>
            </a:p>
          </p:txBody>
        </p:sp>
      </p:grpSp>
      <p:grpSp>
        <p:nvGrpSpPr>
          <p:cNvPr id="193" name="Group 192">
            <a:extLst>
              <a:ext uri="{FF2B5EF4-FFF2-40B4-BE49-F238E27FC236}">
                <a16:creationId xmlns:a16="http://schemas.microsoft.com/office/drawing/2014/main" id="{722BFBB2-EBCC-4A0E-8A5A-79BFA8529BC0}"/>
              </a:ext>
            </a:extLst>
          </p:cNvPr>
          <p:cNvGrpSpPr/>
          <p:nvPr/>
        </p:nvGrpSpPr>
        <p:grpSpPr>
          <a:xfrm>
            <a:off x="4862817" y="3638550"/>
            <a:ext cx="5610790" cy="384721"/>
            <a:chOff x="4968324" y="3638550"/>
            <a:chExt cx="5610790" cy="384721"/>
          </a:xfrm>
        </p:grpSpPr>
        <p:sp>
          <p:nvSpPr>
            <p:cNvPr id="151" name="Rectangle 150">
              <a:extLst>
                <a:ext uri="{FF2B5EF4-FFF2-40B4-BE49-F238E27FC236}">
                  <a16:creationId xmlns:a16="http://schemas.microsoft.com/office/drawing/2014/main" id="{32AD9E57-79DC-4DB3-96E5-060CFE48893F}"/>
                </a:ext>
              </a:extLst>
            </p:cNvPr>
            <p:cNvSpPr/>
            <p:nvPr/>
          </p:nvSpPr>
          <p:spPr>
            <a:xfrm>
              <a:off x="6803526" y="3638550"/>
              <a:ext cx="2347957" cy="384721"/>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Cloud Solution Architect (CSA)</a:t>
              </a:r>
            </a:p>
            <a:p>
              <a:pPr defTabSz="932597" fontAlgn="base">
                <a:spcBef>
                  <a:spcPct val="0"/>
                </a:spcBef>
                <a:spcAft>
                  <a:spcPct val="0"/>
                </a:spcAft>
                <a:defRPr/>
              </a:pP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Accelerate adoption and consumption</a:t>
              </a:r>
            </a:p>
          </p:txBody>
        </p:sp>
        <p:cxnSp>
          <p:nvCxnSpPr>
            <p:cNvPr id="152" name="Straight Arrow Connector 151">
              <a:extLst>
                <a:ext uri="{FF2B5EF4-FFF2-40B4-BE49-F238E27FC236}">
                  <a16:creationId xmlns:a16="http://schemas.microsoft.com/office/drawing/2014/main" id="{2D627035-E90B-45D2-9392-4EB18E82E6E7}"/>
                </a:ext>
              </a:extLst>
            </p:cNvPr>
            <p:cNvCxnSpPr/>
            <p:nvPr/>
          </p:nvCxnSpPr>
          <p:spPr>
            <a:xfrm>
              <a:off x="6474069" y="3830910"/>
              <a:ext cx="226292" cy="0"/>
            </a:xfrm>
            <a:prstGeom prst="straightConnector1">
              <a:avLst/>
            </a:prstGeom>
            <a:ln w="12700">
              <a:headEnd type="none"/>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DCC2E193-EBD2-4B14-96A0-68DD10C7A86C}"/>
                </a:ext>
              </a:extLst>
            </p:cNvPr>
            <p:cNvSpPr/>
            <p:nvPr/>
          </p:nvSpPr>
          <p:spPr bwMode="auto">
            <a:xfrm>
              <a:off x="4968324" y="3638886"/>
              <a:ext cx="5610790" cy="38404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00">
                <a:gradFill>
                  <a:gsLst>
                    <a:gs pos="0">
                      <a:schemeClr val="tx1"/>
                    </a:gs>
                    <a:gs pos="100000">
                      <a:schemeClr val="tx1"/>
                    </a:gs>
                  </a:gsLst>
                  <a:lin ang="5400000" scaled="0"/>
                </a:gradFill>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7CADF8B1-BF10-4166-AF8F-B7CCBDA46372}"/>
                </a:ext>
              </a:extLst>
            </p:cNvPr>
            <p:cNvSpPr/>
            <p:nvPr/>
          </p:nvSpPr>
          <p:spPr>
            <a:xfrm>
              <a:off x="5018152" y="3638550"/>
              <a:ext cx="2006486" cy="384721"/>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Customer Success Unit </a:t>
              </a:r>
              <a:b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(CSU)</a:t>
              </a:r>
            </a:p>
          </p:txBody>
        </p:sp>
      </p:grpSp>
      <p:grpSp>
        <p:nvGrpSpPr>
          <p:cNvPr id="190" name="Group 189">
            <a:extLst>
              <a:ext uri="{FF2B5EF4-FFF2-40B4-BE49-F238E27FC236}">
                <a16:creationId xmlns:a16="http://schemas.microsoft.com/office/drawing/2014/main" id="{596AA061-DAD6-4312-80A0-342EDBA27053}"/>
              </a:ext>
            </a:extLst>
          </p:cNvPr>
          <p:cNvGrpSpPr/>
          <p:nvPr/>
        </p:nvGrpSpPr>
        <p:grpSpPr>
          <a:xfrm>
            <a:off x="4862817" y="2146208"/>
            <a:ext cx="5610790" cy="384721"/>
            <a:chOff x="4968324" y="2146208"/>
            <a:chExt cx="5610790" cy="384721"/>
          </a:xfrm>
        </p:grpSpPr>
        <p:sp>
          <p:nvSpPr>
            <p:cNvPr id="139" name="Rectangle 138">
              <a:extLst>
                <a:ext uri="{FF2B5EF4-FFF2-40B4-BE49-F238E27FC236}">
                  <a16:creationId xmlns:a16="http://schemas.microsoft.com/office/drawing/2014/main" id="{74AAB7CA-3509-49E1-A0B9-F0C96B88A6E2}"/>
                </a:ext>
              </a:extLst>
            </p:cNvPr>
            <p:cNvSpPr/>
            <p:nvPr/>
          </p:nvSpPr>
          <p:spPr>
            <a:xfrm>
              <a:off x="6803526" y="2146208"/>
              <a:ext cx="2338152" cy="384721"/>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Account Executive (AE)</a:t>
              </a:r>
            </a:p>
            <a:p>
              <a:pPr defTabSz="932597" fontAlgn="base">
                <a:spcBef>
                  <a:spcPct val="0"/>
                </a:spcBef>
                <a:spcAft>
                  <a:spcPct val="0"/>
                </a:spcAft>
                <a:defRPr/>
              </a:pP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Lead and drive customer relationship</a:t>
              </a:r>
            </a:p>
          </p:txBody>
        </p:sp>
        <p:sp>
          <p:nvSpPr>
            <p:cNvPr id="140" name="Rectangle 139">
              <a:extLst>
                <a:ext uri="{FF2B5EF4-FFF2-40B4-BE49-F238E27FC236}">
                  <a16:creationId xmlns:a16="http://schemas.microsoft.com/office/drawing/2014/main" id="{9EF62755-F5A1-4893-B9B8-EED3277F50A0}"/>
                </a:ext>
              </a:extLst>
            </p:cNvPr>
            <p:cNvSpPr/>
            <p:nvPr/>
          </p:nvSpPr>
          <p:spPr bwMode="auto">
            <a:xfrm>
              <a:off x="4968324" y="2146544"/>
              <a:ext cx="5610790" cy="38404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00">
                <a:gradFill>
                  <a:gsLst>
                    <a:gs pos="0">
                      <a:schemeClr val="tx1"/>
                    </a:gs>
                    <a:gs pos="100000">
                      <a:schemeClr val="tx1"/>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7763799-834C-49F3-8E8A-00E883915E94}"/>
                </a:ext>
              </a:extLst>
            </p:cNvPr>
            <p:cNvSpPr/>
            <p:nvPr/>
          </p:nvSpPr>
          <p:spPr>
            <a:xfrm>
              <a:off x="5018152" y="2146208"/>
              <a:ext cx="2056727" cy="384721"/>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Account Team Unit </a:t>
              </a:r>
              <a:b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(ATU)</a:t>
              </a:r>
            </a:p>
          </p:txBody>
        </p:sp>
        <p:cxnSp>
          <p:nvCxnSpPr>
            <p:cNvPr id="158" name="Straight Arrow Connector 157">
              <a:extLst>
                <a:ext uri="{FF2B5EF4-FFF2-40B4-BE49-F238E27FC236}">
                  <a16:creationId xmlns:a16="http://schemas.microsoft.com/office/drawing/2014/main" id="{C1587BCF-37D3-4260-82F0-B50812DC35F8}"/>
                </a:ext>
              </a:extLst>
            </p:cNvPr>
            <p:cNvCxnSpPr/>
            <p:nvPr/>
          </p:nvCxnSpPr>
          <p:spPr>
            <a:xfrm>
              <a:off x="6474069" y="2338568"/>
              <a:ext cx="226292" cy="0"/>
            </a:xfrm>
            <a:prstGeom prst="straightConnector1">
              <a:avLst/>
            </a:prstGeom>
            <a:ln w="127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AA95773A-334A-498F-B75E-C3263D3F2EC8}"/>
              </a:ext>
            </a:extLst>
          </p:cNvPr>
          <p:cNvGrpSpPr/>
          <p:nvPr/>
        </p:nvGrpSpPr>
        <p:grpSpPr>
          <a:xfrm>
            <a:off x="4862817" y="4169754"/>
            <a:ext cx="5718084" cy="548640"/>
            <a:chOff x="4968324" y="4169754"/>
            <a:chExt cx="5718084" cy="548640"/>
          </a:xfrm>
        </p:grpSpPr>
        <p:sp>
          <p:nvSpPr>
            <p:cNvPr id="159" name="Rectangle 158">
              <a:extLst>
                <a:ext uri="{FF2B5EF4-FFF2-40B4-BE49-F238E27FC236}">
                  <a16:creationId xmlns:a16="http://schemas.microsoft.com/office/drawing/2014/main" id="{FCCEE646-7D95-4943-B4D5-CE5B21E42527}"/>
                </a:ext>
              </a:extLst>
            </p:cNvPr>
            <p:cNvSpPr/>
            <p:nvPr/>
          </p:nvSpPr>
          <p:spPr>
            <a:xfrm>
              <a:off x="6803523" y="4178617"/>
              <a:ext cx="1826570" cy="530915"/>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Account Executive (AE)</a:t>
              </a:r>
            </a:p>
            <a:p>
              <a:pPr defTabSz="932597" fontAlgn="base">
                <a:spcBef>
                  <a:spcPct val="0"/>
                </a:spcBef>
                <a:spcAft>
                  <a:spcPct val="0"/>
                </a:spcAft>
                <a:defRPr/>
              </a:pP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Lead and drive </a:t>
              </a:r>
              <a:b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customer relationship</a:t>
              </a:r>
            </a:p>
          </p:txBody>
        </p:sp>
        <p:sp>
          <p:nvSpPr>
            <p:cNvPr id="160" name="Rectangle 159">
              <a:extLst>
                <a:ext uri="{FF2B5EF4-FFF2-40B4-BE49-F238E27FC236}">
                  <a16:creationId xmlns:a16="http://schemas.microsoft.com/office/drawing/2014/main" id="{8CD8605C-A5E4-4EF6-842A-D1AC6932E13B}"/>
                </a:ext>
              </a:extLst>
            </p:cNvPr>
            <p:cNvSpPr/>
            <p:nvPr/>
          </p:nvSpPr>
          <p:spPr>
            <a:xfrm>
              <a:off x="8859838" y="4178617"/>
              <a:ext cx="1826570" cy="530915"/>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Cloud Specialist (CS)</a:t>
              </a:r>
            </a:p>
            <a:p>
              <a:pPr defTabSz="932597" fontAlgn="base">
                <a:spcBef>
                  <a:spcPct val="0"/>
                </a:spcBef>
                <a:spcAft>
                  <a:spcPct val="0"/>
                </a:spcAft>
                <a:defRPr/>
              </a:pP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Drive complex deals in selected customer accounts</a:t>
              </a:r>
            </a:p>
          </p:txBody>
        </p:sp>
        <p:cxnSp>
          <p:nvCxnSpPr>
            <p:cNvPr id="161" name="Straight Arrow Connector 160">
              <a:extLst>
                <a:ext uri="{FF2B5EF4-FFF2-40B4-BE49-F238E27FC236}">
                  <a16:creationId xmlns:a16="http://schemas.microsoft.com/office/drawing/2014/main" id="{01B0184E-2AD2-4F67-B481-73A328E74016}"/>
                </a:ext>
              </a:extLst>
            </p:cNvPr>
            <p:cNvCxnSpPr/>
            <p:nvPr/>
          </p:nvCxnSpPr>
          <p:spPr>
            <a:xfrm>
              <a:off x="6445358" y="4444074"/>
              <a:ext cx="226292" cy="0"/>
            </a:xfrm>
            <a:prstGeom prst="straightConnector1">
              <a:avLst/>
            </a:prstGeom>
            <a:ln w="12700">
              <a:headEnd type="none"/>
              <a:tailEnd type="triangle"/>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6EBAF63A-0AFD-463B-8C43-26A88920C944}"/>
                </a:ext>
              </a:extLst>
            </p:cNvPr>
            <p:cNvSpPr/>
            <p:nvPr/>
          </p:nvSpPr>
          <p:spPr bwMode="auto">
            <a:xfrm>
              <a:off x="4968324" y="4169754"/>
              <a:ext cx="5610790" cy="548640"/>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00">
                <a:gradFill>
                  <a:gsLst>
                    <a:gs pos="0">
                      <a:schemeClr val="tx1"/>
                    </a:gs>
                    <a:gs pos="100000">
                      <a:schemeClr val="tx1"/>
                    </a:gs>
                  </a:gsLst>
                  <a:lin ang="5400000" scaled="0"/>
                </a:gradFill>
                <a:latin typeface="Segoe UI Semilight"/>
                <a:ea typeface="Segoe UI" pitchFamily="34" charset="0"/>
                <a:cs typeface="Segoe UI" pitchFamily="34" charset="0"/>
              </a:endParaRPr>
            </a:p>
          </p:txBody>
        </p:sp>
        <p:sp>
          <p:nvSpPr>
            <p:cNvPr id="167" name="Rectangle 166">
              <a:extLst>
                <a:ext uri="{FF2B5EF4-FFF2-40B4-BE49-F238E27FC236}">
                  <a16:creationId xmlns:a16="http://schemas.microsoft.com/office/drawing/2014/main" id="{BE6D96E0-2899-4FC6-9D8C-B80B5DC73731}"/>
                </a:ext>
              </a:extLst>
            </p:cNvPr>
            <p:cNvSpPr/>
            <p:nvPr/>
          </p:nvSpPr>
          <p:spPr>
            <a:xfrm>
              <a:off x="5018152" y="4251714"/>
              <a:ext cx="1754238" cy="384721"/>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Account Team Unit </a:t>
              </a:r>
              <a:b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(ATU)</a:t>
              </a:r>
            </a:p>
          </p:txBody>
        </p:sp>
      </p:grpSp>
      <p:cxnSp>
        <p:nvCxnSpPr>
          <p:cNvPr id="165" name="Straight Arrow Connector 164">
            <a:extLst>
              <a:ext uri="{FF2B5EF4-FFF2-40B4-BE49-F238E27FC236}">
                <a16:creationId xmlns:a16="http://schemas.microsoft.com/office/drawing/2014/main" id="{858459F5-E4BD-4EB6-B97C-109E70E511D2}"/>
              </a:ext>
            </a:extLst>
          </p:cNvPr>
          <p:cNvCxnSpPr/>
          <p:nvPr/>
        </p:nvCxnSpPr>
        <p:spPr>
          <a:xfrm>
            <a:off x="6339851" y="4992616"/>
            <a:ext cx="226292" cy="0"/>
          </a:xfrm>
          <a:prstGeom prst="straightConnector1">
            <a:avLst/>
          </a:prstGeom>
          <a:ln w="127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452892DB-598A-4C92-8CC9-9385EA039074}"/>
              </a:ext>
            </a:extLst>
          </p:cNvPr>
          <p:cNvGrpSpPr/>
          <p:nvPr/>
        </p:nvGrpSpPr>
        <p:grpSpPr>
          <a:xfrm>
            <a:off x="4862817" y="4718296"/>
            <a:ext cx="5610790" cy="548640"/>
            <a:chOff x="4968324" y="4718296"/>
            <a:chExt cx="5610790" cy="548640"/>
          </a:xfrm>
        </p:grpSpPr>
        <p:sp>
          <p:nvSpPr>
            <p:cNvPr id="163" name="Rectangle 162">
              <a:extLst>
                <a:ext uri="{FF2B5EF4-FFF2-40B4-BE49-F238E27FC236}">
                  <a16:creationId xmlns:a16="http://schemas.microsoft.com/office/drawing/2014/main" id="{251A9D93-4B17-4CAF-BDF5-71CE1ED1A7F6}"/>
                </a:ext>
              </a:extLst>
            </p:cNvPr>
            <p:cNvSpPr/>
            <p:nvPr/>
          </p:nvSpPr>
          <p:spPr>
            <a:xfrm>
              <a:off x="6803523" y="4727159"/>
              <a:ext cx="2146562" cy="530915"/>
            </a:xfrm>
            <a:prstGeom prst="rect">
              <a:avLst/>
            </a:prstGeom>
          </p:spPr>
          <p:txBody>
            <a:bodyPr wrap="square">
              <a:spAutoFit/>
            </a:bodyPr>
            <a:lstStyle/>
            <a:p>
              <a:pPr defTabSz="932597" fontAlgn="base">
                <a:spcBef>
                  <a:spcPct val="0"/>
                </a:spcBef>
                <a:spcAft>
                  <a:spcPct val="0"/>
                </a:spcAft>
                <a:defRPr/>
              </a:pPr>
              <a:r>
                <a:rPr lang="en-US" sz="950" dirty="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Solution Specialist (SSP)</a:t>
              </a:r>
            </a:p>
            <a:p>
              <a:pPr defTabSz="932597" fontAlgn="base">
                <a:spcBef>
                  <a:spcPct val="0"/>
                </a:spcBef>
                <a:spcAft>
                  <a:spcPct val="0"/>
                </a:spcAft>
                <a:defRPr/>
              </a:pPr>
              <a:r>
                <a:rPr lang="en-US" sz="9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Engage with BDMs to </a:t>
              </a:r>
              <a:br>
                <a:rPr lang="en-US" sz="9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9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generate opportunities</a:t>
              </a:r>
            </a:p>
          </p:txBody>
        </p:sp>
        <p:sp>
          <p:nvSpPr>
            <p:cNvPr id="164" name="Rectangle 163">
              <a:extLst>
                <a:ext uri="{FF2B5EF4-FFF2-40B4-BE49-F238E27FC236}">
                  <a16:creationId xmlns:a16="http://schemas.microsoft.com/office/drawing/2014/main" id="{307B96AB-F214-4F71-867C-7515D632BA3B}"/>
                </a:ext>
              </a:extLst>
            </p:cNvPr>
            <p:cNvSpPr/>
            <p:nvPr/>
          </p:nvSpPr>
          <p:spPr>
            <a:xfrm>
              <a:off x="8859838" y="4727159"/>
              <a:ext cx="1697815" cy="530915"/>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Technology Solutions Professional (TSP)</a:t>
              </a:r>
            </a:p>
            <a:p>
              <a:pPr defTabSz="932597" fontAlgn="base">
                <a:spcBef>
                  <a:spcPct val="0"/>
                </a:spcBef>
                <a:spcAft>
                  <a:spcPct val="0"/>
                </a:spcAft>
                <a:defRPr/>
              </a:pP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Provide technical expertise</a:t>
              </a:r>
            </a:p>
          </p:txBody>
        </p:sp>
        <p:sp>
          <p:nvSpPr>
            <p:cNvPr id="166" name="Rectangle 165">
              <a:extLst>
                <a:ext uri="{FF2B5EF4-FFF2-40B4-BE49-F238E27FC236}">
                  <a16:creationId xmlns:a16="http://schemas.microsoft.com/office/drawing/2014/main" id="{C4B469FB-88E5-4CD1-95BE-D632FE5FAC81}"/>
                </a:ext>
              </a:extLst>
            </p:cNvPr>
            <p:cNvSpPr/>
            <p:nvPr/>
          </p:nvSpPr>
          <p:spPr bwMode="auto">
            <a:xfrm>
              <a:off x="4968324" y="4718296"/>
              <a:ext cx="5610790" cy="548640"/>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00">
                <a:gradFill>
                  <a:gsLst>
                    <a:gs pos="0">
                      <a:schemeClr val="tx1"/>
                    </a:gs>
                    <a:gs pos="100000">
                      <a:schemeClr val="tx1"/>
                    </a:gs>
                  </a:gsLst>
                  <a:lin ang="5400000" scaled="0"/>
                </a:gra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D568511E-BE82-4C17-A3FC-160910C1603C}"/>
                </a:ext>
              </a:extLst>
            </p:cNvPr>
            <p:cNvSpPr/>
            <p:nvPr/>
          </p:nvSpPr>
          <p:spPr>
            <a:xfrm>
              <a:off x="5018152" y="4800256"/>
              <a:ext cx="1757053" cy="384721"/>
            </a:xfrm>
            <a:prstGeom prst="rect">
              <a:avLst/>
            </a:prstGeom>
          </p:spPr>
          <p:txBody>
            <a:bodyPr wrap="square">
              <a:spAutoFit/>
            </a:bodyPr>
            <a:lstStyle/>
            <a:p>
              <a:pP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Specialist Team Unit </a:t>
              </a:r>
              <a:b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(STU)</a:t>
              </a:r>
            </a:p>
          </p:txBody>
        </p:sp>
      </p:grpSp>
      <p:grpSp>
        <p:nvGrpSpPr>
          <p:cNvPr id="196" name="Group 195">
            <a:extLst>
              <a:ext uri="{FF2B5EF4-FFF2-40B4-BE49-F238E27FC236}">
                <a16:creationId xmlns:a16="http://schemas.microsoft.com/office/drawing/2014/main" id="{1A19B2EF-5CA4-4F79-A543-99F14BFDB9FC}"/>
              </a:ext>
            </a:extLst>
          </p:cNvPr>
          <p:cNvGrpSpPr/>
          <p:nvPr/>
        </p:nvGrpSpPr>
        <p:grpSpPr>
          <a:xfrm>
            <a:off x="4862817" y="5416386"/>
            <a:ext cx="5610790" cy="402336"/>
            <a:chOff x="4968324" y="5416386"/>
            <a:chExt cx="5610790" cy="402336"/>
          </a:xfrm>
        </p:grpSpPr>
        <p:sp>
          <p:nvSpPr>
            <p:cNvPr id="170" name="Rectangle 169">
              <a:extLst>
                <a:ext uri="{FF2B5EF4-FFF2-40B4-BE49-F238E27FC236}">
                  <a16:creationId xmlns:a16="http://schemas.microsoft.com/office/drawing/2014/main" id="{7F662EAD-C7F1-4107-9403-E42C136761DB}"/>
                </a:ext>
              </a:extLst>
            </p:cNvPr>
            <p:cNvSpPr/>
            <p:nvPr/>
          </p:nvSpPr>
          <p:spPr>
            <a:xfrm>
              <a:off x="6199333" y="5425194"/>
              <a:ext cx="3284066" cy="384721"/>
            </a:xfrm>
            <a:prstGeom prst="rect">
              <a:avLst/>
            </a:prstGeom>
          </p:spPr>
          <p:txBody>
            <a:bodyPr wrap="square">
              <a:spAutoFit/>
            </a:bodyPr>
            <a:lstStyle/>
            <a:p>
              <a:pPr algn="ctr" defTabSz="932597" fontAlgn="base">
                <a:spcBef>
                  <a:spcPct val="0"/>
                </a:spcBef>
                <a:spcAft>
                  <a:spcPct val="0"/>
                </a:spcAft>
                <a:defRPr/>
              </a:pPr>
              <a:r>
                <a:rPr lang="en-US" sz="95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Customer Program Manager (CPM)</a:t>
              </a:r>
            </a:p>
            <a:p>
              <a:pPr algn="ctr" defTabSz="932597" fontAlgn="base">
                <a:spcBef>
                  <a:spcPct val="0"/>
                </a:spcBef>
                <a:spcAft>
                  <a:spcPct val="0"/>
                </a:spcAft>
                <a:defRPr/>
              </a:pPr>
              <a:r>
                <a:rPr lang="en-US" sz="95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Ensure alignment of customer acquisition strategy</a:t>
              </a:r>
            </a:p>
          </p:txBody>
        </p:sp>
        <p:sp>
          <p:nvSpPr>
            <p:cNvPr id="171" name="Rectangle 170">
              <a:extLst>
                <a:ext uri="{FF2B5EF4-FFF2-40B4-BE49-F238E27FC236}">
                  <a16:creationId xmlns:a16="http://schemas.microsoft.com/office/drawing/2014/main" id="{A4A14C3C-F10D-431C-9A56-F6151FE347F6}"/>
                </a:ext>
              </a:extLst>
            </p:cNvPr>
            <p:cNvSpPr/>
            <p:nvPr/>
          </p:nvSpPr>
          <p:spPr bwMode="auto">
            <a:xfrm>
              <a:off x="4968324" y="5416386"/>
              <a:ext cx="5610790" cy="402336"/>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chemeClr val="tx1"/>
                    </a:gs>
                    <a:gs pos="100000">
                      <a:schemeClr val="tx1"/>
                    </a:gs>
                  </a:gsLst>
                  <a:lin ang="5400000" scaled="0"/>
                </a:gradFill>
                <a:latin typeface="Segoe UI Semilight"/>
                <a:ea typeface="Segoe UI" pitchFamily="34" charset="0"/>
                <a:cs typeface="Segoe UI" pitchFamily="34" charset="0"/>
              </a:endParaRPr>
            </a:p>
          </p:txBody>
        </p:sp>
      </p:grpSp>
      <p:grpSp>
        <p:nvGrpSpPr>
          <p:cNvPr id="197" name="Group 196">
            <a:extLst>
              <a:ext uri="{FF2B5EF4-FFF2-40B4-BE49-F238E27FC236}">
                <a16:creationId xmlns:a16="http://schemas.microsoft.com/office/drawing/2014/main" id="{38AC933E-03E7-4A3A-9789-84FB2B30F78A}"/>
              </a:ext>
            </a:extLst>
          </p:cNvPr>
          <p:cNvGrpSpPr/>
          <p:nvPr/>
        </p:nvGrpSpPr>
        <p:grpSpPr>
          <a:xfrm>
            <a:off x="4742718" y="5818831"/>
            <a:ext cx="5846930" cy="420624"/>
            <a:chOff x="4848225" y="5818831"/>
            <a:chExt cx="5846930" cy="420624"/>
          </a:xfrm>
        </p:grpSpPr>
        <p:sp>
          <p:nvSpPr>
            <p:cNvPr id="172" name="Rectangle 171">
              <a:extLst>
                <a:ext uri="{FF2B5EF4-FFF2-40B4-BE49-F238E27FC236}">
                  <a16:creationId xmlns:a16="http://schemas.microsoft.com/office/drawing/2014/main" id="{604B35B4-4453-4021-97C2-42049FA28484}"/>
                </a:ext>
              </a:extLst>
            </p:cNvPr>
            <p:cNvSpPr/>
            <p:nvPr/>
          </p:nvSpPr>
          <p:spPr bwMode="auto">
            <a:xfrm>
              <a:off x="4968324" y="5818831"/>
              <a:ext cx="5610790" cy="42062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chemeClr val="tx1"/>
                    </a:gs>
                    <a:gs pos="100000">
                      <a:schemeClr val="tx1"/>
                    </a:gs>
                  </a:gsLst>
                  <a:lin ang="5400000" scaled="0"/>
                </a:gradFill>
                <a:latin typeface="Segoe UI Semilight"/>
                <a:ea typeface="Segoe UI" pitchFamily="34" charset="0"/>
                <a:cs typeface="Segoe UI" pitchFamily="34" charset="0"/>
              </a:endParaRPr>
            </a:p>
          </p:txBody>
        </p:sp>
        <p:sp>
          <p:nvSpPr>
            <p:cNvPr id="173" name="Rectangle 172">
              <a:extLst>
                <a:ext uri="{FF2B5EF4-FFF2-40B4-BE49-F238E27FC236}">
                  <a16:creationId xmlns:a16="http://schemas.microsoft.com/office/drawing/2014/main" id="{D524CC49-8154-4D49-A674-5BC699B81822}"/>
                </a:ext>
              </a:extLst>
            </p:cNvPr>
            <p:cNvSpPr/>
            <p:nvPr/>
          </p:nvSpPr>
          <p:spPr>
            <a:xfrm>
              <a:off x="4848225" y="5848325"/>
              <a:ext cx="5846930" cy="361637"/>
            </a:xfrm>
            <a:prstGeom prst="rect">
              <a:avLst/>
            </a:prstGeom>
          </p:spPr>
          <p:txBody>
            <a:bodyPr wrap="square">
              <a:spAutoFit/>
            </a:bodyPr>
            <a:lstStyle/>
            <a:p>
              <a:pPr algn="ctr" defTabSz="777164"/>
              <a:r>
                <a:rPr lang="en-US" sz="875">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Demand Response and OPPTY Team (IS)</a:t>
              </a:r>
            </a:p>
            <a:p>
              <a:pPr algn="ctr" defTabSz="932597"/>
              <a:r>
                <a:rPr lang="en-US" sz="875">
                  <a:gradFill>
                    <a:gsLst>
                      <a:gs pos="0">
                        <a:schemeClr val="tx1"/>
                      </a:gs>
                      <a:gs pos="100000">
                        <a:schemeClr val="tx1"/>
                      </a:gs>
                    </a:gsLst>
                    <a:lin ang="5400000" scaled="0"/>
                  </a:gradFill>
                  <a:latin typeface="Segoe UI" panose="020B0502040204020203" pitchFamily="34" charset="0"/>
                  <a:cs typeface="Segoe UI" panose="020B0502040204020203" pitchFamily="34" charset="0"/>
                </a:rPr>
                <a:t>Drive new customer acquisition and workload expansion through cross-sell and upsell to deliver revenue growth</a:t>
              </a:r>
            </a:p>
          </p:txBody>
        </p:sp>
      </p:grpSp>
      <p:cxnSp>
        <p:nvCxnSpPr>
          <p:cNvPr id="156" name="Straight Connector 155">
            <a:extLst>
              <a:ext uri="{FF2B5EF4-FFF2-40B4-BE49-F238E27FC236}">
                <a16:creationId xmlns:a16="http://schemas.microsoft.com/office/drawing/2014/main" id="{922D1C96-90EB-4CF3-8563-D236AB7D497E}"/>
              </a:ext>
            </a:extLst>
          </p:cNvPr>
          <p:cNvCxnSpPr>
            <a:cxnSpLocks/>
          </p:cNvCxnSpPr>
          <p:nvPr/>
        </p:nvCxnSpPr>
        <p:spPr>
          <a:xfrm>
            <a:off x="3548771" y="4098347"/>
            <a:ext cx="847103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D4062D1-C3B0-4CC4-8363-5DC9BE3A0B85}"/>
              </a:ext>
            </a:extLst>
          </p:cNvPr>
          <p:cNvCxnSpPr>
            <a:cxnSpLocks/>
          </p:cNvCxnSpPr>
          <p:nvPr/>
        </p:nvCxnSpPr>
        <p:spPr>
          <a:xfrm>
            <a:off x="4865525" y="5344898"/>
            <a:ext cx="677962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1AC8FA19-B505-4854-8D44-9E6C3B453601}"/>
              </a:ext>
            </a:extLst>
          </p:cNvPr>
          <p:cNvSpPr/>
          <p:nvPr/>
        </p:nvSpPr>
        <p:spPr>
          <a:xfrm>
            <a:off x="10573179" y="2879852"/>
            <a:ext cx="1258678" cy="400110"/>
          </a:xfrm>
          <a:prstGeom prst="rect">
            <a:avLst/>
          </a:prstGeom>
          <a:noFill/>
        </p:spPr>
        <p:txBody>
          <a:bodyPr wrap="none" anchor="ctr">
            <a:spAutoFit/>
          </a:bodyPr>
          <a:lstStyle/>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Enterprise</a:t>
            </a:r>
          </a:p>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12,000 Customers</a:t>
            </a:r>
          </a:p>
        </p:txBody>
      </p:sp>
      <p:sp>
        <p:nvSpPr>
          <p:cNvPr id="183" name="Rectangle 182">
            <a:extLst>
              <a:ext uri="{FF2B5EF4-FFF2-40B4-BE49-F238E27FC236}">
                <a16:creationId xmlns:a16="http://schemas.microsoft.com/office/drawing/2014/main" id="{CA7980A5-BA78-4BB2-9B51-34D1C574E16E}"/>
              </a:ext>
            </a:extLst>
          </p:cNvPr>
          <p:cNvSpPr/>
          <p:nvPr/>
        </p:nvSpPr>
        <p:spPr>
          <a:xfrm>
            <a:off x="10573179" y="4519878"/>
            <a:ext cx="1239442" cy="400110"/>
          </a:xfrm>
          <a:prstGeom prst="rect">
            <a:avLst/>
          </a:prstGeom>
          <a:noFill/>
        </p:spPr>
        <p:txBody>
          <a:bodyPr wrap="none" anchor="ctr">
            <a:spAutoFit/>
          </a:bodyPr>
          <a:lstStyle/>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Corporate</a:t>
            </a:r>
          </a:p>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40,000 customers</a:t>
            </a:r>
          </a:p>
        </p:txBody>
      </p:sp>
      <p:sp>
        <p:nvSpPr>
          <p:cNvPr id="184" name="Rectangle 183">
            <a:extLst>
              <a:ext uri="{FF2B5EF4-FFF2-40B4-BE49-F238E27FC236}">
                <a16:creationId xmlns:a16="http://schemas.microsoft.com/office/drawing/2014/main" id="{29BC57C1-F694-4B6D-9AAE-FE08103E1445}"/>
              </a:ext>
            </a:extLst>
          </p:cNvPr>
          <p:cNvSpPr/>
          <p:nvPr/>
        </p:nvSpPr>
        <p:spPr>
          <a:xfrm>
            <a:off x="10573179" y="5589054"/>
            <a:ext cx="1208985" cy="400110"/>
          </a:xfrm>
          <a:prstGeom prst="rect">
            <a:avLst/>
          </a:prstGeom>
          <a:noFill/>
        </p:spPr>
        <p:txBody>
          <a:bodyPr wrap="none" anchor="ctr">
            <a:spAutoFit/>
          </a:bodyPr>
          <a:lstStyle/>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SMB</a:t>
            </a:r>
          </a:p>
          <a:p>
            <a:pPr algn="ctr" defTabSz="932597"/>
            <a:r>
              <a:rPr lang="en-US" sz="1000" b="1">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75 mil customers</a:t>
            </a:r>
          </a:p>
        </p:txBody>
      </p:sp>
      <p:sp>
        <p:nvSpPr>
          <p:cNvPr id="185" name="Rectangle 184">
            <a:extLst>
              <a:ext uri="{FF2B5EF4-FFF2-40B4-BE49-F238E27FC236}">
                <a16:creationId xmlns:a16="http://schemas.microsoft.com/office/drawing/2014/main" id="{CCDD7C06-75D4-42A4-AD53-3616E53A3A68}"/>
              </a:ext>
            </a:extLst>
          </p:cNvPr>
          <p:cNvSpPr/>
          <p:nvPr/>
        </p:nvSpPr>
        <p:spPr>
          <a:xfrm>
            <a:off x="11838150" y="5073587"/>
            <a:ext cx="584316" cy="246221"/>
          </a:xfrm>
          <a:prstGeom prst="rect">
            <a:avLst/>
          </a:prstGeom>
          <a:noFill/>
        </p:spPr>
        <p:txBody>
          <a:bodyPr wrap="square" anchor="ctr">
            <a:spAutoFit/>
          </a:bodyPr>
          <a:lstStyle/>
          <a:p>
            <a:pPr defTabSz="932597"/>
            <a:r>
              <a:rPr lang="en-US" sz="1000">
                <a:gradFill>
                  <a:gsLst>
                    <a:gs pos="0">
                      <a:schemeClr val="tx1"/>
                    </a:gs>
                    <a:gs pos="100000">
                      <a:schemeClr val="tx1"/>
                    </a:gs>
                  </a:gsLst>
                  <a:lin ang="5400000" scaled="0"/>
                </a:gradFill>
                <a:latin typeface="+mj-lt"/>
                <a:cs typeface="Segoe UI" panose="020B0502040204020203" pitchFamily="34" charset="0"/>
              </a:rPr>
              <a:t>SMC</a:t>
            </a:r>
          </a:p>
        </p:txBody>
      </p:sp>
      <p:sp>
        <p:nvSpPr>
          <p:cNvPr id="186" name="Rectangle 185">
            <a:extLst>
              <a:ext uri="{FF2B5EF4-FFF2-40B4-BE49-F238E27FC236}">
                <a16:creationId xmlns:a16="http://schemas.microsoft.com/office/drawing/2014/main" id="{088B1C3A-F2EB-40ED-B022-9376D2CBE483}"/>
              </a:ext>
            </a:extLst>
          </p:cNvPr>
          <p:cNvSpPr/>
          <p:nvPr/>
        </p:nvSpPr>
        <p:spPr>
          <a:xfrm>
            <a:off x="10679274" y="1611652"/>
            <a:ext cx="1543532" cy="318286"/>
          </a:xfrm>
          <a:prstGeom prst="rect">
            <a:avLst/>
          </a:prstGeom>
          <a:solidFill>
            <a:schemeClr val="bg1">
              <a:lumMod val="95000"/>
            </a:schemeClr>
          </a:solidFill>
          <a:ln w="6350">
            <a:noFill/>
          </a:ln>
        </p:spPr>
        <p:txBody>
          <a:bodyPr vert="horz" wrap="square" lIns="93260" tIns="46630" rIns="93260" bIns="46630" rtlCol="0" anchor="ctr">
            <a:spAutoFit/>
          </a:bodyPr>
          <a:lstStyle/>
          <a:p>
            <a:pPr algn="ctr" defTabSz="912830" fontAlgn="base">
              <a:spcBef>
                <a:spcPct val="0"/>
              </a:spcBef>
              <a:spcAft>
                <a:spcPct val="0"/>
              </a:spcAft>
            </a:pPr>
            <a:r>
              <a:rPr lang="en-US" sz="1428">
                <a:ln w="3175">
                  <a:noFill/>
                </a:ln>
                <a:gradFill>
                  <a:gsLst>
                    <a:gs pos="0">
                      <a:schemeClr val="tx1"/>
                    </a:gs>
                    <a:gs pos="100000">
                      <a:schemeClr val="tx1"/>
                    </a:gs>
                  </a:gsLst>
                  <a:lin ang="5400000" scaled="0"/>
                </a:gradFill>
                <a:latin typeface="+mj-lt"/>
                <a:cs typeface="Segoe UI" panose="020B0502040204020203" pitchFamily="34" charset="0"/>
              </a:rPr>
              <a:t>Customers</a:t>
            </a:r>
          </a:p>
        </p:txBody>
      </p:sp>
      <p:sp>
        <p:nvSpPr>
          <p:cNvPr id="187" name="Right Brace 186">
            <a:extLst>
              <a:ext uri="{FF2B5EF4-FFF2-40B4-BE49-F238E27FC236}">
                <a16:creationId xmlns:a16="http://schemas.microsoft.com/office/drawing/2014/main" id="{7AF70A69-FBE0-4456-9703-864A09FB5250}"/>
              </a:ext>
            </a:extLst>
          </p:cNvPr>
          <p:cNvSpPr/>
          <p:nvPr/>
        </p:nvSpPr>
        <p:spPr>
          <a:xfrm>
            <a:off x="11708997" y="4311171"/>
            <a:ext cx="182800" cy="1856427"/>
          </a:xfrm>
          <a:prstGeom prst="rightBrace">
            <a:avLst>
              <a:gd name="adj1" fmla="val 0"/>
              <a:gd name="adj2" fmla="val 48313"/>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light"/>
              <a:cs typeface="Segoe UI" pitchFamily="34" charset="0"/>
            </a:endParaRPr>
          </a:p>
        </p:txBody>
      </p:sp>
      <p:cxnSp>
        <p:nvCxnSpPr>
          <p:cNvPr id="188" name="Straight Connector 187">
            <a:extLst>
              <a:ext uri="{FF2B5EF4-FFF2-40B4-BE49-F238E27FC236}">
                <a16:creationId xmlns:a16="http://schemas.microsoft.com/office/drawing/2014/main" id="{59E22C7B-6DD0-4F95-BB76-C1028DBFED3D}"/>
              </a:ext>
            </a:extLst>
          </p:cNvPr>
          <p:cNvCxnSpPr>
            <a:cxnSpLocks/>
          </p:cNvCxnSpPr>
          <p:nvPr/>
        </p:nvCxnSpPr>
        <p:spPr>
          <a:xfrm>
            <a:off x="10576440" y="1318509"/>
            <a:ext cx="0" cy="47731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8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B449-E7A9-445C-B299-169918CFFE49}"/>
              </a:ext>
            </a:extLst>
          </p:cNvPr>
          <p:cNvSpPr>
            <a:spLocks noGrp="1"/>
          </p:cNvSpPr>
          <p:nvPr>
            <p:ph type="title"/>
          </p:nvPr>
        </p:nvSpPr>
        <p:spPr>
          <a:xfrm>
            <a:off x="556267" y="1869081"/>
            <a:ext cx="5190958" cy="730611"/>
          </a:xfrm>
        </p:spPr>
        <p:txBody>
          <a:bodyPr/>
          <a:lstStyle/>
          <a:p>
            <a:pPr algn="ctr"/>
            <a:r>
              <a:rPr lang="en-US"/>
              <a:t>What can a Channel Manager </a:t>
            </a:r>
            <a:br>
              <a:rPr lang="en-US"/>
            </a:br>
            <a:r>
              <a:rPr lang="en-US"/>
              <a:t>do for you?</a:t>
            </a:r>
          </a:p>
        </p:txBody>
      </p:sp>
      <p:grpSp>
        <p:nvGrpSpPr>
          <p:cNvPr id="61" name="Group 60">
            <a:extLst>
              <a:ext uri="{FF2B5EF4-FFF2-40B4-BE49-F238E27FC236}">
                <a16:creationId xmlns:a16="http://schemas.microsoft.com/office/drawing/2014/main" id="{24612E0F-9D5A-4645-AF37-41C1C8638A17}"/>
              </a:ext>
            </a:extLst>
          </p:cNvPr>
          <p:cNvGrpSpPr/>
          <p:nvPr/>
        </p:nvGrpSpPr>
        <p:grpSpPr>
          <a:xfrm>
            <a:off x="556268" y="2985227"/>
            <a:ext cx="5190958" cy="792236"/>
            <a:chOff x="593149" y="1545529"/>
            <a:chExt cx="11247120" cy="1594186"/>
          </a:xfrm>
        </p:grpSpPr>
        <p:sp>
          <p:nvSpPr>
            <p:cNvPr id="58" name="Microsoft Mission">
              <a:extLst>
                <a:ext uri="{FF2B5EF4-FFF2-40B4-BE49-F238E27FC236}">
                  <a16:creationId xmlns:a16="http://schemas.microsoft.com/office/drawing/2014/main" id="{E54BEC6F-B192-40DA-BD9C-19CC47E9407A}"/>
                </a:ext>
              </a:extLst>
            </p:cNvPr>
            <p:cNvSpPr/>
            <p:nvPr/>
          </p:nvSpPr>
          <p:spPr bwMode="auto">
            <a:xfrm>
              <a:off x="593149" y="1545529"/>
              <a:ext cx="11247120" cy="1554480"/>
            </a:xfrm>
            <a:prstGeom prst="rect">
              <a:avLst/>
            </a:prstGeom>
            <a:solidFill>
              <a:schemeClr val="accent3">
                <a:lumMod val="75000"/>
                <a:lumOff val="2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23" name="arrow_15">
              <a:extLst>
                <a:ext uri="{FF2B5EF4-FFF2-40B4-BE49-F238E27FC236}">
                  <a16:creationId xmlns:a16="http://schemas.microsoft.com/office/drawing/2014/main" id="{58F68B55-D063-42E8-9767-5C0DFF28EF93}"/>
                </a:ext>
              </a:extLst>
            </p:cNvPr>
            <p:cNvSpPr>
              <a:spLocks noChangeAspect="1" noEditPoints="1"/>
            </p:cNvSpPr>
            <p:nvPr/>
          </p:nvSpPr>
          <p:spPr bwMode="auto">
            <a:xfrm>
              <a:off x="751443" y="1865570"/>
              <a:ext cx="914400" cy="91024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800">
                <a:gradFill>
                  <a:gsLst>
                    <a:gs pos="0">
                      <a:srgbClr val="505050"/>
                    </a:gs>
                    <a:gs pos="100000">
                      <a:srgbClr val="505050"/>
                    </a:gs>
                  </a:gsLst>
                  <a:lin ang="5400000" scaled="1"/>
                </a:gradFill>
                <a:latin typeface="Segoe UI"/>
              </a:endParaRPr>
            </a:p>
          </p:txBody>
        </p:sp>
        <p:sp>
          <p:nvSpPr>
            <p:cNvPr id="24" name="TextBox 23">
              <a:extLst>
                <a:ext uri="{FF2B5EF4-FFF2-40B4-BE49-F238E27FC236}">
                  <a16:creationId xmlns:a16="http://schemas.microsoft.com/office/drawing/2014/main" id="{27467600-FFBB-4856-8742-45FAAC1BAE99}"/>
                </a:ext>
              </a:extLst>
            </p:cNvPr>
            <p:cNvSpPr txBox="1"/>
            <p:nvPr/>
          </p:nvSpPr>
          <p:spPr>
            <a:xfrm>
              <a:off x="1784372" y="1733567"/>
              <a:ext cx="10055897" cy="1406148"/>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428">
                  <a:gradFill>
                    <a:gsLst>
                      <a:gs pos="0">
                        <a:srgbClr val="FFFFFF"/>
                      </a:gs>
                      <a:gs pos="100000">
                        <a:srgbClr val="FFFFFF"/>
                      </a:gs>
                    </a:gsLst>
                    <a:lin ang="5400000" scaled="0"/>
                  </a:gradFill>
                  <a:latin typeface="Segoe UI Semibold"/>
                </a:rPr>
                <a:t>Represent and connect you to our account teams for Co-Sell opportunities</a:t>
              </a:r>
            </a:p>
          </p:txBody>
        </p:sp>
      </p:grpSp>
      <p:sp>
        <p:nvSpPr>
          <p:cNvPr id="59" name="Microsoft Mission">
            <a:extLst>
              <a:ext uri="{FF2B5EF4-FFF2-40B4-BE49-F238E27FC236}">
                <a16:creationId xmlns:a16="http://schemas.microsoft.com/office/drawing/2014/main" id="{5E8D14E9-8833-4127-A4E7-BC13A662A320}"/>
              </a:ext>
            </a:extLst>
          </p:cNvPr>
          <p:cNvSpPr/>
          <p:nvPr/>
        </p:nvSpPr>
        <p:spPr bwMode="auto">
          <a:xfrm>
            <a:off x="556267" y="3916777"/>
            <a:ext cx="5190958" cy="772503"/>
          </a:xfrm>
          <a:prstGeom prst="rect">
            <a:avLst/>
          </a:prstGeom>
          <a:solidFill>
            <a:schemeClr val="accent3">
              <a:lumMod val="90000"/>
              <a:lumOff val="1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27" name="arrow_15">
            <a:extLst>
              <a:ext uri="{FF2B5EF4-FFF2-40B4-BE49-F238E27FC236}">
                <a16:creationId xmlns:a16="http://schemas.microsoft.com/office/drawing/2014/main" id="{96360086-890A-44C0-ADF8-74A267392311}"/>
              </a:ext>
            </a:extLst>
          </p:cNvPr>
          <p:cNvSpPr>
            <a:spLocks noChangeAspect="1" noEditPoints="1"/>
          </p:cNvSpPr>
          <p:nvPr/>
        </p:nvSpPr>
        <p:spPr bwMode="auto">
          <a:xfrm>
            <a:off x="629324" y="4075822"/>
            <a:ext cx="422030" cy="45234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800">
              <a:gradFill>
                <a:gsLst>
                  <a:gs pos="0">
                    <a:srgbClr val="505050"/>
                  </a:gs>
                  <a:gs pos="100000">
                    <a:srgbClr val="505050"/>
                  </a:gs>
                </a:gsLst>
                <a:lin ang="5400000" scaled="1"/>
              </a:gradFill>
              <a:latin typeface="Segoe UI"/>
            </a:endParaRPr>
          </a:p>
        </p:txBody>
      </p:sp>
      <p:sp>
        <p:nvSpPr>
          <p:cNvPr id="28" name="TextBox 27">
            <a:extLst>
              <a:ext uri="{FF2B5EF4-FFF2-40B4-BE49-F238E27FC236}">
                <a16:creationId xmlns:a16="http://schemas.microsoft.com/office/drawing/2014/main" id="{DCE93418-3DB3-404F-9E0B-D4D01CFEB1BA}"/>
              </a:ext>
            </a:extLst>
          </p:cNvPr>
          <p:cNvSpPr txBox="1"/>
          <p:nvPr/>
        </p:nvSpPr>
        <p:spPr>
          <a:xfrm>
            <a:off x="1051354" y="3998337"/>
            <a:ext cx="4301086" cy="698790"/>
          </a:xfrm>
          <a:prstGeom prst="rect">
            <a:avLst/>
          </a:prstGeom>
          <a:noFill/>
        </p:spPr>
        <p:txBody>
          <a:bodyPr wrap="square" lIns="182854" tIns="146283" rIns="182854" bIns="146283" rtlCol="0">
            <a:spAutoFit/>
          </a:bodyPr>
          <a:lstStyle>
            <a:defPPr>
              <a:defRPr lang="en-US"/>
            </a:defPPr>
            <a:lvl1pPr marR="0" lvl="0" indent="0" fontAlgn="auto">
              <a:lnSpc>
                <a:spcPct val="90000"/>
              </a:lnSpc>
              <a:spcBef>
                <a:spcPts val="0"/>
              </a:spcBef>
              <a:spcAft>
                <a:spcPts val="600"/>
              </a:spcAft>
              <a:buClrTx/>
              <a:buSzTx/>
              <a:buFontTx/>
              <a:buNone/>
              <a:tabLst/>
              <a:defRPr kumimoji="0" i="0" u="none" strike="noStrike" cap="none" spc="0" normalizeH="0" baseline="0">
                <a:ln>
                  <a:noFill/>
                </a:ln>
                <a:gradFill>
                  <a:gsLst>
                    <a:gs pos="0">
                      <a:schemeClr val="bg1"/>
                    </a:gs>
                    <a:gs pos="100000">
                      <a:schemeClr val="bg1"/>
                    </a:gs>
                  </a:gsLst>
                  <a:lin ang="5400000" scaled="0"/>
                </a:gradFill>
                <a:effectLst/>
                <a:uLnTx/>
                <a:uFillTx/>
                <a:latin typeface="+mj-lt"/>
              </a:defRPr>
            </a:lvl1pPr>
          </a:lstStyle>
          <a:p>
            <a:pPr defTabSz="932563"/>
            <a:r>
              <a:rPr lang="en-US" sz="1428">
                <a:gradFill>
                  <a:gsLst>
                    <a:gs pos="0">
                      <a:srgbClr val="FFFFFF"/>
                    </a:gs>
                    <a:gs pos="100000">
                      <a:srgbClr val="FFFFFF"/>
                    </a:gs>
                  </a:gsLst>
                  <a:lin ang="5400000" scaled="0"/>
                </a:gradFill>
                <a:latin typeface="Segoe UI Semibold"/>
              </a:rPr>
              <a:t>Support you in joint opportunities by getting you access to resources</a:t>
            </a:r>
          </a:p>
        </p:txBody>
      </p:sp>
      <p:sp>
        <p:nvSpPr>
          <p:cNvPr id="60" name="Microsoft Mission">
            <a:extLst>
              <a:ext uri="{FF2B5EF4-FFF2-40B4-BE49-F238E27FC236}">
                <a16:creationId xmlns:a16="http://schemas.microsoft.com/office/drawing/2014/main" id="{4E91CEA7-12E0-4B77-8976-BC0A6CE469D3}"/>
              </a:ext>
            </a:extLst>
          </p:cNvPr>
          <p:cNvSpPr/>
          <p:nvPr/>
        </p:nvSpPr>
        <p:spPr bwMode="auto">
          <a:xfrm>
            <a:off x="556267" y="4848326"/>
            <a:ext cx="5190958" cy="772503"/>
          </a:xfrm>
          <a:prstGeom prst="rect">
            <a:avLst/>
          </a:prstGeom>
          <a:solidFill>
            <a:schemeClr val="accent3"/>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32" name="arrow_15">
            <a:extLst>
              <a:ext uri="{FF2B5EF4-FFF2-40B4-BE49-F238E27FC236}">
                <a16:creationId xmlns:a16="http://schemas.microsoft.com/office/drawing/2014/main" id="{0B33861C-6B0B-4C34-BB14-AA0AE8CBEDD2}"/>
              </a:ext>
            </a:extLst>
          </p:cNvPr>
          <p:cNvSpPr>
            <a:spLocks noChangeAspect="1" noEditPoints="1"/>
          </p:cNvSpPr>
          <p:nvPr/>
        </p:nvSpPr>
        <p:spPr bwMode="auto">
          <a:xfrm>
            <a:off x="629324" y="5007371"/>
            <a:ext cx="422030" cy="45234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800">
              <a:gradFill>
                <a:gsLst>
                  <a:gs pos="0">
                    <a:srgbClr val="505050"/>
                  </a:gs>
                  <a:gs pos="100000">
                    <a:srgbClr val="505050"/>
                  </a:gs>
                </a:gsLst>
                <a:lin ang="5400000" scaled="1"/>
              </a:gradFill>
              <a:latin typeface="Segoe UI"/>
            </a:endParaRPr>
          </a:p>
        </p:txBody>
      </p:sp>
      <p:sp>
        <p:nvSpPr>
          <p:cNvPr id="33" name="TextBox 32">
            <a:extLst>
              <a:ext uri="{FF2B5EF4-FFF2-40B4-BE49-F238E27FC236}">
                <a16:creationId xmlns:a16="http://schemas.microsoft.com/office/drawing/2014/main" id="{5628C397-838D-4877-8987-9C0570588A96}"/>
              </a:ext>
            </a:extLst>
          </p:cNvPr>
          <p:cNvSpPr txBox="1"/>
          <p:nvPr/>
        </p:nvSpPr>
        <p:spPr>
          <a:xfrm>
            <a:off x="1051354" y="4929886"/>
            <a:ext cx="4641164" cy="698790"/>
          </a:xfrm>
          <a:prstGeom prst="rect">
            <a:avLst/>
          </a:prstGeom>
          <a:noFill/>
        </p:spPr>
        <p:txBody>
          <a:bodyPr wrap="square" lIns="182854" tIns="146283" rIns="182854" bIns="146283" rtlCol="0">
            <a:spAutoFit/>
          </a:bodyPr>
          <a:lstStyle>
            <a:defPPr>
              <a:defRPr lang="en-US"/>
            </a:defPPr>
            <a:lvl1pPr marR="0" lvl="0" indent="0" fontAlgn="auto">
              <a:lnSpc>
                <a:spcPct val="90000"/>
              </a:lnSpc>
              <a:spcBef>
                <a:spcPts val="0"/>
              </a:spcBef>
              <a:spcAft>
                <a:spcPts val="600"/>
              </a:spcAft>
              <a:buClrTx/>
              <a:buSzTx/>
              <a:buFontTx/>
              <a:buNone/>
              <a:tabLst/>
              <a:defRPr kumimoji="0" i="0" u="none" strike="noStrike" cap="none" spc="0" normalizeH="0" baseline="0">
                <a:ln>
                  <a:noFill/>
                </a:ln>
                <a:gradFill>
                  <a:gsLst>
                    <a:gs pos="0">
                      <a:schemeClr val="bg1"/>
                    </a:gs>
                    <a:gs pos="100000">
                      <a:schemeClr val="bg1"/>
                    </a:gs>
                  </a:gsLst>
                  <a:lin ang="5400000" scaled="0"/>
                </a:gradFill>
                <a:effectLst/>
                <a:uLnTx/>
                <a:uFillTx/>
                <a:latin typeface="+mj-lt"/>
              </a:defRPr>
            </a:lvl1pPr>
          </a:lstStyle>
          <a:p>
            <a:pPr defTabSz="932563"/>
            <a:r>
              <a:rPr lang="en-US" sz="1428">
                <a:gradFill>
                  <a:gsLst>
                    <a:gs pos="0">
                      <a:srgbClr val="FFFFFF"/>
                    </a:gs>
                    <a:gs pos="100000">
                      <a:srgbClr val="FFFFFF"/>
                    </a:gs>
                  </a:gsLst>
                  <a:lin ang="5400000" scaled="0"/>
                </a:gradFill>
                <a:latin typeface="Segoe UI Semibold"/>
              </a:rPr>
              <a:t>Engage you for strategy and planning workshops to identify areas of opportunities</a:t>
            </a:r>
          </a:p>
        </p:txBody>
      </p:sp>
      <p:grpSp>
        <p:nvGrpSpPr>
          <p:cNvPr id="54" name="Group 53">
            <a:extLst>
              <a:ext uri="{FF2B5EF4-FFF2-40B4-BE49-F238E27FC236}">
                <a16:creationId xmlns:a16="http://schemas.microsoft.com/office/drawing/2014/main" id="{BC5C3AF4-9ACF-40BE-A89A-53F63A2EC73B}"/>
              </a:ext>
            </a:extLst>
          </p:cNvPr>
          <p:cNvGrpSpPr/>
          <p:nvPr/>
        </p:nvGrpSpPr>
        <p:grpSpPr>
          <a:xfrm>
            <a:off x="2694609" y="632616"/>
            <a:ext cx="914270" cy="914270"/>
            <a:chOff x="460138" y="162053"/>
            <a:chExt cx="1005840" cy="1005840"/>
          </a:xfrm>
        </p:grpSpPr>
        <p:sp>
          <p:nvSpPr>
            <p:cNvPr id="52" name="Oval 51">
              <a:extLst>
                <a:ext uri="{FF2B5EF4-FFF2-40B4-BE49-F238E27FC236}">
                  <a16:creationId xmlns:a16="http://schemas.microsoft.com/office/drawing/2014/main" id="{7CC35525-0AE3-4B91-809C-3A7918AC7ECE}"/>
                </a:ext>
              </a:extLst>
            </p:cNvPr>
            <p:cNvSpPr/>
            <p:nvPr/>
          </p:nvSpPr>
          <p:spPr bwMode="auto">
            <a:xfrm>
              <a:off x="460138" y="162053"/>
              <a:ext cx="1005840" cy="1005840"/>
            </a:xfrm>
            <a:prstGeom prst="ellipse">
              <a:avLst/>
            </a:prstGeom>
            <a:solidFill>
              <a:schemeClr val="accent3">
                <a:lumMod val="75000"/>
                <a:lumOff val="25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D3C41C07-47AE-4B81-8987-44418603BC3E}"/>
                </a:ext>
              </a:extLst>
            </p:cNvPr>
            <p:cNvGrpSpPr/>
            <p:nvPr/>
          </p:nvGrpSpPr>
          <p:grpSpPr>
            <a:xfrm>
              <a:off x="561887" y="407701"/>
              <a:ext cx="760029" cy="499329"/>
              <a:chOff x="3947608" y="5626534"/>
              <a:chExt cx="647251" cy="425235"/>
            </a:xfrm>
          </p:grpSpPr>
          <p:sp>
            <p:nvSpPr>
              <p:cNvPr id="19" name="people_4">
                <a:extLst>
                  <a:ext uri="{FF2B5EF4-FFF2-40B4-BE49-F238E27FC236}">
                    <a16:creationId xmlns:a16="http://schemas.microsoft.com/office/drawing/2014/main" id="{6532078F-E571-4F3B-A75D-64BAF2F6064A}"/>
                  </a:ext>
                </a:extLst>
              </p:cNvPr>
              <p:cNvSpPr>
                <a:spLocks noChangeAspect="1" noEditPoints="1"/>
              </p:cNvSpPr>
              <p:nvPr/>
            </p:nvSpPr>
            <p:spPr bwMode="auto">
              <a:xfrm>
                <a:off x="3947608" y="5664575"/>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2F2F2F"/>
                  </a:solidFill>
                  <a:latin typeface="Segoe UI"/>
                </a:endParaRPr>
              </a:p>
            </p:txBody>
          </p:sp>
          <p:sp>
            <p:nvSpPr>
              <p:cNvPr id="34" name="people_4">
                <a:extLst>
                  <a:ext uri="{FF2B5EF4-FFF2-40B4-BE49-F238E27FC236}">
                    <a16:creationId xmlns:a16="http://schemas.microsoft.com/office/drawing/2014/main" id="{131B8D79-8E0E-47BA-9397-0B598F488FE4}"/>
                  </a:ext>
                </a:extLst>
              </p:cNvPr>
              <p:cNvSpPr>
                <a:spLocks noChangeAspect="1" noEditPoints="1"/>
              </p:cNvSpPr>
              <p:nvPr/>
            </p:nvSpPr>
            <p:spPr bwMode="auto">
              <a:xfrm>
                <a:off x="4454545" y="5626534"/>
                <a:ext cx="140314" cy="1568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2F2F2F"/>
                  </a:solidFill>
                  <a:latin typeface="Segoe UI"/>
                </a:endParaRPr>
              </a:p>
            </p:txBody>
          </p:sp>
          <p:sp>
            <p:nvSpPr>
              <p:cNvPr id="39" name="people_4">
                <a:extLst>
                  <a:ext uri="{FF2B5EF4-FFF2-40B4-BE49-F238E27FC236}">
                    <a16:creationId xmlns:a16="http://schemas.microsoft.com/office/drawing/2014/main" id="{C1452E9D-EE69-4337-8D17-272D0B1DBC62}"/>
                  </a:ext>
                </a:extLst>
              </p:cNvPr>
              <p:cNvSpPr>
                <a:spLocks noChangeAspect="1" noEditPoints="1"/>
              </p:cNvSpPr>
              <p:nvPr/>
            </p:nvSpPr>
            <p:spPr bwMode="auto">
              <a:xfrm>
                <a:off x="4454545" y="5894900"/>
                <a:ext cx="140314" cy="1568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2F2F2F"/>
                  </a:solidFill>
                  <a:latin typeface="Segoe UI"/>
                </a:endParaRPr>
              </a:p>
            </p:txBody>
          </p:sp>
          <p:cxnSp>
            <p:nvCxnSpPr>
              <p:cNvPr id="4" name="Straight Connector 3">
                <a:extLst>
                  <a:ext uri="{FF2B5EF4-FFF2-40B4-BE49-F238E27FC236}">
                    <a16:creationId xmlns:a16="http://schemas.microsoft.com/office/drawing/2014/main" id="{570AD647-E1B5-4B87-98E3-0C3A61B0A071}"/>
                  </a:ext>
                </a:extLst>
              </p:cNvPr>
              <p:cNvCxnSpPr>
                <a:cxnSpLocks/>
              </p:cNvCxnSpPr>
              <p:nvPr/>
            </p:nvCxnSpPr>
            <p:spPr>
              <a:xfrm flipV="1">
                <a:off x="4290676" y="5759605"/>
                <a:ext cx="133255" cy="57502"/>
              </a:xfrm>
              <a:prstGeom prst="line">
                <a:avLst/>
              </a:pr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0" name="Straight Connector 39">
                <a:extLst>
                  <a:ext uri="{FF2B5EF4-FFF2-40B4-BE49-F238E27FC236}">
                    <a16:creationId xmlns:a16="http://schemas.microsoft.com/office/drawing/2014/main" id="{3327A76A-5105-42C2-B949-A732C78CCD66}"/>
                  </a:ext>
                </a:extLst>
              </p:cNvPr>
              <p:cNvCxnSpPr>
                <a:cxnSpLocks/>
              </p:cNvCxnSpPr>
              <p:nvPr/>
            </p:nvCxnSpPr>
            <p:spPr>
              <a:xfrm>
                <a:off x="4290676" y="5894900"/>
                <a:ext cx="144449" cy="54702"/>
              </a:xfrm>
              <a:prstGeom prst="line">
                <a:avLst/>
              </a:pr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5" name="Group 24">
            <a:extLst>
              <a:ext uri="{FF2B5EF4-FFF2-40B4-BE49-F238E27FC236}">
                <a16:creationId xmlns:a16="http://schemas.microsoft.com/office/drawing/2014/main" id="{FD15AD6E-AF51-4907-A377-87962ADB1FC3}"/>
              </a:ext>
            </a:extLst>
          </p:cNvPr>
          <p:cNvGrpSpPr/>
          <p:nvPr/>
        </p:nvGrpSpPr>
        <p:grpSpPr>
          <a:xfrm>
            <a:off x="6274762" y="2985228"/>
            <a:ext cx="5572261" cy="791309"/>
            <a:chOff x="593149" y="1545529"/>
            <a:chExt cx="11247120" cy="1592322"/>
          </a:xfrm>
        </p:grpSpPr>
        <p:sp>
          <p:nvSpPr>
            <p:cNvPr id="26" name="Microsoft Mission">
              <a:extLst>
                <a:ext uri="{FF2B5EF4-FFF2-40B4-BE49-F238E27FC236}">
                  <a16:creationId xmlns:a16="http://schemas.microsoft.com/office/drawing/2014/main" id="{F9780397-9C3B-4151-813B-14AD9EF424D7}"/>
                </a:ext>
              </a:extLst>
            </p:cNvPr>
            <p:cNvSpPr/>
            <p:nvPr/>
          </p:nvSpPr>
          <p:spPr bwMode="auto">
            <a:xfrm>
              <a:off x="593149" y="1545529"/>
              <a:ext cx="11247120" cy="1554480"/>
            </a:xfrm>
            <a:prstGeom prst="rect">
              <a:avLst/>
            </a:prstGeom>
            <a:solidFill>
              <a:schemeClr val="accent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29" name="arrow_15">
              <a:extLst>
                <a:ext uri="{FF2B5EF4-FFF2-40B4-BE49-F238E27FC236}">
                  <a16:creationId xmlns:a16="http://schemas.microsoft.com/office/drawing/2014/main" id="{A51B4FDA-F80E-4B9E-892F-AAEAB9D3AB34}"/>
                </a:ext>
              </a:extLst>
            </p:cNvPr>
            <p:cNvSpPr>
              <a:spLocks noChangeAspect="1" noEditPoints="1"/>
            </p:cNvSpPr>
            <p:nvPr/>
          </p:nvSpPr>
          <p:spPr bwMode="auto">
            <a:xfrm>
              <a:off x="751443" y="1867645"/>
              <a:ext cx="914400" cy="91024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800">
                <a:gradFill>
                  <a:gsLst>
                    <a:gs pos="0">
                      <a:srgbClr val="505050"/>
                    </a:gs>
                    <a:gs pos="100000">
                      <a:srgbClr val="505050"/>
                    </a:gs>
                  </a:gsLst>
                  <a:lin ang="5400000" scaled="1"/>
                </a:gradFill>
                <a:latin typeface="Segoe UI"/>
              </a:endParaRPr>
            </a:p>
          </p:txBody>
        </p:sp>
        <p:sp>
          <p:nvSpPr>
            <p:cNvPr id="30" name="TextBox 29">
              <a:extLst>
                <a:ext uri="{FF2B5EF4-FFF2-40B4-BE49-F238E27FC236}">
                  <a16:creationId xmlns:a16="http://schemas.microsoft.com/office/drawing/2014/main" id="{8F6E46A0-B30F-4BA9-9293-ADA3AD226FCF}"/>
                </a:ext>
              </a:extLst>
            </p:cNvPr>
            <p:cNvSpPr txBox="1"/>
            <p:nvPr/>
          </p:nvSpPr>
          <p:spPr>
            <a:xfrm>
              <a:off x="1784371" y="1731703"/>
              <a:ext cx="10055894" cy="1406148"/>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428">
                  <a:gradFill>
                    <a:gsLst>
                      <a:gs pos="0">
                        <a:srgbClr val="FFFFFF"/>
                      </a:gs>
                      <a:gs pos="100000">
                        <a:srgbClr val="FFFFFF"/>
                      </a:gs>
                    </a:gsLst>
                    <a:lin ang="5400000" scaled="0"/>
                  </a:gradFill>
                  <a:latin typeface="Segoe UI Semibold"/>
                </a:rPr>
                <a:t>Understand your unique value proposition and articulate that well in your solutions/practices</a:t>
              </a:r>
            </a:p>
          </p:txBody>
        </p:sp>
      </p:grpSp>
      <p:sp>
        <p:nvSpPr>
          <p:cNvPr id="35" name="Microsoft Mission">
            <a:extLst>
              <a:ext uri="{FF2B5EF4-FFF2-40B4-BE49-F238E27FC236}">
                <a16:creationId xmlns:a16="http://schemas.microsoft.com/office/drawing/2014/main" id="{0A9D27E6-E349-4B40-84EC-1BBA1BBBBB48}"/>
              </a:ext>
            </a:extLst>
          </p:cNvPr>
          <p:cNvSpPr/>
          <p:nvPr/>
        </p:nvSpPr>
        <p:spPr bwMode="auto">
          <a:xfrm>
            <a:off x="6274761" y="3916777"/>
            <a:ext cx="5572261" cy="772503"/>
          </a:xfrm>
          <a:prstGeom prst="rect">
            <a:avLst/>
          </a:prstGeom>
          <a:solidFill>
            <a:srgbClr val="005AA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36" name="arrow_15">
            <a:extLst>
              <a:ext uri="{FF2B5EF4-FFF2-40B4-BE49-F238E27FC236}">
                <a16:creationId xmlns:a16="http://schemas.microsoft.com/office/drawing/2014/main" id="{E0BBA148-821D-446A-AB03-FA85BDE2547D}"/>
              </a:ext>
            </a:extLst>
          </p:cNvPr>
          <p:cNvSpPr>
            <a:spLocks noChangeAspect="1" noEditPoints="1"/>
          </p:cNvSpPr>
          <p:nvPr/>
        </p:nvSpPr>
        <p:spPr bwMode="auto">
          <a:xfrm>
            <a:off x="6353185" y="4076856"/>
            <a:ext cx="453030" cy="45234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800">
              <a:gradFill>
                <a:gsLst>
                  <a:gs pos="0">
                    <a:srgbClr val="505050"/>
                  </a:gs>
                  <a:gs pos="100000">
                    <a:srgbClr val="505050"/>
                  </a:gs>
                </a:gsLst>
                <a:lin ang="5400000" scaled="1"/>
              </a:gradFill>
              <a:latin typeface="Segoe UI"/>
            </a:endParaRPr>
          </a:p>
        </p:txBody>
      </p:sp>
      <p:sp>
        <p:nvSpPr>
          <p:cNvPr id="37" name="TextBox 36">
            <a:extLst>
              <a:ext uri="{FF2B5EF4-FFF2-40B4-BE49-F238E27FC236}">
                <a16:creationId xmlns:a16="http://schemas.microsoft.com/office/drawing/2014/main" id="{FDF8B619-9D49-4673-A6A8-904BA0711D0B}"/>
              </a:ext>
            </a:extLst>
          </p:cNvPr>
          <p:cNvSpPr txBox="1"/>
          <p:nvPr/>
        </p:nvSpPr>
        <p:spPr>
          <a:xfrm>
            <a:off x="6884640" y="3928223"/>
            <a:ext cx="4753651" cy="900473"/>
          </a:xfrm>
          <a:prstGeom prst="rect">
            <a:avLst/>
          </a:prstGeom>
          <a:noFill/>
        </p:spPr>
        <p:txBody>
          <a:bodyPr wrap="square" lIns="182854" tIns="146283" rIns="182854" bIns="146283" rtlCol="0">
            <a:spAutoFit/>
          </a:bodyPr>
          <a:lstStyle>
            <a:defPPr>
              <a:defRPr lang="en-US"/>
            </a:defPPr>
            <a:lvl1pPr marR="0" lvl="0" indent="0" fontAlgn="auto">
              <a:lnSpc>
                <a:spcPct val="90000"/>
              </a:lnSpc>
              <a:spcBef>
                <a:spcPts val="0"/>
              </a:spcBef>
              <a:spcAft>
                <a:spcPts val="600"/>
              </a:spcAft>
              <a:buClrTx/>
              <a:buSzTx/>
              <a:buFontTx/>
              <a:buNone/>
              <a:tabLst/>
              <a:defRPr kumimoji="0" i="0" u="none" strike="noStrike" cap="none" spc="0" normalizeH="0" baseline="0">
                <a:ln>
                  <a:noFill/>
                </a:ln>
                <a:gradFill>
                  <a:gsLst>
                    <a:gs pos="0">
                      <a:schemeClr val="bg1"/>
                    </a:gs>
                    <a:gs pos="100000">
                      <a:schemeClr val="bg1"/>
                    </a:gs>
                  </a:gsLst>
                  <a:lin ang="5400000" scaled="0"/>
                </a:gradFill>
                <a:effectLst/>
                <a:uLnTx/>
                <a:uFillTx/>
                <a:latin typeface="+mj-lt"/>
              </a:defRPr>
            </a:lvl1pPr>
          </a:lstStyle>
          <a:p>
            <a:pPr defTabSz="932563"/>
            <a:r>
              <a:rPr lang="en-US" sz="1428">
                <a:gradFill>
                  <a:gsLst>
                    <a:gs pos="0">
                      <a:srgbClr val="FFFFFF"/>
                    </a:gs>
                    <a:gs pos="100000">
                      <a:srgbClr val="FFFFFF"/>
                    </a:gs>
                  </a:gsLst>
                  <a:lin ang="5400000" scaled="0"/>
                </a:gradFill>
                <a:latin typeface="Segoe UI Semibold"/>
              </a:rPr>
              <a:t>Share your business plans, identifying target segments, verticals, and </a:t>
            </a:r>
            <a:br>
              <a:rPr lang="en-US" sz="1428">
                <a:gradFill>
                  <a:gsLst>
                    <a:gs pos="0">
                      <a:srgbClr val="FFFFFF"/>
                    </a:gs>
                    <a:gs pos="100000">
                      <a:srgbClr val="FFFFFF"/>
                    </a:gs>
                  </a:gsLst>
                  <a:lin ang="5400000" scaled="0"/>
                </a:gradFill>
                <a:latin typeface="Segoe UI Semibold"/>
              </a:rPr>
            </a:br>
            <a:r>
              <a:rPr lang="en-US" sz="1428">
                <a:gradFill>
                  <a:gsLst>
                    <a:gs pos="0">
                      <a:srgbClr val="FFFFFF"/>
                    </a:gs>
                    <a:gs pos="100000">
                      <a:srgbClr val="FFFFFF"/>
                    </a:gs>
                  </a:gsLst>
                  <a:lin ang="5400000" scaled="0"/>
                </a:gradFill>
                <a:latin typeface="Segoe UI Semibold"/>
              </a:rPr>
              <a:t>existing opportunities</a:t>
            </a:r>
          </a:p>
        </p:txBody>
      </p:sp>
      <p:sp>
        <p:nvSpPr>
          <p:cNvPr id="42" name="Microsoft Mission">
            <a:extLst>
              <a:ext uri="{FF2B5EF4-FFF2-40B4-BE49-F238E27FC236}">
                <a16:creationId xmlns:a16="http://schemas.microsoft.com/office/drawing/2014/main" id="{35855678-A35F-4A10-93F3-D4DE9E9AEA30}"/>
              </a:ext>
            </a:extLst>
          </p:cNvPr>
          <p:cNvSpPr/>
          <p:nvPr/>
        </p:nvSpPr>
        <p:spPr bwMode="auto">
          <a:xfrm>
            <a:off x="6274761" y="4848326"/>
            <a:ext cx="5572261" cy="772503"/>
          </a:xfrm>
          <a:prstGeom prst="rect">
            <a:avLst/>
          </a:prstGeom>
          <a:solidFill>
            <a:srgbClr val="003C6C"/>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43" name="arrow_15">
            <a:extLst>
              <a:ext uri="{FF2B5EF4-FFF2-40B4-BE49-F238E27FC236}">
                <a16:creationId xmlns:a16="http://schemas.microsoft.com/office/drawing/2014/main" id="{298F1CB8-E1C6-4A73-9859-664DA48996AE}"/>
              </a:ext>
            </a:extLst>
          </p:cNvPr>
          <p:cNvSpPr>
            <a:spLocks noChangeAspect="1" noEditPoints="1"/>
          </p:cNvSpPr>
          <p:nvPr/>
        </p:nvSpPr>
        <p:spPr bwMode="auto">
          <a:xfrm>
            <a:off x="6353185" y="5008404"/>
            <a:ext cx="453030" cy="45234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800">
              <a:gradFill>
                <a:gsLst>
                  <a:gs pos="0">
                    <a:srgbClr val="505050"/>
                  </a:gs>
                  <a:gs pos="100000">
                    <a:srgbClr val="505050"/>
                  </a:gs>
                </a:gsLst>
                <a:lin ang="5400000" scaled="1"/>
              </a:gradFill>
              <a:latin typeface="Segoe UI"/>
            </a:endParaRPr>
          </a:p>
        </p:txBody>
      </p:sp>
      <p:sp>
        <p:nvSpPr>
          <p:cNvPr id="44" name="TextBox 43">
            <a:extLst>
              <a:ext uri="{FF2B5EF4-FFF2-40B4-BE49-F238E27FC236}">
                <a16:creationId xmlns:a16="http://schemas.microsoft.com/office/drawing/2014/main" id="{F1580E0E-B4CC-4935-B8E5-DFBFF2A0A5CE}"/>
              </a:ext>
            </a:extLst>
          </p:cNvPr>
          <p:cNvSpPr txBox="1"/>
          <p:nvPr/>
        </p:nvSpPr>
        <p:spPr>
          <a:xfrm>
            <a:off x="6894303" y="4848326"/>
            <a:ext cx="4982081" cy="900473"/>
          </a:xfrm>
          <a:prstGeom prst="rect">
            <a:avLst/>
          </a:prstGeom>
          <a:noFill/>
        </p:spPr>
        <p:txBody>
          <a:bodyPr wrap="square" lIns="182854" tIns="146283" rIns="182854" bIns="146283" rtlCol="0">
            <a:spAutoFit/>
          </a:bodyPr>
          <a:lstStyle>
            <a:defPPr>
              <a:defRPr lang="en-US"/>
            </a:defPPr>
            <a:lvl1pPr marR="0" lvl="0" indent="0" fontAlgn="auto">
              <a:lnSpc>
                <a:spcPct val="90000"/>
              </a:lnSpc>
              <a:spcBef>
                <a:spcPts val="0"/>
              </a:spcBef>
              <a:spcAft>
                <a:spcPts val="600"/>
              </a:spcAft>
              <a:buClrTx/>
              <a:buSzTx/>
              <a:buFontTx/>
              <a:buNone/>
              <a:tabLst/>
              <a:defRPr kumimoji="0" i="0" u="none" strike="noStrike" cap="none" spc="0" normalizeH="0" baseline="0">
                <a:ln>
                  <a:noFill/>
                </a:ln>
                <a:gradFill>
                  <a:gsLst>
                    <a:gs pos="0">
                      <a:schemeClr val="bg1"/>
                    </a:gs>
                    <a:gs pos="100000">
                      <a:schemeClr val="bg1"/>
                    </a:gs>
                  </a:gsLst>
                  <a:lin ang="5400000" scaled="0"/>
                </a:gradFill>
                <a:effectLst/>
                <a:uLnTx/>
                <a:uFillTx/>
                <a:latin typeface="+mj-lt"/>
              </a:defRPr>
            </a:lvl1pPr>
          </a:lstStyle>
          <a:p>
            <a:pPr defTabSz="932563"/>
            <a:r>
              <a:rPr lang="en-US" sz="1428">
                <a:gradFill>
                  <a:gsLst>
                    <a:gs pos="0">
                      <a:srgbClr val="FFFFFF"/>
                    </a:gs>
                    <a:gs pos="100000">
                      <a:srgbClr val="FFFFFF"/>
                    </a:gs>
                  </a:gsLst>
                  <a:lin ang="5400000" scaled="0"/>
                </a:gradFill>
                <a:latin typeface="Segoe UI Semibold"/>
              </a:rPr>
              <a:t>Have offers, campaigns, or activities that your Channel Manager can then connect you with the right account teams and customers </a:t>
            </a:r>
          </a:p>
        </p:txBody>
      </p:sp>
      <p:sp>
        <p:nvSpPr>
          <p:cNvPr id="45" name="Title 1">
            <a:extLst>
              <a:ext uri="{FF2B5EF4-FFF2-40B4-BE49-F238E27FC236}">
                <a16:creationId xmlns:a16="http://schemas.microsoft.com/office/drawing/2014/main" id="{319DCE89-91CD-4CC5-B02E-DD55BA5D106A}"/>
              </a:ext>
            </a:extLst>
          </p:cNvPr>
          <p:cNvSpPr txBox="1">
            <a:spLocks/>
          </p:cNvSpPr>
          <p:nvPr/>
        </p:nvSpPr>
        <p:spPr>
          <a:xfrm>
            <a:off x="6460905" y="1869081"/>
            <a:ext cx="5013824" cy="743951"/>
          </a:xfrm>
          <a:prstGeom prst="rect">
            <a:avLst/>
          </a:prstGeom>
        </p:spPr>
        <p:txBody>
          <a:bodyPr vert="horz" wrap="square" lIns="0" tIns="65282" rIns="0" bIns="0" rtlCol="0" anchor="t">
            <a:spAutoFit/>
          </a:bodyPr>
          <a:lstStyle>
            <a:lvl1pPr algn="l" defTabSz="914163" rtl="0" eaLnBrk="1" latinLnBrk="0" hangingPunct="1">
              <a:lnSpc>
                <a:spcPct val="90000"/>
              </a:lnSpc>
              <a:spcBef>
                <a:spcPct val="0"/>
              </a:spcBef>
              <a:buNone/>
              <a:defRPr lang="en-US" sz="2353" b="1" kern="1200" cap="none" spc="0" baseline="0" dirty="0">
                <a:ln w="3175">
                  <a:noFill/>
                </a:ln>
                <a:gradFill>
                  <a:gsLst>
                    <a:gs pos="1250">
                      <a:schemeClr val="tx1">
                        <a:lumMod val="90000"/>
                        <a:lumOff val="10000"/>
                      </a:schemeClr>
                    </a:gs>
                    <a:gs pos="100000">
                      <a:schemeClr val="tx1">
                        <a:lumMod val="90000"/>
                        <a:lumOff val="10000"/>
                      </a:schemeClr>
                    </a:gs>
                  </a:gsLst>
                  <a:lin ang="5400000" scaled="0"/>
                </a:gradFill>
                <a:effectLst/>
                <a:latin typeface="Segoe UI Semibold" panose="020B0702040204020203" pitchFamily="34" charset="0"/>
                <a:ea typeface="+mn-ea"/>
                <a:cs typeface="Segoe UI Semibold" panose="020B0702040204020203" pitchFamily="34" charset="0"/>
              </a:defRPr>
            </a:lvl1pPr>
          </a:lstStyle>
          <a:p>
            <a:pPr algn="ctr"/>
            <a:r>
              <a:rPr lang="en-US" sz="2400"/>
              <a:t>How can you help a Channel Manager?</a:t>
            </a:r>
          </a:p>
        </p:txBody>
      </p:sp>
      <p:grpSp>
        <p:nvGrpSpPr>
          <p:cNvPr id="46" name="Group 45">
            <a:extLst>
              <a:ext uri="{FF2B5EF4-FFF2-40B4-BE49-F238E27FC236}">
                <a16:creationId xmlns:a16="http://schemas.microsoft.com/office/drawing/2014/main" id="{EC73AD8B-C324-4201-8A08-C402F4E05F6C}"/>
              </a:ext>
            </a:extLst>
          </p:cNvPr>
          <p:cNvGrpSpPr/>
          <p:nvPr/>
        </p:nvGrpSpPr>
        <p:grpSpPr>
          <a:xfrm>
            <a:off x="8432780" y="714395"/>
            <a:ext cx="914270" cy="914270"/>
            <a:chOff x="751443" y="237049"/>
            <a:chExt cx="914400" cy="914400"/>
          </a:xfrm>
        </p:grpSpPr>
        <p:sp>
          <p:nvSpPr>
            <p:cNvPr id="47" name="Oval 46">
              <a:extLst>
                <a:ext uri="{FF2B5EF4-FFF2-40B4-BE49-F238E27FC236}">
                  <a16:creationId xmlns:a16="http://schemas.microsoft.com/office/drawing/2014/main" id="{0BE48FC7-B71D-4993-AD65-9E2A4C7A8154}"/>
                </a:ext>
              </a:extLst>
            </p:cNvPr>
            <p:cNvSpPr/>
            <p:nvPr/>
          </p:nvSpPr>
          <p:spPr bwMode="auto">
            <a:xfrm>
              <a:off x="751443" y="237049"/>
              <a:ext cx="914400" cy="914400"/>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1B3400D5-010F-4A2E-8E07-8691A291D0ED}"/>
                </a:ext>
              </a:extLst>
            </p:cNvPr>
            <p:cNvGrpSpPr/>
            <p:nvPr/>
          </p:nvGrpSpPr>
          <p:grpSpPr>
            <a:xfrm>
              <a:off x="822010" y="335617"/>
              <a:ext cx="773267" cy="575009"/>
              <a:chOff x="2113621" y="1162183"/>
              <a:chExt cx="929164" cy="690935"/>
            </a:xfrm>
          </p:grpSpPr>
          <p:sp>
            <p:nvSpPr>
              <p:cNvPr id="49" name="people_4">
                <a:extLst>
                  <a:ext uri="{FF2B5EF4-FFF2-40B4-BE49-F238E27FC236}">
                    <a16:creationId xmlns:a16="http://schemas.microsoft.com/office/drawing/2014/main" id="{1B918A8E-E3C5-45ED-9783-829D48AD2CD2}"/>
                  </a:ext>
                </a:extLst>
              </p:cNvPr>
              <p:cNvSpPr>
                <a:spLocks noChangeAspect="1" noEditPoints="1"/>
              </p:cNvSpPr>
              <p:nvPr/>
            </p:nvSpPr>
            <p:spPr bwMode="auto">
              <a:xfrm>
                <a:off x="2293033" y="1162183"/>
                <a:ext cx="568068" cy="635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2F2F2F"/>
                  </a:solidFill>
                  <a:latin typeface="Segoe UI"/>
                </a:endParaRPr>
              </a:p>
            </p:txBody>
          </p:sp>
          <p:sp>
            <p:nvSpPr>
              <p:cNvPr id="50" name="Dictionary_E82D">
                <a:extLst>
                  <a:ext uri="{FF2B5EF4-FFF2-40B4-BE49-F238E27FC236}">
                    <a16:creationId xmlns:a16="http://schemas.microsoft.com/office/drawing/2014/main" id="{34A16A14-C998-4423-8280-76A0BCEB4BEE}"/>
                  </a:ext>
                </a:extLst>
              </p:cNvPr>
              <p:cNvSpPr>
                <a:spLocks noChangeAspect="1" noEditPoints="1"/>
              </p:cNvSpPr>
              <p:nvPr/>
            </p:nvSpPr>
            <p:spPr bwMode="auto">
              <a:xfrm rot="19550644">
                <a:off x="2168218" y="1541137"/>
                <a:ext cx="249630" cy="31198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solidFill>
                <a:schemeClr val="accent1"/>
              </a:solid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2F2F2F"/>
                  </a:solidFill>
                  <a:latin typeface="Segoe UI"/>
                </a:endParaRPr>
              </a:p>
            </p:txBody>
          </p:sp>
          <p:sp>
            <p:nvSpPr>
              <p:cNvPr id="51" name="pencil">
                <a:extLst>
                  <a:ext uri="{FF2B5EF4-FFF2-40B4-BE49-F238E27FC236}">
                    <a16:creationId xmlns:a16="http://schemas.microsoft.com/office/drawing/2014/main" id="{8CB74CE7-C487-4D6F-B5E5-DABD620742CB}"/>
                  </a:ext>
                </a:extLst>
              </p:cNvPr>
              <p:cNvSpPr>
                <a:spLocks noChangeAspect="1" noEditPoints="1"/>
              </p:cNvSpPr>
              <p:nvPr/>
            </p:nvSpPr>
            <p:spPr bwMode="auto">
              <a:xfrm rot="663782">
                <a:off x="2800011" y="1603985"/>
                <a:ext cx="242774" cy="242774"/>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solidFill>
                <a:schemeClr val="accent1"/>
              </a:solid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53" name="Oval 52">
                <a:extLst>
                  <a:ext uri="{FF2B5EF4-FFF2-40B4-BE49-F238E27FC236}">
                    <a16:creationId xmlns:a16="http://schemas.microsoft.com/office/drawing/2014/main" id="{C14346EE-DAA1-4874-9CAA-28785791E4A9}"/>
                  </a:ext>
                </a:extLst>
              </p:cNvPr>
              <p:cNvSpPr/>
              <p:nvPr/>
            </p:nvSpPr>
            <p:spPr bwMode="auto">
              <a:xfrm>
                <a:off x="2113621" y="1714858"/>
                <a:ext cx="105205" cy="105205"/>
              </a:xfrm>
              <a:prstGeom prst="ellipse">
                <a:avLst/>
              </a:prstGeom>
              <a:solidFill>
                <a:schemeClr val="accent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err="1">
                  <a:solidFill>
                    <a:srgbClr val="2F2F2F"/>
                  </a:solidFill>
                  <a:latin typeface="Segoe UI"/>
                </a:endParaRPr>
              </a:p>
            </p:txBody>
          </p:sp>
          <p:sp>
            <p:nvSpPr>
              <p:cNvPr id="55" name="Oval 54">
                <a:extLst>
                  <a:ext uri="{FF2B5EF4-FFF2-40B4-BE49-F238E27FC236}">
                    <a16:creationId xmlns:a16="http://schemas.microsoft.com/office/drawing/2014/main" id="{BE20AE98-A509-482F-B3F1-E16E76621E82}"/>
                  </a:ext>
                </a:extLst>
              </p:cNvPr>
              <p:cNvSpPr/>
              <p:nvPr/>
            </p:nvSpPr>
            <p:spPr bwMode="auto">
              <a:xfrm>
                <a:off x="2905268" y="1691315"/>
                <a:ext cx="105205" cy="105205"/>
              </a:xfrm>
              <a:prstGeom prst="ellipse">
                <a:avLst/>
              </a:prstGeom>
              <a:solidFill>
                <a:schemeClr val="accent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err="1">
                  <a:solidFill>
                    <a:srgbClr val="2F2F2F"/>
                  </a:solidFill>
                  <a:latin typeface="Segoe UI"/>
                </a:endParaRPr>
              </a:p>
            </p:txBody>
          </p:sp>
        </p:grpSp>
      </p:grpSp>
    </p:spTree>
    <p:extLst>
      <p:ext uri="{BB962C8B-B14F-4D97-AF65-F5344CB8AC3E}">
        <p14:creationId xmlns:p14="http://schemas.microsoft.com/office/powerpoint/2010/main" val="3548594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35" presetClass="path" presetSubtype="0" decel="100000" fill="hold" nodeType="withEffect">
                                  <p:stCondLst>
                                    <p:cond delay="100"/>
                                  </p:stCondLst>
                                  <p:childTnLst>
                                    <p:animMotion origin="layout" path="M -2.35129E-6 -4.82978E-6 L -0.02259 -4.82978E-6 " pathEditMode="relative" rAng="0" ptsTypes="AA">
                                      <p:cBhvr>
                                        <p:cTn id="9" dur="750" spd="-100000" fill="hold"/>
                                        <p:tgtEl>
                                          <p:spTgt spid="61"/>
                                        </p:tgtEl>
                                        <p:attrNameLst>
                                          <p:attrName>ppt_x</p:attrName>
                                          <p:attrName>ppt_y</p:attrName>
                                        </p:attrNameLst>
                                      </p:cBhvr>
                                      <p:rCtr x="-1136" y="0"/>
                                    </p:animMotion>
                                  </p:childTnLst>
                                </p:cTn>
                              </p:par>
                              <p:par>
                                <p:cTn id="10" presetID="10" presetClass="entr" presetSubtype="0" fill="hold" nodeType="withEffect">
                                  <p:stCondLst>
                                    <p:cond delay="1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35" presetClass="path" presetSubtype="0" decel="100000" fill="hold" nodeType="withEffect">
                                  <p:stCondLst>
                                    <p:cond delay="100"/>
                                  </p:stCondLst>
                                  <p:childTnLst>
                                    <p:animMotion origin="layout" path="M -2.35129E-6 -4.82978E-6 L -0.02259 -4.82978E-6 " pathEditMode="relative" rAng="0" ptsTypes="AA">
                                      <p:cBhvr>
                                        <p:cTn id="14" dur="750" spd="-100000" fill="hold"/>
                                        <p:tgtEl>
                                          <p:spTgt spid="25"/>
                                        </p:tgtEl>
                                        <p:attrNameLst>
                                          <p:attrName>ppt_x</p:attrName>
                                          <p:attrName>ppt_y</p:attrName>
                                        </p:attrNameLst>
                                      </p:cBhvr>
                                      <p:rCtr x="-11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4E69F-2F72-45A0-ABBC-C2C1FE8D0ABA}"/>
              </a:ext>
            </a:extLst>
          </p:cNvPr>
          <p:cNvSpPr>
            <a:spLocks noGrp="1"/>
          </p:cNvSpPr>
          <p:nvPr>
            <p:ph type="title"/>
          </p:nvPr>
        </p:nvSpPr>
        <p:spPr>
          <a:xfrm>
            <a:off x="593148" y="477267"/>
            <a:ext cx="10460849" cy="397032"/>
          </a:xfrm>
        </p:spPr>
        <p:txBody>
          <a:bodyPr/>
          <a:lstStyle/>
          <a:p>
            <a:r>
              <a:rPr lang="en-US"/>
              <a:t>Six steps to a successful Co-Selling partnership</a:t>
            </a:r>
          </a:p>
        </p:txBody>
      </p:sp>
      <p:grpSp>
        <p:nvGrpSpPr>
          <p:cNvPr id="35" name="Group 34">
            <a:extLst>
              <a:ext uri="{FF2B5EF4-FFF2-40B4-BE49-F238E27FC236}">
                <a16:creationId xmlns:a16="http://schemas.microsoft.com/office/drawing/2014/main" id="{668D3893-401E-48E6-A363-899B19C794E9}"/>
              </a:ext>
            </a:extLst>
          </p:cNvPr>
          <p:cNvGrpSpPr/>
          <p:nvPr/>
        </p:nvGrpSpPr>
        <p:grpSpPr>
          <a:xfrm>
            <a:off x="596335" y="4701748"/>
            <a:ext cx="11240748" cy="868680"/>
            <a:chOff x="533705" y="4665468"/>
            <a:chExt cx="11240748" cy="868680"/>
          </a:xfrm>
        </p:grpSpPr>
        <p:sp>
          <p:nvSpPr>
            <p:cNvPr id="74" name="Rectangle 73">
              <a:extLst>
                <a:ext uri="{FF2B5EF4-FFF2-40B4-BE49-F238E27FC236}">
                  <a16:creationId xmlns:a16="http://schemas.microsoft.com/office/drawing/2014/main" id="{E658B9C9-C763-4405-A775-7EAC4E722AB8}"/>
                </a:ext>
              </a:extLst>
            </p:cNvPr>
            <p:cNvSpPr/>
            <p:nvPr/>
          </p:nvSpPr>
          <p:spPr bwMode="auto">
            <a:xfrm>
              <a:off x="533705" y="4665468"/>
              <a:ext cx="11240748" cy="868680"/>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2034FC70-3922-49C9-A30B-D4356849391A}"/>
                </a:ext>
              </a:extLst>
            </p:cNvPr>
            <p:cNvSpPr/>
            <p:nvPr/>
          </p:nvSpPr>
          <p:spPr>
            <a:xfrm>
              <a:off x="1682253" y="4848970"/>
              <a:ext cx="1371600" cy="501676"/>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400" b="1" spc="10">
                  <a:gradFill>
                    <a:gsLst>
                      <a:gs pos="0">
                        <a:schemeClr val="bg2"/>
                      </a:gs>
                      <a:gs pos="100000">
                        <a:schemeClr val="bg2"/>
                      </a:gs>
                    </a:gsLst>
                    <a:lin ang="5400000" scaled="0"/>
                  </a:gradFill>
                  <a:latin typeface="Segoe UI"/>
                  <a:cs typeface="Segoe UI Semilight" panose="020B0402040204020203" pitchFamily="34" charset="0"/>
                </a:rPr>
                <a:t>Relevant </a:t>
              </a:r>
              <a:br>
                <a:rPr lang="en-US" sz="1400" b="1" spc="10">
                  <a:gradFill>
                    <a:gsLst>
                      <a:gs pos="0">
                        <a:schemeClr val="bg2"/>
                      </a:gs>
                      <a:gs pos="100000">
                        <a:schemeClr val="bg2"/>
                      </a:gs>
                    </a:gsLst>
                    <a:lin ang="5400000" scaled="0"/>
                  </a:gradFill>
                  <a:latin typeface="Segoe UI"/>
                  <a:cs typeface="Segoe UI Semilight" panose="020B0402040204020203" pitchFamily="34" charset="0"/>
                </a:rPr>
              </a:br>
              <a:r>
                <a:rPr lang="en-US" sz="1400" b="1" spc="10">
                  <a:gradFill>
                    <a:gsLst>
                      <a:gs pos="0">
                        <a:schemeClr val="bg2"/>
                      </a:gs>
                      <a:gs pos="100000">
                        <a:schemeClr val="bg2"/>
                      </a:gs>
                    </a:gsLst>
                    <a:lin ang="5400000" scaled="0"/>
                  </a:gradFill>
                  <a:latin typeface="Segoe UI"/>
                  <a:cs typeface="Segoe UI Semilight" panose="020B0402040204020203" pitchFamily="34" charset="0"/>
                </a:rPr>
                <a:t>Case Studies</a:t>
              </a:r>
            </a:p>
          </p:txBody>
        </p:sp>
        <p:sp>
          <p:nvSpPr>
            <p:cNvPr id="50" name="Rectangle 49">
              <a:extLst>
                <a:ext uri="{FF2B5EF4-FFF2-40B4-BE49-F238E27FC236}">
                  <a16:creationId xmlns:a16="http://schemas.microsoft.com/office/drawing/2014/main" id="{C75A2B1E-B2B4-4A61-A458-DA3583448AE3}"/>
                </a:ext>
              </a:extLst>
            </p:cNvPr>
            <p:cNvSpPr/>
            <p:nvPr/>
          </p:nvSpPr>
          <p:spPr>
            <a:xfrm>
              <a:off x="4085264" y="4882305"/>
              <a:ext cx="7112426" cy="443198"/>
            </a:xfrm>
            <a:prstGeom prst="rect">
              <a:avLst/>
            </a:prstGeom>
          </p:spPr>
          <p:txBody>
            <a:bodyPr wrap="square" lIns="0" rIns="0">
              <a:spAutoFit/>
            </a:bodyPr>
            <a:lstStyle/>
            <a:p>
              <a:pPr defTabSz="932264" fontAlgn="base">
                <a:lnSpc>
                  <a:spcPct val="95000"/>
                </a:lnSpc>
                <a:spcBef>
                  <a:spcPct val="0"/>
                </a:spcBef>
                <a:spcAft>
                  <a:spcPct val="0"/>
                </a:spcAft>
              </a:pPr>
              <a:r>
                <a:rPr lang="en-US" sz="1200">
                  <a:gradFill>
                    <a:gsLst>
                      <a:gs pos="0">
                        <a:schemeClr val="bg2"/>
                      </a:gs>
                      <a:gs pos="100000">
                        <a:schemeClr val="bg2"/>
                      </a:gs>
                    </a:gsLst>
                    <a:lin ang="5400000" scaled="0"/>
                  </a:gradFill>
                  <a:latin typeface="Segoe UI" panose="020B0502040204020203" pitchFamily="34" charset="0"/>
                  <a:cs typeface="Segoe UI" panose="020B0502040204020203" pitchFamily="34" charset="0"/>
                </a:rPr>
                <a:t>Customers listen acutely when there is a concrete example of a successful engagement with your solution. Alignment to industry, technology domain or a decision maker persona will yield accelerated results.</a:t>
              </a:r>
            </a:p>
          </p:txBody>
        </p:sp>
        <p:grpSp>
          <p:nvGrpSpPr>
            <p:cNvPr id="51" name="Group 50">
              <a:extLst>
                <a:ext uri="{FF2B5EF4-FFF2-40B4-BE49-F238E27FC236}">
                  <a16:creationId xmlns:a16="http://schemas.microsoft.com/office/drawing/2014/main" id="{CF42AC78-12CF-4F4E-87C6-3AF0F4CEB833}"/>
                </a:ext>
              </a:extLst>
            </p:cNvPr>
            <p:cNvGrpSpPr/>
            <p:nvPr/>
          </p:nvGrpSpPr>
          <p:grpSpPr>
            <a:xfrm>
              <a:off x="790009" y="4858407"/>
              <a:ext cx="482803" cy="482803"/>
              <a:chOff x="5295900" y="-1217860"/>
              <a:chExt cx="731520" cy="731520"/>
            </a:xfrm>
          </p:grpSpPr>
          <p:sp>
            <p:nvSpPr>
              <p:cNvPr id="56" name="Rectangle: Rounded Corners 55">
                <a:extLst>
                  <a:ext uri="{FF2B5EF4-FFF2-40B4-BE49-F238E27FC236}">
                    <a16:creationId xmlns:a16="http://schemas.microsoft.com/office/drawing/2014/main" id="{1BD69D38-6C50-4F45-AF7B-3C5D425473D0}"/>
                  </a:ext>
                </a:extLst>
              </p:cNvPr>
              <p:cNvSpPr/>
              <p:nvPr/>
            </p:nvSpPr>
            <p:spPr bwMode="auto">
              <a:xfrm>
                <a:off x="5295900" y="-1217860"/>
                <a:ext cx="731520" cy="731520"/>
              </a:xfrm>
              <a:prstGeom prst="roundRect">
                <a:avLst>
                  <a:gd name="adj" fmla="val 50000"/>
                </a:avLst>
              </a:prstGeom>
              <a:solidFill>
                <a:srgbClr val="0027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megaphone">
                <a:extLst>
                  <a:ext uri="{FF2B5EF4-FFF2-40B4-BE49-F238E27FC236}">
                    <a16:creationId xmlns:a16="http://schemas.microsoft.com/office/drawing/2014/main" id="{7EA3A939-3DAA-4948-85D8-453C6DD19564}"/>
                  </a:ext>
                </a:extLst>
              </p:cNvPr>
              <p:cNvSpPr>
                <a:spLocks noChangeAspect="1" noEditPoints="1"/>
              </p:cNvSpPr>
              <p:nvPr/>
            </p:nvSpPr>
            <p:spPr bwMode="auto">
              <a:xfrm rot="20166554">
                <a:off x="5395398" y="-1015786"/>
                <a:ext cx="532524" cy="327371"/>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3" name="Group 32">
            <a:extLst>
              <a:ext uri="{FF2B5EF4-FFF2-40B4-BE49-F238E27FC236}">
                <a16:creationId xmlns:a16="http://schemas.microsoft.com/office/drawing/2014/main" id="{A7B1AF34-1C30-403E-8929-F7F60990D341}"/>
              </a:ext>
            </a:extLst>
          </p:cNvPr>
          <p:cNvGrpSpPr/>
          <p:nvPr/>
        </p:nvGrpSpPr>
        <p:grpSpPr>
          <a:xfrm>
            <a:off x="600834" y="2912576"/>
            <a:ext cx="11236249" cy="868680"/>
            <a:chOff x="538204" y="2844604"/>
            <a:chExt cx="11236249" cy="868680"/>
          </a:xfrm>
        </p:grpSpPr>
        <p:sp>
          <p:nvSpPr>
            <p:cNvPr id="71" name="Rectangle 70">
              <a:extLst>
                <a:ext uri="{FF2B5EF4-FFF2-40B4-BE49-F238E27FC236}">
                  <a16:creationId xmlns:a16="http://schemas.microsoft.com/office/drawing/2014/main" id="{D25C2545-45F5-4092-9ABA-6E8DA4A2FC2C}"/>
                </a:ext>
              </a:extLst>
            </p:cNvPr>
            <p:cNvSpPr/>
            <p:nvPr/>
          </p:nvSpPr>
          <p:spPr bwMode="auto">
            <a:xfrm>
              <a:off x="538204" y="2844604"/>
              <a:ext cx="11236249" cy="868680"/>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5CA5D373-0911-43C7-95EA-9B9775706679}"/>
                </a:ext>
              </a:extLst>
            </p:cNvPr>
            <p:cNvGrpSpPr/>
            <p:nvPr/>
          </p:nvGrpSpPr>
          <p:grpSpPr>
            <a:xfrm>
              <a:off x="790009" y="3037543"/>
              <a:ext cx="482803" cy="482803"/>
              <a:chOff x="920455" y="3342360"/>
              <a:chExt cx="482803" cy="482803"/>
            </a:xfrm>
          </p:grpSpPr>
          <p:sp>
            <p:nvSpPr>
              <p:cNvPr id="65" name="Rectangle: Rounded Corners 64">
                <a:extLst>
                  <a:ext uri="{FF2B5EF4-FFF2-40B4-BE49-F238E27FC236}">
                    <a16:creationId xmlns:a16="http://schemas.microsoft.com/office/drawing/2014/main" id="{4FE2565E-8C1C-4882-B6FB-D610535F5551}"/>
                  </a:ext>
                </a:extLst>
              </p:cNvPr>
              <p:cNvSpPr/>
              <p:nvPr/>
            </p:nvSpPr>
            <p:spPr bwMode="auto">
              <a:xfrm>
                <a:off x="920455" y="3342360"/>
                <a:ext cx="482803" cy="482803"/>
              </a:xfrm>
              <a:prstGeom prst="roundRect">
                <a:avLst>
                  <a:gd name="adj" fmla="val 50000"/>
                </a:avLst>
              </a:prstGeom>
              <a:solidFill>
                <a:srgbClr val="0027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POI_ECAF">
                <a:extLst>
                  <a:ext uri="{FF2B5EF4-FFF2-40B4-BE49-F238E27FC236}">
                    <a16:creationId xmlns:a16="http://schemas.microsoft.com/office/drawing/2014/main" id="{1E92CD6F-9798-4199-8E6E-FEDE4FBD2DA5}"/>
                  </a:ext>
                </a:extLst>
              </p:cNvPr>
              <p:cNvSpPr>
                <a:spLocks noChangeAspect="1" noEditPoints="1"/>
              </p:cNvSpPr>
              <p:nvPr/>
            </p:nvSpPr>
            <p:spPr bwMode="auto">
              <a:xfrm>
                <a:off x="1073378" y="3438269"/>
                <a:ext cx="195431" cy="31272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2" name="Rectangle 81">
              <a:extLst>
                <a:ext uri="{FF2B5EF4-FFF2-40B4-BE49-F238E27FC236}">
                  <a16:creationId xmlns:a16="http://schemas.microsoft.com/office/drawing/2014/main" id="{3F6C5325-372A-44ED-ABBA-4E5B6CDE927F}"/>
                </a:ext>
              </a:extLst>
            </p:cNvPr>
            <p:cNvSpPr/>
            <p:nvPr/>
          </p:nvSpPr>
          <p:spPr>
            <a:xfrm>
              <a:off x="1682253" y="3028106"/>
              <a:ext cx="2234072" cy="501676"/>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400" b="1" spc="10">
                  <a:gradFill>
                    <a:gsLst>
                      <a:gs pos="0">
                        <a:schemeClr val="bg2"/>
                      </a:gs>
                      <a:gs pos="100000">
                        <a:schemeClr val="bg2"/>
                      </a:gs>
                    </a:gsLst>
                    <a:lin ang="5400000" scaled="0"/>
                  </a:gradFill>
                  <a:latin typeface="Segoe UI"/>
                  <a:cs typeface="Segoe UI Semilight" panose="020B0402040204020203" pitchFamily="34" charset="0"/>
                </a:rPr>
                <a:t>Clarity on target audience and messaging </a:t>
              </a:r>
            </a:p>
          </p:txBody>
        </p:sp>
        <p:sp>
          <p:nvSpPr>
            <p:cNvPr id="83" name="Rectangle 82">
              <a:extLst>
                <a:ext uri="{FF2B5EF4-FFF2-40B4-BE49-F238E27FC236}">
                  <a16:creationId xmlns:a16="http://schemas.microsoft.com/office/drawing/2014/main" id="{0BA51CFA-33AE-4481-B220-72BA3ACBBE50}"/>
                </a:ext>
              </a:extLst>
            </p:cNvPr>
            <p:cNvSpPr/>
            <p:nvPr/>
          </p:nvSpPr>
          <p:spPr>
            <a:xfrm>
              <a:off x="4085264" y="2969629"/>
              <a:ext cx="6898877" cy="618631"/>
            </a:xfrm>
            <a:prstGeom prst="rect">
              <a:avLst/>
            </a:prstGeom>
          </p:spPr>
          <p:txBody>
            <a:bodyPr wrap="square" lIns="0" rIns="0">
              <a:spAutoFit/>
            </a:bodyPr>
            <a:lstStyle/>
            <a:p>
              <a:pPr defTabSz="932264" fontAlgn="base">
                <a:lnSpc>
                  <a:spcPct val="95000"/>
                </a:lnSpc>
                <a:spcBef>
                  <a:spcPct val="0"/>
                </a:spcBef>
                <a:spcAft>
                  <a:spcPct val="0"/>
                </a:spcAft>
              </a:pPr>
              <a:r>
                <a:rPr lang="en-US" sz="1200">
                  <a:gradFill>
                    <a:gsLst>
                      <a:gs pos="0">
                        <a:schemeClr val="bg2"/>
                      </a:gs>
                      <a:gs pos="100000">
                        <a:schemeClr val="bg2"/>
                      </a:gs>
                    </a:gsLst>
                    <a:lin ang="5400000" scaled="0"/>
                  </a:gradFill>
                  <a:latin typeface="Segoe UI" panose="020B0502040204020203" pitchFamily="34" charset="0"/>
                  <a:cs typeface="Segoe UI" panose="020B0502040204020203" pitchFamily="34" charset="0"/>
                </a:rPr>
                <a:t>Select target audience and develop a messaging framework which will get us started on this journey. Make sure you clearly explain how your solution differentiates you from your competitors. Similarly, be clear with your ECM on what you need to succeed.</a:t>
              </a:r>
            </a:p>
          </p:txBody>
        </p:sp>
      </p:grpSp>
      <p:grpSp>
        <p:nvGrpSpPr>
          <p:cNvPr id="41" name="Group 40">
            <a:extLst>
              <a:ext uri="{FF2B5EF4-FFF2-40B4-BE49-F238E27FC236}">
                <a16:creationId xmlns:a16="http://schemas.microsoft.com/office/drawing/2014/main" id="{96FDD2F7-32F7-4AA9-8321-A5EA0B84F4EC}"/>
              </a:ext>
            </a:extLst>
          </p:cNvPr>
          <p:cNvGrpSpPr/>
          <p:nvPr/>
        </p:nvGrpSpPr>
        <p:grpSpPr>
          <a:xfrm>
            <a:off x="596334" y="5596335"/>
            <a:ext cx="11240749" cy="868680"/>
            <a:chOff x="533704" y="5496945"/>
            <a:chExt cx="11240749" cy="868680"/>
          </a:xfrm>
        </p:grpSpPr>
        <p:sp>
          <p:nvSpPr>
            <p:cNvPr id="75" name="Rectangle 74">
              <a:extLst>
                <a:ext uri="{FF2B5EF4-FFF2-40B4-BE49-F238E27FC236}">
                  <a16:creationId xmlns:a16="http://schemas.microsoft.com/office/drawing/2014/main" id="{1206AB3F-A5DC-4906-803F-338D94B8B2BB}"/>
                </a:ext>
              </a:extLst>
            </p:cNvPr>
            <p:cNvSpPr/>
            <p:nvPr/>
          </p:nvSpPr>
          <p:spPr bwMode="auto">
            <a:xfrm>
              <a:off x="533704" y="5496945"/>
              <a:ext cx="11240749" cy="868680"/>
            </a:xfrm>
            <a:prstGeom prst="rect">
              <a:avLst/>
            </a:prstGeom>
            <a:solidFill>
              <a:srgbClr val="0027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DD674EC-FB19-4901-909C-2220D972FB38}"/>
                </a:ext>
              </a:extLst>
            </p:cNvPr>
            <p:cNvGrpSpPr/>
            <p:nvPr/>
          </p:nvGrpSpPr>
          <p:grpSpPr>
            <a:xfrm>
              <a:off x="790009" y="5689884"/>
              <a:ext cx="482803" cy="482803"/>
              <a:chOff x="8325836" y="4115865"/>
              <a:chExt cx="482803" cy="482803"/>
            </a:xfrm>
          </p:grpSpPr>
          <p:sp>
            <p:nvSpPr>
              <p:cNvPr id="80" name="Rectangle: Rounded Corners 79">
                <a:extLst>
                  <a:ext uri="{FF2B5EF4-FFF2-40B4-BE49-F238E27FC236}">
                    <a16:creationId xmlns:a16="http://schemas.microsoft.com/office/drawing/2014/main" id="{5870F282-742D-4FBC-9FD4-8ADE423D9B78}"/>
                  </a:ext>
                </a:extLst>
              </p:cNvPr>
              <p:cNvSpPr/>
              <p:nvPr/>
            </p:nvSpPr>
            <p:spPr bwMode="auto">
              <a:xfrm>
                <a:off x="8325836" y="4115865"/>
                <a:ext cx="482803" cy="482803"/>
              </a:xfrm>
              <a:prstGeom prst="roundRect">
                <a:avLst>
                  <a:gd name="adj" fmla="val 50000"/>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Compare_F057">
                <a:extLst>
                  <a:ext uri="{FF2B5EF4-FFF2-40B4-BE49-F238E27FC236}">
                    <a16:creationId xmlns:a16="http://schemas.microsoft.com/office/drawing/2014/main" id="{4D4B887D-D706-4378-9D9A-DBBBC00305CD}"/>
                  </a:ext>
                </a:extLst>
              </p:cNvPr>
              <p:cNvSpPr>
                <a:spLocks noChangeAspect="1" noEditPoints="1"/>
              </p:cNvSpPr>
              <p:nvPr/>
            </p:nvSpPr>
            <p:spPr bwMode="auto">
              <a:xfrm>
                <a:off x="8450352" y="4236565"/>
                <a:ext cx="233771" cy="24140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7D9931B2-5C91-47FD-90CD-08DD4C954A53}"/>
                </a:ext>
              </a:extLst>
            </p:cNvPr>
            <p:cNvSpPr/>
            <p:nvPr/>
          </p:nvSpPr>
          <p:spPr>
            <a:xfrm>
              <a:off x="1682253" y="5680447"/>
              <a:ext cx="2283203" cy="501676"/>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400" b="1" spc="10">
                  <a:gradFill>
                    <a:gsLst>
                      <a:gs pos="0">
                        <a:schemeClr val="bg2"/>
                      </a:gs>
                      <a:gs pos="100000">
                        <a:schemeClr val="bg2"/>
                      </a:gs>
                    </a:gsLst>
                    <a:lin ang="5400000" scaled="0"/>
                  </a:gradFill>
                  <a:latin typeface="Segoe UI"/>
                  <a:cs typeface="Segoe UI Semilight" panose="020B0402040204020203" pitchFamily="34" charset="0"/>
                </a:rPr>
                <a:t>Balance direct and P2P Co-Sell activity </a:t>
              </a:r>
            </a:p>
          </p:txBody>
        </p:sp>
        <p:sp>
          <p:nvSpPr>
            <p:cNvPr id="86" name="Rectangle 85">
              <a:extLst>
                <a:ext uri="{FF2B5EF4-FFF2-40B4-BE49-F238E27FC236}">
                  <a16:creationId xmlns:a16="http://schemas.microsoft.com/office/drawing/2014/main" id="{CA7ACB60-F3CE-47F1-9439-B58CE219FC31}"/>
                </a:ext>
              </a:extLst>
            </p:cNvPr>
            <p:cNvSpPr/>
            <p:nvPr/>
          </p:nvSpPr>
          <p:spPr>
            <a:xfrm>
              <a:off x="4085264" y="5696670"/>
              <a:ext cx="6783339" cy="443198"/>
            </a:xfrm>
            <a:prstGeom prst="rect">
              <a:avLst/>
            </a:prstGeom>
          </p:spPr>
          <p:txBody>
            <a:bodyPr wrap="square" lIns="0" rIns="0">
              <a:spAutoFit/>
            </a:bodyPr>
            <a:lstStyle/>
            <a:p>
              <a:pPr defTabSz="932264" fontAlgn="base">
                <a:lnSpc>
                  <a:spcPct val="95000"/>
                </a:lnSpc>
                <a:spcBef>
                  <a:spcPct val="0"/>
                </a:spcBef>
                <a:spcAft>
                  <a:spcPct val="0"/>
                </a:spcAft>
              </a:pPr>
              <a:r>
                <a:rPr lang="en-US" sz="1200">
                  <a:gradFill>
                    <a:gsLst>
                      <a:gs pos="0">
                        <a:schemeClr val="bg2"/>
                      </a:gs>
                      <a:gs pos="100000">
                        <a:schemeClr val="bg2"/>
                      </a:gs>
                    </a:gsLst>
                    <a:lin ang="5400000" scaled="0"/>
                  </a:gradFill>
                  <a:latin typeface="Segoe UI" panose="020B0502040204020203" pitchFamily="34" charset="0"/>
                  <a:cs typeface="Segoe UI" panose="020B0502040204020203" pitchFamily="34" charset="0"/>
                </a:rPr>
                <a:t>Most successful GTM activities have involved both direct tactics as well as channel/partner tactics.  Be planful in your strategy to leverage all co-selling motions with Microsoft. </a:t>
              </a:r>
            </a:p>
          </p:txBody>
        </p:sp>
      </p:grpSp>
      <p:grpSp>
        <p:nvGrpSpPr>
          <p:cNvPr id="34" name="Group 33">
            <a:extLst>
              <a:ext uri="{FF2B5EF4-FFF2-40B4-BE49-F238E27FC236}">
                <a16:creationId xmlns:a16="http://schemas.microsoft.com/office/drawing/2014/main" id="{F32D3EFD-0131-42BB-BB4A-601E2B26FDCA}"/>
              </a:ext>
            </a:extLst>
          </p:cNvPr>
          <p:cNvGrpSpPr/>
          <p:nvPr/>
        </p:nvGrpSpPr>
        <p:grpSpPr>
          <a:xfrm>
            <a:off x="596335" y="3807162"/>
            <a:ext cx="11240748" cy="868680"/>
            <a:chOff x="533705" y="3762080"/>
            <a:chExt cx="11240748" cy="868680"/>
          </a:xfrm>
        </p:grpSpPr>
        <p:sp>
          <p:nvSpPr>
            <p:cNvPr id="72" name="Rectangle 71">
              <a:extLst>
                <a:ext uri="{FF2B5EF4-FFF2-40B4-BE49-F238E27FC236}">
                  <a16:creationId xmlns:a16="http://schemas.microsoft.com/office/drawing/2014/main" id="{4333DBAF-92F9-4C3F-8B58-D4F3A412EC9B}"/>
                </a:ext>
              </a:extLst>
            </p:cNvPr>
            <p:cNvSpPr/>
            <p:nvPr/>
          </p:nvSpPr>
          <p:spPr bwMode="auto">
            <a:xfrm>
              <a:off x="533705" y="3762080"/>
              <a:ext cx="11240748" cy="868680"/>
            </a:xfrm>
            <a:prstGeom prst="rect">
              <a:avLst/>
            </a:prstGeom>
            <a:solidFill>
              <a:srgbClr val="0027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EB7C93CA-EB9E-4430-8849-4E45563A43FA}"/>
                </a:ext>
              </a:extLst>
            </p:cNvPr>
            <p:cNvGrpSpPr/>
            <p:nvPr/>
          </p:nvGrpSpPr>
          <p:grpSpPr>
            <a:xfrm>
              <a:off x="790009" y="3955019"/>
              <a:ext cx="482803" cy="482803"/>
              <a:chOff x="909873" y="4389226"/>
              <a:chExt cx="482803" cy="482803"/>
            </a:xfrm>
          </p:grpSpPr>
          <p:sp>
            <p:nvSpPr>
              <p:cNvPr id="59" name="Rectangle: Rounded Corners 58">
                <a:extLst>
                  <a:ext uri="{FF2B5EF4-FFF2-40B4-BE49-F238E27FC236}">
                    <a16:creationId xmlns:a16="http://schemas.microsoft.com/office/drawing/2014/main" id="{2D7BADD3-586B-4412-BF70-4DBCF9550D79}"/>
                  </a:ext>
                </a:extLst>
              </p:cNvPr>
              <p:cNvSpPr/>
              <p:nvPr/>
            </p:nvSpPr>
            <p:spPr bwMode="auto">
              <a:xfrm>
                <a:off x="909873" y="4389226"/>
                <a:ext cx="482803" cy="482803"/>
              </a:xfrm>
              <a:prstGeom prst="roundRect">
                <a:avLst>
                  <a:gd name="adj" fmla="val 50000"/>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olderHorizontal_F12B">
                <a:extLst>
                  <a:ext uri="{FF2B5EF4-FFF2-40B4-BE49-F238E27FC236}">
                    <a16:creationId xmlns:a16="http://schemas.microsoft.com/office/drawing/2014/main" id="{C683E576-312C-47B4-BFDC-55866DF9C82D}"/>
                  </a:ext>
                </a:extLst>
              </p:cNvPr>
              <p:cNvSpPr>
                <a:spLocks noChangeAspect="1" noEditPoints="1"/>
              </p:cNvSpPr>
              <p:nvPr/>
            </p:nvSpPr>
            <p:spPr bwMode="auto">
              <a:xfrm>
                <a:off x="1000399" y="4519913"/>
                <a:ext cx="301752" cy="22143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7" name="Rectangle 86">
              <a:extLst>
                <a:ext uri="{FF2B5EF4-FFF2-40B4-BE49-F238E27FC236}">
                  <a16:creationId xmlns:a16="http://schemas.microsoft.com/office/drawing/2014/main" id="{AEB64492-B059-4031-B0DA-733FB596CD12}"/>
                </a:ext>
              </a:extLst>
            </p:cNvPr>
            <p:cNvSpPr/>
            <p:nvPr/>
          </p:nvSpPr>
          <p:spPr>
            <a:xfrm>
              <a:off x="1682253" y="3945582"/>
              <a:ext cx="2092914" cy="501676"/>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400" b="1" spc="10">
                  <a:gradFill>
                    <a:gsLst>
                      <a:gs pos="0">
                        <a:schemeClr val="bg2"/>
                      </a:gs>
                      <a:gs pos="100000">
                        <a:schemeClr val="bg2"/>
                      </a:gs>
                    </a:gsLst>
                    <a:lin ang="5400000" scaled="0"/>
                  </a:gradFill>
                  <a:latin typeface="Segoe UI"/>
                  <a:cs typeface="Segoe UI Semilight" panose="020B0402040204020203" pitchFamily="34" charset="0"/>
                </a:rPr>
                <a:t>Microsoft seller-ready Co-Sell materials </a:t>
              </a:r>
            </a:p>
          </p:txBody>
        </p:sp>
        <p:sp>
          <p:nvSpPr>
            <p:cNvPr id="88" name="Rectangle 87">
              <a:extLst>
                <a:ext uri="{FF2B5EF4-FFF2-40B4-BE49-F238E27FC236}">
                  <a16:creationId xmlns:a16="http://schemas.microsoft.com/office/drawing/2014/main" id="{DED22C33-89A7-4617-8343-D0FC5A0AE91B}"/>
                </a:ext>
              </a:extLst>
            </p:cNvPr>
            <p:cNvSpPr/>
            <p:nvPr/>
          </p:nvSpPr>
          <p:spPr>
            <a:xfrm>
              <a:off x="4085264" y="3887105"/>
              <a:ext cx="6961753" cy="618631"/>
            </a:xfrm>
            <a:prstGeom prst="rect">
              <a:avLst/>
            </a:prstGeom>
          </p:spPr>
          <p:txBody>
            <a:bodyPr wrap="square" lIns="0" rIns="0">
              <a:spAutoFit/>
            </a:bodyPr>
            <a:lstStyle/>
            <a:p>
              <a:pPr defTabSz="932264" fontAlgn="base">
                <a:lnSpc>
                  <a:spcPct val="95000"/>
                </a:lnSpc>
                <a:spcBef>
                  <a:spcPct val="0"/>
                </a:spcBef>
                <a:spcAft>
                  <a:spcPct val="0"/>
                </a:spcAft>
              </a:pPr>
              <a:r>
                <a:rPr lang="en-US" sz="1200">
                  <a:gradFill>
                    <a:gsLst>
                      <a:gs pos="0">
                        <a:schemeClr val="bg2"/>
                      </a:gs>
                      <a:gs pos="100000">
                        <a:schemeClr val="bg2"/>
                      </a:gs>
                    </a:gsLst>
                    <a:lin ang="5400000" scaled="0"/>
                  </a:gradFill>
                  <a:latin typeface="Segoe UI" panose="020B0502040204020203" pitchFamily="34" charset="0"/>
                  <a:cs typeface="Segoe UI" panose="020B0502040204020203" pitchFamily="34" charset="0"/>
                </a:rPr>
                <a:t>Equip the Microsoft sellers and partners with materials that reference our partnership and are customer facing. Also keep in mind where the nearest Microsoft Technology Center is and how to best leverage that for your company and with key customers.</a:t>
              </a:r>
            </a:p>
          </p:txBody>
        </p:sp>
      </p:grpSp>
      <p:grpSp>
        <p:nvGrpSpPr>
          <p:cNvPr id="32" name="Group 31">
            <a:extLst>
              <a:ext uri="{FF2B5EF4-FFF2-40B4-BE49-F238E27FC236}">
                <a16:creationId xmlns:a16="http://schemas.microsoft.com/office/drawing/2014/main" id="{21C71291-4999-48FA-BCB0-4C57ABBA5DDC}"/>
              </a:ext>
            </a:extLst>
          </p:cNvPr>
          <p:cNvGrpSpPr/>
          <p:nvPr/>
        </p:nvGrpSpPr>
        <p:grpSpPr>
          <a:xfrm>
            <a:off x="596335" y="2017990"/>
            <a:ext cx="11240748" cy="868680"/>
            <a:chOff x="533705" y="1995543"/>
            <a:chExt cx="11240748" cy="868680"/>
          </a:xfrm>
        </p:grpSpPr>
        <p:sp>
          <p:nvSpPr>
            <p:cNvPr id="69" name="Rectangle 68">
              <a:extLst>
                <a:ext uri="{FF2B5EF4-FFF2-40B4-BE49-F238E27FC236}">
                  <a16:creationId xmlns:a16="http://schemas.microsoft.com/office/drawing/2014/main" id="{13419004-0600-447A-825E-183473EB3FAB}"/>
                </a:ext>
              </a:extLst>
            </p:cNvPr>
            <p:cNvSpPr/>
            <p:nvPr/>
          </p:nvSpPr>
          <p:spPr bwMode="auto">
            <a:xfrm>
              <a:off x="533705" y="1995543"/>
              <a:ext cx="11240748" cy="868680"/>
            </a:xfrm>
            <a:prstGeom prst="rect">
              <a:avLst/>
            </a:prstGeom>
            <a:solidFill>
              <a:srgbClr val="0027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2CBAE94D-E749-40BC-92D9-FD3E25EBEB7A}"/>
                </a:ext>
              </a:extLst>
            </p:cNvPr>
            <p:cNvGrpSpPr/>
            <p:nvPr/>
          </p:nvGrpSpPr>
          <p:grpSpPr>
            <a:xfrm>
              <a:off x="790009" y="2188482"/>
              <a:ext cx="482803" cy="482803"/>
              <a:chOff x="920499" y="2300398"/>
              <a:chExt cx="482803" cy="482803"/>
            </a:xfrm>
          </p:grpSpPr>
          <p:sp>
            <p:nvSpPr>
              <p:cNvPr id="76" name="Rectangle: Rounded Corners 75">
                <a:extLst>
                  <a:ext uri="{FF2B5EF4-FFF2-40B4-BE49-F238E27FC236}">
                    <a16:creationId xmlns:a16="http://schemas.microsoft.com/office/drawing/2014/main" id="{AC51577F-B178-4219-BD86-4ED0BAC1903F}"/>
                  </a:ext>
                </a:extLst>
              </p:cNvPr>
              <p:cNvSpPr/>
              <p:nvPr/>
            </p:nvSpPr>
            <p:spPr bwMode="auto">
              <a:xfrm>
                <a:off x="920499" y="2300398"/>
                <a:ext cx="482803" cy="482803"/>
              </a:xfrm>
              <a:prstGeom prst="roundRect">
                <a:avLst>
                  <a:gd name="adj" fmla="val 50000"/>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heart">
                <a:extLst>
                  <a:ext uri="{FF2B5EF4-FFF2-40B4-BE49-F238E27FC236}">
                    <a16:creationId xmlns:a16="http://schemas.microsoft.com/office/drawing/2014/main" id="{939360FE-46EC-4612-9B98-E28E79262E6A}"/>
                  </a:ext>
                </a:extLst>
              </p:cNvPr>
              <p:cNvSpPr>
                <a:spLocks noChangeAspect="1"/>
              </p:cNvSpPr>
              <p:nvPr/>
            </p:nvSpPr>
            <p:spPr bwMode="auto">
              <a:xfrm>
                <a:off x="1029336" y="2421099"/>
                <a:ext cx="265131" cy="241402"/>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9" name="Rectangle 88">
              <a:extLst>
                <a:ext uri="{FF2B5EF4-FFF2-40B4-BE49-F238E27FC236}">
                  <a16:creationId xmlns:a16="http://schemas.microsoft.com/office/drawing/2014/main" id="{2F005916-8CA3-4DEA-BB4D-87FAC840E395}"/>
                </a:ext>
              </a:extLst>
            </p:cNvPr>
            <p:cNvSpPr/>
            <p:nvPr/>
          </p:nvSpPr>
          <p:spPr>
            <a:xfrm>
              <a:off x="1682253" y="2179045"/>
              <a:ext cx="2234072" cy="501676"/>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400" b="1" spc="10">
                  <a:gradFill>
                    <a:gsLst>
                      <a:gs pos="0">
                        <a:schemeClr val="bg2"/>
                      </a:gs>
                      <a:gs pos="100000">
                        <a:schemeClr val="bg2"/>
                      </a:gs>
                    </a:gsLst>
                    <a:lin ang="5400000" scaled="0"/>
                  </a:gradFill>
                  <a:latin typeface="Segoe UI"/>
                  <a:cs typeface="Segoe UI Semilight" panose="020B0402040204020203" pitchFamily="34" charset="0"/>
                </a:rPr>
                <a:t>Goal alignment and seller relationship is key </a:t>
              </a:r>
            </a:p>
          </p:txBody>
        </p:sp>
        <p:sp>
          <p:nvSpPr>
            <p:cNvPr id="90" name="Rectangle 89">
              <a:extLst>
                <a:ext uri="{FF2B5EF4-FFF2-40B4-BE49-F238E27FC236}">
                  <a16:creationId xmlns:a16="http://schemas.microsoft.com/office/drawing/2014/main" id="{B64F460E-3FC6-4126-8F5A-6FEF38795EC8}"/>
                </a:ext>
              </a:extLst>
            </p:cNvPr>
            <p:cNvSpPr/>
            <p:nvPr/>
          </p:nvSpPr>
          <p:spPr>
            <a:xfrm>
              <a:off x="4085264" y="2296000"/>
              <a:ext cx="7119612" cy="267766"/>
            </a:xfrm>
            <a:prstGeom prst="rect">
              <a:avLst/>
            </a:prstGeom>
          </p:spPr>
          <p:txBody>
            <a:bodyPr wrap="square" lIns="0" rIns="0">
              <a:spAutoFit/>
            </a:bodyPr>
            <a:lstStyle/>
            <a:p>
              <a:pPr defTabSz="932264" fontAlgn="base">
                <a:lnSpc>
                  <a:spcPct val="95000"/>
                </a:lnSpc>
                <a:spcBef>
                  <a:spcPct val="0"/>
                </a:spcBef>
                <a:spcAft>
                  <a:spcPct val="0"/>
                </a:spcAft>
              </a:pPr>
              <a:r>
                <a:rPr lang="en-US" sz="1200">
                  <a:gradFill>
                    <a:gsLst>
                      <a:gs pos="0">
                        <a:schemeClr val="bg2"/>
                      </a:gs>
                      <a:gs pos="100000">
                        <a:schemeClr val="bg2"/>
                      </a:gs>
                    </a:gsLst>
                    <a:lin ang="5400000" scaled="0"/>
                  </a:gradFill>
                  <a:latin typeface="Segoe UI" panose="020B0502040204020203" pitchFamily="34" charset="0"/>
                  <a:cs typeface="Segoe UI" panose="020B0502040204020203" pitchFamily="34" charset="0"/>
                </a:rPr>
                <a:t>Build specific seller relationships. Find out about their goals and be clear about what’s in it for them.</a:t>
              </a:r>
            </a:p>
          </p:txBody>
        </p:sp>
      </p:grpSp>
      <p:grpSp>
        <p:nvGrpSpPr>
          <p:cNvPr id="31" name="Group 30">
            <a:extLst>
              <a:ext uri="{FF2B5EF4-FFF2-40B4-BE49-F238E27FC236}">
                <a16:creationId xmlns:a16="http://schemas.microsoft.com/office/drawing/2014/main" id="{20BB40EB-8F71-459F-B45C-AE45EC657032}"/>
              </a:ext>
            </a:extLst>
          </p:cNvPr>
          <p:cNvGrpSpPr/>
          <p:nvPr/>
        </p:nvGrpSpPr>
        <p:grpSpPr>
          <a:xfrm>
            <a:off x="596335" y="1123404"/>
            <a:ext cx="11243934" cy="868680"/>
            <a:chOff x="533705" y="1123404"/>
            <a:chExt cx="11243934" cy="868680"/>
          </a:xfrm>
        </p:grpSpPr>
        <p:sp>
          <p:nvSpPr>
            <p:cNvPr id="23" name="Rectangle 22">
              <a:extLst>
                <a:ext uri="{FF2B5EF4-FFF2-40B4-BE49-F238E27FC236}">
                  <a16:creationId xmlns:a16="http://schemas.microsoft.com/office/drawing/2014/main" id="{49833C44-E833-4F8F-9687-0E8EFF5A6864}"/>
                </a:ext>
              </a:extLst>
            </p:cNvPr>
            <p:cNvSpPr/>
            <p:nvPr/>
          </p:nvSpPr>
          <p:spPr bwMode="auto">
            <a:xfrm>
              <a:off x="533705" y="1123404"/>
              <a:ext cx="11243934" cy="868680"/>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5DDC4926-A769-46D0-8806-3F1E94B4B099}"/>
                </a:ext>
              </a:extLst>
            </p:cNvPr>
            <p:cNvGrpSpPr/>
            <p:nvPr/>
          </p:nvGrpSpPr>
          <p:grpSpPr>
            <a:xfrm>
              <a:off x="790009" y="1316343"/>
              <a:ext cx="482803" cy="482803"/>
              <a:chOff x="915220" y="1316234"/>
              <a:chExt cx="482803" cy="482803"/>
            </a:xfrm>
          </p:grpSpPr>
          <p:sp>
            <p:nvSpPr>
              <p:cNvPr id="73" name="Rectangle: Rounded Corners 72">
                <a:extLst>
                  <a:ext uri="{FF2B5EF4-FFF2-40B4-BE49-F238E27FC236}">
                    <a16:creationId xmlns:a16="http://schemas.microsoft.com/office/drawing/2014/main" id="{E83C53B0-515C-4BFF-8951-37C69174EAB6}"/>
                  </a:ext>
                </a:extLst>
              </p:cNvPr>
              <p:cNvSpPr/>
              <p:nvPr/>
            </p:nvSpPr>
            <p:spPr bwMode="auto">
              <a:xfrm>
                <a:off x="915220" y="1316234"/>
                <a:ext cx="482803" cy="482803"/>
              </a:xfrm>
              <a:prstGeom prst="roundRect">
                <a:avLst>
                  <a:gd name="adj" fmla="val 50000"/>
                </a:avLst>
              </a:prstGeom>
              <a:solidFill>
                <a:srgbClr val="0027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Money_3">
                <a:extLst>
                  <a:ext uri="{FF2B5EF4-FFF2-40B4-BE49-F238E27FC236}">
                    <a16:creationId xmlns:a16="http://schemas.microsoft.com/office/drawing/2014/main" id="{BD909F6B-8A8A-4C5C-8C2B-A97AABCA3658}"/>
                  </a:ext>
                </a:extLst>
              </p:cNvPr>
              <p:cNvSpPr>
                <a:spLocks noChangeAspect="1" noEditPoints="1"/>
              </p:cNvSpPr>
              <p:nvPr/>
            </p:nvSpPr>
            <p:spPr bwMode="auto">
              <a:xfrm>
                <a:off x="1089944" y="1436935"/>
                <a:ext cx="133355" cy="24140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1" name="Rectangle 90">
              <a:extLst>
                <a:ext uri="{FF2B5EF4-FFF2-40B4-BE49-F238E27FC236}">
                  <a16:creationId xmlns:a16="http://schemas.microsoft.com/office/drawing/2014/main" id="{BFA84290-9BF5-4624-94D6-86F4F2FC5F33}"/>
                </a:ext>
              </a:extLst>
            </p:cNvPr>
            <p:cNvSpPr/>
            <p:nvPr/>
          </p:nvSpPr>
          <p:spPr>
            <a:xfrm>
              <a:off x="1682253" y="1306906"/>
              <a:ext cx="2234072" cy="501676"/>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400" b="1" spc="10">
                  <a:gradFill>
                    <a:gsLst>
                      <a:gs pos="0">
                        <a:schemeClr val="bg2"/>
                      </a:gs>
                      <a:gs pos="100000">
                        <a:schemeClr val="bg2"/>
                      </a:gs>
                    </a:gsLst>
                    <a:lin ang="5400000" scaled="0"/>
                  </a:gradFill>
                  <a:latin typeface="Segoe UI"/>
                  <a:cs typeface="Segoe UI Semilight" panose="020B0402040204020203" pitchFamily="34" charset="0"/>
                </a:rPr>
                <a:t>Understand the Roles &amp; Microsoft Sales Process </a:t>
              </a:r>
            </a:p>
          </p:txBody>
        </p:sp>
        <p:sp>
          <p:nvSpPr>
            <p:cNvPr id="92" name="Rectangle 91">
              <a:extLst>
                <a:ext uri="{FF2B5EF4-FFF2-40B4-BE49-F238E27FC236}">
                  <a16:creationId xmlns:a16="http://schemas.microsoft.com/office/drawing/2014/main" id="{A3779B22-B1D7-447B-82F2-90FFE6B72618}"/>
                </a:ext>
              </a:extLst>
            </p:cNvPr>
            <p:cNvSpPr/>
            <p:nvPr/>
          </p:nvSpPr>
          <p:spPr>
            <a:xfrm>
              <a:off x="4085264" y="1336145"/>
              <a:ext cx="6961753" cy="443198"/>
            </a:xfrm>
            <a:prstGeom prst="rect">
              <a:avLst/>
            </a:prstGeom>
          </p:spPr>
          <p:txBody>
            <a:bodyPr wrap="square" lIns="0" rIns="0">
              <a:spAutoFit/>
            </a:bodyPr>
            <a:lstStyle/>
            <a:p>
              <a:pPr defTabSz="932264" fontAlgn="base">
                <a:lnSpc>
                  <a:spcPct val="95000"/>
                </a:lnSpc>
                <a:spcBef>
                  <a:spcPct val="0"/>
                </a:spcBef>
                <a:spcAft>
                  <a:spcPct val="0"/>
                </a:spcAft>
              </a:pPr>
              <a:r>
                <a:rPr lang="en-US" sz="1200">
                  <a:gradFill>
                    <a:gsLst>
                      <a:gs pos="0">
                        <a:schemeClr val="bg2"/>
                      </a:gs>
                      <a:gs pos="100000">
                        <a:schemeClr val="bg2"/>
                      </a:gs>
                    </a:gsLst>
                    <a:lin ang="5400000" scaled="0"/>
                  </a:gradFill>
                  <a:latin typeface="Segoe UI" panose="020B0502040204020203" pitchFamily="34" charset="0"/>
                  <a:cs typeface="Segoe UI" panose="020B0502040204020203" pitchFamily="34" charset="0"/>
                </a:rPr>
                <a:t>By knowing how the Microsoft roles and sales process work, you as a Co-Seller can better evaluate your customers needs.</a:t>
              </a:r>
            </a:p>
          </p:txBody>
        </p:sp>
      </p:grpSp>
    </p:spTree>
    <p:extLst>
      <p:ext uri="{BB962C8B-B14F-4D97-AF65-F5344CB8AC3E}">
        <p14:creationId xmlns:p14="http://schemas.microsoft.com/office/powerpoint/2010/main" val="356481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35" presetClass="path" presetSubtype="0" decel="100000" fill="hold" nodeType="withEffect">
                                  <p:stCondLst>
                                    <p:cond delay="0"/>
                                  </p:stCondLst>
                                  <p:childTnLst>
                                    <p:animMotion origin="layout" path="M -2.35129E-6 2.50113E-6 L -0.02259 2.50113E-6 " pathEditMode="relative" rAng="0" ptsTypes="AA">
                                      <p:cBhvr>
                                        <p:cTn id="9" dur="750" spd="-100000" fill="hold"/>
                                        <p:tgtEl>
                                          <p:spTgt spid="31"/>
                                        </p:tgtEl>
                                        <p:attrNameLst>
                                          <p:attrName>ppt_x</p:attrName>
                                          <p:attrName>ppt_y</p:attrName>
                                        </p:attrNameLst>
                                      </p:cBhvr>
                                      <p:rCtr x="-1136" y="0"/>
                                    </p:animMotion>
                                  </p:childTnLst>
                                </p:cTn>
                              </p:par>
                              <p:par>
                                <p:cTn id="10" presetID="10" presetClass="entr" presetSubtype="0" fill="hold" nodeType="withEffect">
                                  <p:stCondLst>
                                    <p:cond delay="1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100"/>
                                  </p:stCondLst>
                                  <p:childTnLst>
                                    <p:animMotion origin="layout" path="M -2.35129E-6 2.50113E-6 L -0.02259 2.50113E-6 " pathEditMode="relative" rAng="0" ptsTypes="AA">
                                      <p:cBhvr>
                                        <p:cTn id="14" dur="750" spd="-100000" fill="hold"/>
                                        <p:tgtEl>
                                          <p:spTgt spid="32"/>
                                        </p:tgtEl>
                                        <p:attrNameLst>
                                          <p:attrName>ppt_x</p:attrName>
                                          <p:attrName>ppt_y</p:attrName>
                                        </p:attrNameLst>
                                      </p:cBhvr>
                                      <p:rCtr x="-1136" y="0"/>
                                    </p:animMotion>
                                  </p:childTnLst>
                                </p:cTn>
                              </p:par>
                              <p:par>
                                <p:cTn id="15" presetID="10" presetClass="entr" presetSubtype="0" fill="hold" nodeType="withEffect">
                                  <p:stCondLst>
                                    <p:cond delay="2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35" presetClass="path" presetSubtype="0" decel="100000" fill="hold" nodeType="withEffect">
                                  <p:stCondLst>
                                    <p:cond delay="200"/>
                                  </p:stCondLst>
                                  <p:childTnLst>
                                    <p:animMotion origin="layout" path="M -2.35129E-6 2.50113E-6 L -0.02259 2.50113E-6 " pathEditMode="relative" rAng="0" ptsTypes="AA">
                                      <p:cBhvr>
                                        <p:cTn id="19" dur="750" spd="-100000" fill="hold"/>
                                        <p:tgtEl>
                                          <p:spTgt spid="33"/>
                                        </p:tgtEl>
                                        <p:attrNameLst>
                                          <p:attrName>ppt_x</p:attrName>
                                          <p:attrName>ppt_y</p:attrName>
                                        </p:attrNameLst>
                                      </p:cBhvr>
                                      <p:rCtr x="-1136" y="0"/>
                                    </p:animMotion>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35" presetClass="path" presetSubtype="0" decel="100000" fill="hold" nodeType="withEffect">
                                  <p:stCondLst>
                                    <p:cond delay="300"/>
                                  </p:stCondLst>
                                  <p:childTnLst>
                                    <p:animMotion origin="layout" path="M -2.35129E-6 2.50113E-6 L -0.02259 2.50113E-6 " pathEditMode="relative" rAng="0" ptsTypes="AA">
                                      <p:cBhvr>
                                        <p:cTn id="24" dur="750" spd="-100000" fill="hold"/>
                                        <p:tgtEl>
                                          <p:spTgt spid="34"/>
                                        </p:tgtEl>
                                        <p:attrNameLst>
                                          <p:attrName>ppt_x</p:attrName>
                                          <p:attrName>ppt_y</p:attrName>
                                        </p:attrNameLst>
                                      </p:cBhvr>
                                      <p:rCtr x="-1136" y="0"/>
                                    </p:animMotion>
                                  </p:childTnLst>
                                </p:cTn>
                              </p:par>
                              <p:par>
                                <p:cTn id="25" presetID="10" presetClass="entr" presetSubtype="0" fill="hold" nodeType="withEffect">
                                  <p:stCondLst>
                                    <p:cond delay="4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35" presetClass="path" presetSubtype="0" decel="100000" fill="hold" nodeType="withEffect">
                                  <p:stCondLst>
                                    <p:cond delay="400"/>
                                  </p:stCondLst>
                                  <p:childTnLst>
                                    <p:animMotion origin="layout" path="M -2.35129E-6 2.50113E-6 L -0.02259 2.50113E-6 " pathEditMode="relative" rAng="0" ptsTypes="AA">
                                      <p:cBhvr>
                                        <p:cTn id="29" dur="750" spd="-100000" fill="hold"/>
                                        <p:tgtEl>
                                          <p:spTgt spid="35"/>
                                        </p:tgtEl>
                                        <p:attrNameLst>
                                          <p:attrName>ppt_x</p:attrName>
                                          <p:attrName>ppt_y</p:attrName>
                                        </p:attrNameLst>
                                      </p:cBhvr>
                                      <p:rCtr x="-1136" y="0"/>
                                    </p:animMotion>
                                  </p:childTnLst>
                                </p:cTn>
                              </p:par>
                              <p:par>
                                <p:cTn id="30" presetID="10" presetClass="entr" presetSubtype="0" fill="hold" nodeType="withEffect">
                                  <p:stCondLst>
                                    <p:cond delay="6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35" presetClass="path" presetSubtype="0" decel="100000" fill="hold" nodeType="withEffect">
                                  <p:stCondLst>
                                    <p:cond delay="600"/>
                                  </p:stCondLst>
                                  <p:childTnLst>
                                    <p:animMotion origin="layout" path="M -2.35129E-6 2.50113E-6 L -0.02259 2.50113E-6 " pathEditMode="relative" rAng="0" ptsTypes="AA">
                                      <p:cBhvr>
                                        <p:cTn id="34" dur="750" spd="-100000" fill="hold"/>
                                        <p:tgtEl>
                                          <p:spTgt spid="41"/>
                                        </p:tgtEl>
                                        <p:attrNameLst>
                                          <p:attrName>ppt_x</p:attrName>
                                          <p:attrName>ppt_y</p:attrName>
                                        </p:attrNameLst>
                                      </p:cBhvr>
                                      <p:rCtr x="-11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C398-1FB9-4D18-BBC3-12F6A5C1E23D}"/>
              </a:ext>
            </a:extLst>
          </p:cNvPr>
          <p:cNvSpPr>
            <a:spLocks noGrp="1"/>
          </p:cNvSpPr>
          <p:nvPr>
            <p:ph type="title"/>
          </p:nvPr>
        </p:nvSpPr>
        <p:spPr>
          <a:xfrm>
            <a:off x="593947" y="477696"/>
            <a:ext cx="10459366" cy="396976"/>
          </a:xfrm>
        </p:spPr>
        <p:txBody>
          <a:bodyPr/>
          <a:lstStyle/>
          <a:p>
            <a:r>
              <a:rPr lang="en-US"/>
              <a:t>Next steps for managed partners</a:t>
            </a:r>
          </a:p>
        </p:txBody>
      </p:sp>
      <p:sp>
        <p:nvSpPr>
          <p:cNvPr id="17" name="Oval 10">
            <a:extLst>
              <a:ext uri="{FF2B5EF4-FFF2-40B4-BE49-F238E27FC236}">
                <a16:creationId xmlns:a16="http://schemas.microsoft.com/office/drawing/2014/main" id="{1BD48D34-9125-4B20-8481-70C8FB8AB677}"/>
              </a:ext>
            </a:extLst>
          </p:cNvPr>
          <p:cNvSpPr/>
          <p:nvPr/>
        </p:nvSpPr>
        <p:spPr bwMode="auto">
          <a:xfrm flipV="1">
            <a:off x="67548" y="5820328"/>
            <a:ext cx="12295031" cy="437511"/>
          </a:xfrm>
          <a:custGeom>
            <a:avLst/>
            <a:gdLst>
              <a:gd name="connsiteX0" fmla="*/ 0 w 3189972"/>
              <a:gd name="connsiteY0" fmla="*/ 1594986 h 3189972"/>
              <a:gd name="connsiteX1" fmla="*/ 1594986 w 3189972"/>
              <a:gd name="connsiteY1" fmla="*/ 0 h 3189972"/>
              <a:gd name="connsiteX2" fmla="*/ 3189972 w 3189972"/>
              <a:gd name="connsiteY2" fmla="*/ 1594986 h 3189972"/>
              <a:gd name="connsiteX3" fmla="*/ 1594986 w 3189972"/>
              <a:gd name="connsiteY3" fmla="*/ 3189972 h 3189972"/>
              <a:gd name="connsiteX4" fmla="*/ 0 w 3189972"/>
              <a:gd name="connsiteY4" fmla="*/ 1594986 h 3189972"/>
              <a:gd name="connsiteX0" fmla="*/ 0 w 3347486"/>
              <a:gd name="connsiteY0" fmla="*/ 1594986 h 3193044"/>
              <a:gd name="connsiteX1" fmla="*/ 1594986 w 3347486"/>
              <a:gd name="connsiteY1" fmla="*/ 0 h 3193044"/>
              <a:gd name="connsiteX2" fmla="*/ 3189972 w 3347486"/>
              <a:gd name="connsiteY2" fmla="*/ 1594986 h 3193044"/>
              <a:gd name="connsiteX3" fmla="*/ 3108451 w 3347486"/>
              <a:gd name="connsiteY3" fmla="*/ 1988174 h 3193044"/>
              <a:gd name="connsiteX4" fmla="*/ 1594986 w 3347486"/>
              <a:gd name="connsiteY4" fmla="*/ 3189972 h 3193044"/>
              <a:gd name="connsiteX5" fmla="*/ 0 w 3347486"/>
              <a:gd name="connsiteY5" fmla="*/ 1594986 h 3193044"/>
              <a:gd name="connsiteX0" fmla="*/ 0 w 5416524"/>
              <a:gd name="connsiteY0" fmla="*/ 1594986 h 3190508"/>
              <a:gd name="connsiteX1" fmla="*/ 1594986 w 5416524"/>
              <a:gd name="connsiteY1" fmla="*/ 0 h 3190508"/>
              <a:gd name="connsiteX2" fmla="*/ 3189972 w 5416524"/>
              <a:gd name="connsiteY2" fmla="*/ 1594986 h 3190508"/>
              <a:gd name="connsiteX3" fmla="*/ 5394451 w 5416524"/>
              <a:gd name="connsiteY3" fmla="*/ 1771004 h 3190508"/>
              <a:gd name="connsiteX4" fmla="*/ 1594986 w 5416524"/>
              <a:gd name="connsiteY4" fmla="*/ 3189972 h 3190508"/>
              <a:gd name="connsiteX5" fmla="*/ 0 w 5416524"/>
              <a:gd name="connsiteY5" fmla="*/ 1594986 h 3190508"/>
              <a:gd name="connsiteX0" fmla="*/ 0 w 5418338"/>
              <a:gd name="connsiteY0" fmla="*/ 1597965 h 3193487"/>
              <a:gd name="connsiteX1" fmla="*/ 1594986 w 5418338"/>
              <a:gd name="connsiteY1" fmla="*/ 2979 h 3193487"/>
              <a:gd name="connsiteX2" fmla="*/ 3372852 w 5418338"/>
              <a:gd name="connsiteY2" fmla="*/ 1220775 h 3193487"/>
              <a:gd name="connsiteX3" fmla="*/ 5394451 w 5418338"/>
              <a:gd name="connsiteY3" fmla="*/ 1773983 h 3193487"/>
              <a:gd name="connsiteX4" fmla="*/ 1594986 w 5418338"/>
              <a:gd name="connsiteY4" fmla="*/ 3192951 h 3193487"/>
              <a:gd name="connsiteX5" fmla="*/ 0 w 5418338"/>
              <a:gd name="connsiteY5" fmla="*/ 1597965 h 3193487"/>
              <a:gd name="connsiteX0" fmla="*/ 0 w 5418338"/>
              <a:gd name="connsiteY0" fmla="*/ 1598554 h 3194076"/>
              <a:gd name="connsiteX1" fmla="*/ 1594986 w 5418338"/>
              <a:gd name="connsiteY1" fmla="*/ 3568 h 3194076"/>
              <a:gd name="connsiteX2" fmla="*/ 3372852 w 5418338"/>
              <a:gd name="connsiteY2" fmla="*/ 1221364 h 3194076"/>
              <a:gd name="connsiteX3" fmla="*/ 5394451 w 5418338"/>
              <a:gd name="connsiteY3" fmla="*/ 1774572 h 3194076"/>
              <a:gd name="connsiteX4" fmla="*/ 1594986 w 5418338"/>
              <a:gd name="connsiteY4" fmla="*/ 3193540 h 3194076"/>
              <a:gd name="connsiteX5" fmla="*/ 0 w 5418338"/>
              <a:gd name="connsiteY5" fmla="*/ 1598554 h 3194076"/>
              <a:gd name="connsiteX0" fmla="*/ 0 w 5421757"/>
              <a:gd name="connsiteY0" fmla="*/ 1598554 h 3194076"/>
              <a:gd name="connsiteX1" fmla="*/ 1594986 w 5421757"/>
              <a:gd name="connsiteY1" fmla="*/ 3568 h 3194076"/>
              <a:gd name="connsiteX2" fmla="*/ 3372852 w 5421757"/>
              <a:gd name="connsiteY2" fmla="*/ 1221364 h 3194076"/>
              <a:gd name="connsiteX3" fmla="*/ 5394451 w 5421757"/>
              <a:gd name="connsiteY3" fmla="*/ 1774572 h 3194076"/>
              <a:gd name="connsiteX4" fmla="*/ 1594986 w 5421757"/>
              <a:gd name="connsiteY4" fmla="*/ 3193540 h 3194076"/>
              <a:gd name="connsiteX5" fmla="*/ 0 w 5421757"/>
              <a:gd name="connsiteY5" fmla="*/ 1598554 h 3194076"/>
              <a:gd name="connsiteX0" fmla="*/ 0 w 5421757"/>
              <a:gd name="connsiteY0" fmla="*/ 1598554 h 3194076"/>
              <a:gd name="connsiteX1" fmla="*/ 1594986 w 5421757"/>
              <a:gd name="connsiteY1" fmla="*/ 3568 h 3194076"/>
              <a:gd name="connsiteX2" fmla="*/ 3372852 w 5421757"/>
              <a:gd name="connsiteY2" fmla="*/ 1221364 h 3194076"/>
              <a:gd name="connsiteX3" fmla="*/ 5394451 w 5421757"/>
              <a:gd name="connsiteY3" fmla="*/ 1774572 h 3194076"/>
              <a:gd name="connsiteX4" fmla="*/ 1594986 w 5421757"/>
              <a:gd name="connsiteY4" fmla="*/ 3193540 h 3194076"/>
              <a:gd name="connsiteX5" fmla="*/ 0 w 5421757"/>
              <a:gd name="connsiteY5" fmla="*/ 1598554 h 3194076"/>
              <a:gd name="connsiteX0" fmla="*/ 1594986 w 5421757"/>
              <a:gd name="connsiteY0" fmla="*/ 3193540 h 3284980"/>
              <a:gd name="connsiteX1" fmla="*/ 0 w 5421757"/>
              <a:gd name="connsiteY1" fmla="*/ 1598554 h 3284980"/>
              <a:gd name="connsiteX2" fmla="*/ 1594986 w 5421757"/>
              <a:gd name="connsiteY2" fmla="*/ 3568 h 3284980"/>
              <a:gd name="connsiteX3" fmla="*/ 3372852 w 5421757"/>
              <a:gd name="connsiteY3" fmla="*/ 1221364 h 3284980"/>
              <a:gd name="connsiteX4" fmla="*/ 5394451 w 5421757"/>
              <a:gd name="connsiteY4" fmla="*/ 1774572 h 3284980"/>
              <a:gd name="connsiteX5" fmla="*/ 1686426 w 5421757"/>
              <a:gd name="connsiteY5" fmla="*/ 3284980 h 3284980"/>
              <a:gd name="connsiteX0" fmla="*/ 1594986 w 12464498"/>
              <a:gd name="connsiteY0" fmla="*/ 3193540 h 3193540"/>
              <a:gd name="connsiteX1" fmla="*/ 0 w 12464498"/>
              <a:gd name="connsiteY1" fmla="*/ 1598554 h 3193540"/>
              <a:gd name="connsiteX2" fmla="*/ 1594986 w 12464498"/>
              <a:gd name="connsiteY2" fmla="*/ 3568 h 3193540"/>
              <a:gd name="connsiteX3" fmla="*/ 3372852 w 12464498"/>
              <a:gd name="connsiteY3" fmla="*/ 1221364 h 3193540"/>
              <a:gd name="connsiteX4" fmla="*/ 5394451 w 12464498"/>
              <a:gd name="connsiteY4" fmla="*/ 1774572 h 3193540"/>
              <a:gd name="connsiteX5" fmla="*/ 12407766 w 12464498"/>
              <a:gd name="connsiteY5" fmla="*/ 701800 h 3193540"/>
              <a:gd name="connsiteX0" fmla="*/ 1594986 w 12475853"/>
              <a:gd name="connsiteY0" fmla="*/ 3193540 h 3193540"/>
              <a:gd name="connsiteX1" fmla="*/ 0 w 12475853"/>
              <a:gd name="connsiteY1" fmla="*/ 1598554 h 3193540"/>
              <a:gd name="connsiteX2" fmla="*/ 1594986 w 12475853"/>
              <a:gd name="connsiteY2" fmla="*/ 3568 h 3193540"/>
              <a:gd name="connsiteX3" fmla="*/ 3372852 w 12475853"/>
              <a:gd name="connsiteY3" fmla="*/ 1221364 h 3193540"/>
              <a:gd name="connsiteX4" fmla="*/ 5394451 w 12475853"/>
              <a:gd name="connsiteY4" fmla="*/ 1774572 h 3193540"/>
              <a:gd name="connsiteX5" fmla="*/ 12419196 w 12475853"/>
              <a:gd name="connsiteY5" fmla="*/ 2107690 h 3193540"/>
              <a:gd name="connsiteX0" fmla="*/ 1594986 w 12488648"/>
              <a:gd name="connsiteY0" fmla="*/ 3193540 h 3193540"/>
              <a:gd name="connsiteX1" fmla="*/ 0 w 12488648"/>
              <a:gd name="connsiteY1" fmla="*/ 1598554 h 3193540"/>
              <a:gd name="connsiteX2" fmla="*/ 1594986 w 12488648"/>
              <a:gd name="connsiteY2" fmla="*/ 3568 h 3193540"/>
              <a:gd name="connsiteX3" fmla="*/ 3372852 w 12488648"/>
              <a:gd name="connsiteY3" fmla="*/ 1221364 h 3193540"/>
              <a:gd name="connsiteX4" fmla="*/ 5394451 w 12488648"/>
              <a:gd name="connsiteY4" fmla="*/ 1774572 h 3193540"/>
              <a:gd name="connsiteX5" fmla="*/ 12419196 w 12488648"/>
              <a:gd name="connsiteY5" fmla="*/ 2107690 h 3193540"/>
              <a:gd name="connsiteX0" fmla="*/ 1594986 w 12488648"/>
              <a:gd name="connsiteY0" fmla="*/ 3193540 h 3193540"/>
              <a:gd name="connsiteX1" fmla="*/ 0 w 12488648"/>
              <a:gd name="connsiteY1" fmla="*/ 1598554 h 3193540"/>
              <a:gd name="connsiteX2" fmla="*/ 1594986 w 12488648"/>
              <a:gd name="connsiteY2" fmla="*/ 3568 h 3193540"/>
              <a:gd name="connsiteX3" fmla="*/ 3372852 w 12488648"/>
              <a:gd name="connsiteY3" fmla="*/ 1221364 h 3193540"/>
              <a:gd name="connsiteX4" fmla="*/ 5394451 w 12488648"/>
              <a:gd name="connsiteY4" fmla="*/ 1774572 h 3193540"/>
              <a:gd name="connsiteX5" fmla="*/ 12419196 w 12488648"/>
              <a:gd name="connsiteY5" fmla="*/ 2107690 h 3193540"/>
              <a:gd name="connsiteX0" fmla="*/ 1594986 w 12504304"/>
              <a:gd name="connsiteY0" fmla="*/ 3193540 h 3193540"/>
              <a:gd name="connsiteX1" fmla="*/ 0 w 12504304"/>
              <a:gd name="connsiteY1" fmla="*/ 1598554 h 3193540"/>
              <a:gd name="connsiteX2" fmla="*/ 1594986 w 12504304"/>
              <a:gd name="connsiteY2" fmla="*/ 3568 h 3193540"/>
              <a:gd name="connsiteX3" fmla="*/ 3372852 w 12504304"/>
              <a:gd name="connsiteY3" fmla="*/ 1221364 h 3193540"/>
              <a:gd name="connsiteX4" fmla="*/ 6697471 w 12504304"/>
              <a:gd name="connsiteY4" fmla="*/ 883032 h 3193540"/>
              <a:gd name="connsiteX5" fmla="*/ 12419196 w 12504304"/>
              <a:gd name="connsiteY5" fmla="*/ 2107690 h 3193540"/>
              <a:gd name="connsiteX0" fmla="*/ 1594986 w 12506458"/>
              <a:gd name="connsiteY0" fmla="*/ 3191724 h 3191724"/>
              <a:gd name="connsiteX1" fmla="*/ 0 w 12506458"/>
              <a:gd name="connsiteY1" fmla="*/ 1596738 h 3191724"/>
              <a:gd name="connsiteX2" fmla="*/ 1594986 w 12506458"/>
              <a:gd name="connsiteY2" fmla="*/ 1752 h 3191724"/>
              <a:gd name="connsiteX3" fmla="*/ 3395712 w 12506458"/>
              <a:gd name="connsiteY3" fmla="*/ 1276698 h 3191724"/>
              <a:gd name="connsiteX4" fmla="*/ 6697471 w 12506458"/>
              <a:gd name="connsiteY4" fmla="*/ 881216 h 3191724"/>
              <a:gd name="connsiteX5" fmla="*/ 12419196 w 12506458"/>
              <a:gd name="connsiteY5" fmla="*/ 2105874 h 3191724"/>
              <a:gd name="connsiteX0" fmla="*/ 1597039 w 12508511"/>
              <a:gd name="connsiteY0" fmla="*/ 2530239 h 2530239"/>
              <a:gd name="connsiteX1" fmla="*/ 2053 w 12508511"/>
              <a:gd name="connsiteY1" fmla="*/ 935253 h 2530239"/>
              <a:gd name="connsiteX2" fmla="*/ 1311289 w 12508511"/>
              <a:gd name="connsiteY2" fmla="*/ 3207 h 2530239"/>
              <a:gd name="connsiteX3" fmla="*/ 3397765 w 12508511"/>
              <a:gd name="connsiteY3" fmla="*/ 615213 h 2530239"/>
              <a:gd name="connsiteX4" fmla="*/ 6699524 w 12508511"/>
              <a:gd name="connsiteY4" fmla="*/ 219731 h 2530239"/>
              <a:gd name="connsiteX5" fmla="*/ 12421249 w 12508511"/>
              <a:gd name="connsiteY5" fmla="*/ 1444389 h 2530239"/>
              <a:gd name="connsiteX0" fmla="*/ 1599626 w 12511098"/>
              <a:gd name="connsiteY0" fmla="*/ 2537030 h 2537030"/>
              <a:gd name="connsiteX1" fmla="*/ 4640 w 12511098"/>
              <a:gd name="connsiteY1" fmla="*/ 942044 h 2537030"/>
              <a:gd name="connsiteX2" fmla="*/ 1313876 w 12511098"/>
              <a:gd name="connsiteY2" fmla="*/ 9998 h 2537030"/>
              <a:gd name="connsiteX3" fmla="*/ 3400352 w 12511098"/>
              <a:gd name="connsiteY3" fmla="*/ 622004 h 2537030"/>
              <a:gd name="connsiteX4" fmla="*/ 6702111 w 12511098"/>
              <a:gd name="connsiteY4" fmla="*/ 226522 h 2537030"/>
              <a:gd name="connsiteX5" fmla="*/ 12423836 w 12511098"/>
              <a:gd name="connsiteY5" fmla="*/ 1451180 h 2537030"/>
              <a:gd name="connsiteX0" fmla="*/ 343762 w 13369784"/>
              <a:gd name="connsiteY0" fmla="*/ 2055954 h 2055954"/>
              <a:gd name="connsiteX1" fmla="*/ 863326 w 13369784"/>
              <a:gd name="connsiteY1" fmla="*/ 941028 h 2055954"/>
              <a:gd name="connsiteX2" fmla="*/ 2172562 w 13369784"/>
              <a:gd name="connsiteY2" fmla="*/ 8982 h 2055954"/>
              <a:gd name="connsiteX3" fmla="*/ 4259038 w 13369784"/>
              <a:gd name="connsiteY3" fmla="*/ 620988 h 2055954"/>
              <a:gd name="connsiteX4" fmla="*/ 7560797 w 13369784"/>
              <a:gd name="connsiteY4" fmla="*/ 225506 h 2055954"/>
              <a:gd name="connsiteX5" fmla="*/ 13282522 w 13369784"/>
              <a:gd name="connsiteY5" fmla="*/ 1450164 h 2055954"/>
              <a:gd name="connsiteX0" fmla="*/ 354825 w 13380847"/>
              <a:gd name="connsiteY0" fmla="*/ 1864789 h 1864789"/>
              <a:gd name="connsiteX1" fmla="*/ 874389 w 13380847"/>
              <a:gd name="connsiteY1" fmla="*/ 749863 h 1864789"/>
              <a:gd name="connsiteX2" fmla="*/ 2572245 w 13380847"/>
              <a:gd name="connsiteY2" fmla="*/ 1383727 h 1864789"/>
              <a:gd name="connsiteX3" fmla="*/ 4270101 w 13380847"/>
              <a:gd name="connsiteY3" fmla="*/ 429823 h 1864789"/>
              <a:gd name="connsiteX4" fmla="*/ 7571860 w 13380847"/>
              <a:gd name="connsiteY4" fmla="*/ 34341 h 1864789"/>
              <a:gd name="connsiteX5" fmla="*/ 13293585 w 13380847"/>
              <a:gd name="connsiteY5" fmla="*/ 1258999 h 1864789"/>
              <a:gd name="connsiteX0" fmla="*/ 384144 w 13410166"/>
              <a:gd name="connsiteY0" fmla="*/ 1864789 h 1864789"/>
              <a:gd name="connsiteX1" fmla="*/ 766548 w 13410166"/>
              <a:gd name="connsiteY1" fmla="*/ 1081333 h 1864789"/>
              <a:gd name="connsiteX2" fmla="*/ 2601564 w 13410166"/>
              <a:gd name="connsiteY2" fmla="*/ 1383727 h 1864789"/>
              <a:gd name="connsiteX3" fmla="*/ 4299420 w 13410166"/>
              <a:gd name="connsiteY3" fmla="*/ 429823 h 1864789"/>
              <a:gd name="connsiteX4" fmla="*/ 7601179 w 13410166"/>
              <a:gd name="connsiteY4" fmla="*/ 34341 h 1864789"/>
              <a:gd name="connsiteX5" fmla="*/ 13322904 w 13410166"/>
              <a:gd name="connsiteY5" fmla="*/ 1258999 h 1864789"/>
              <a:gd name="connsiteX0" fmla="*/ 384144 w 13410166"/>
              <a:gd name="connsiteY0" fmla="*/ 1864789 h 1864789"/>
              <a:gd name="connsiteX1" fmla="*/ 766548 w 13410166"/>
              <a:gd name="connsiteY1" fmla="*/ 1081333 h 1864789"/>
              <a:gd name="connsiteX2" fmla="*/ 2601564 w 13410166"/>
              <a:gd name="connsiteY2" fmla="*/ 1383727 h 1864789"/>
              <a:gd name="connsiteX3" fmla="*/ 4299420 w 13410166"/>
              <a:gd name="connsiteY3" fmla="*/ 429823 h 1864789"/>
              <a:gd name="connsiteX4" fmla="*/ 7601179 w 13410166"/>
              <a:gd name="connsiteY4" fmla="*/ 34341 h 1864789"/>
              <a:gd name="connsiteX5" fmla="*/ 13322904 w 13410166"/>
              <a:gd name="connsiteY5" fmla="*/ 1258999 h 1864789"/>
              <a:gd name="connsiteX0" fmla="*/ 384144 w 13410023"/>
              <a:gd name="connsiteY0" fmla="*/ 1879875 h 1879875"/>
              <a:gd name="connsiteX1" fmla="*/ 766548 w 13410023"/>
              <a:gd name="connsiteY1" fmla="*/ 1096419 h 1879875"/>
              <a:gd name="connsiteX2" fmla="*/ 2601564 w 13410023"/>
              <a:gd name="connsiteY2" fmla="*/ 1398813 h 1879875"/>
              <a:gd name="connsiteX3" fmla="*/ 4356570 w 13410023"/>
              <a:gd name="connsiteY3" fmla="*/ 353469 h 1879875"/>
              <a:gd name="connsiteX4" fmla="*/ 7601179 w 13410023"/>
              <a:gd name="connsiteY4" fmla="*/ 49427 h 1879875"/>
              <a:gd name="connsiteX5" fmla="*/ 13322904 w 13410023"/>
              <a:gd name="connsiteY5" fmla="*/ 1274085 h 1879875"/>
              <a:gd name="connsiteX0" fmla="*/ 384144 w 13410023"/>
              <a:gd name="connsiteY0" fmla="*/ 1903146 h 1903146"/>
              <a:gd name="connsiteX1" fmla="*/ 766548 w 13410023"/>
              <a:gd name="connsiteY1" fmla="*/ 1119690 h 1903146"/>
              <a:gd name="connsiteX2" fmla="*/ 2601564 w 13410023"/>
              <a:gd name="connsiteY2" fmla="*/ 1422084 h 1903146"/>
              <a:gd name="connsiteX3" fmla="*/ 4356570 w 13410023"/>
              <a:gd name="connsiteY3" fmla="*/ 376740 h 1903146"/>
              <a:gd name="connsiteX4" fmla="*/ 7601179 w 13410023"/>
              <a:gd name="connsiteY4" fmla="*/ 72698 h 1903146"/>
              <a:gd name="connsiteX5" fmla="*/ 13322904 w 13410023"/>
              <a:gd name="connsiteY5" fmla="*/ 1297356 h 1903146"/>
              <a:gd name="connsiteX0" fmla="*/ 415233 w 13441112"/>
              <a:gd name="connsiteY0" fmla="*/ 1903146 h 1903146"/>
              <a:gd name="connsiteX1" fmla="*/ 671907 w 13441112"/>
              <a:gd name="connsiteY1" fmla="*/ 1222560 h 1903146"/>
              <a:gd name="connsiteX2" fmla="*/ 2632653 w 13441112"/>
              <a:gd name="connsiteY2" fmla="*/ 1422084 h 1903146"/>
              <a:gd name="connsiteX3" fmla="*/ 4387659 w 13441112"/>
              <a:gd name="connsiteY3" fmla="*/ 376740 h 1903146"/>
              <a:gd name="connsiteX4" fmla="*/ 7632268 w 13441112"/>
              <a:gd name="connsiteY4" fmla="*/ 72698 h 1903146"/>
              <a:gd name="connsiteX5" fmla="*/ 13353993 w 13441112"/>
              <a:gd name="connsiteY5" fmla="*/ 1297356 h 1903146"/>
              <a:gd name="connsiteX0" fmla="*/ 415233 w 13353993"/>
              <a:gd name="connsiteY0" fmla="*/ 1834236 h 1834236"/>
              <a:gd name="connsiteX1" fmla="*/ 671907 w 13353993"/>
              <a:gd name="connsiteY1" fmla="*/ 1153650 h 1834236"/>
              <a:gd name="connsiteX2" fmla="*/ 2632653 w 13353993"/>
              <a:gd name="connsiteY2" fmla="*/ 1353174 h 1834236"/>
              <a:gd name="connsiteX3" fmla="*/ 4387659 w 13353993"/>
              <a:gd name="connsiteY3" fmla="*/ 307830 h 1834236"/>
              <a:gd name="connsiteX4" fmla="*/ 7632268 w 13353993"/>
              <a:gd name="connsiteY4" fmla="*/ 3788 h 1834236"/>
              <a:gd name="connsiteX5" fmla="*/ 9541079 w 13353993"/>
              <a:gd name="connsiteY5" fmla="*/ 289539 h 1834236"/>
              <a:gd name="connsiteX6" fmla="*/ 13353993 w 13353993"/>
              <a:gd name="connsiteY6" fmla="*/ 1228446 h 1834236"/>
              <a:gd name="connsiteX0" fmla="*/ 415233 w 13353993"/>
              <a:gd name="connsiteY0" fmla="*/ 1858385 h 1858385"/>
              <a:gd name="connsiteX1" fmla="*/ 671907 w 13353993"/>
              <a:gd name="connsiteY1" fmla="*/ 1177799 h 1858385"/>
              <a:gd name="connsiteX2" fmla="*/ 2632653 w 13353993"/>
              <a:gd name="connsiteY2" fmla="*/ 1377323 h 1858385"/>
              <a:gd name="connsiteX3" fmla="*/ 4387659 w 13353993"/>
              <a:gd name="connsiteY3" fmla="*/ 331979 h 1858385"/>
              <a:gd name="connsiteX4" fmla="*/ 7632268 w 13353993"/>
              <a:gd name="connsiteY4" fmla="*/ 27937 h 1858385"/>
              <a:gd name="connsiteX5" fmla="*/ 9826829 w 13353993"/>
              <a:gd name="connsiteY5" fmla="*/ 645158 h 1858385"/>
              <a:gd name="connsiteX6" fmla="*/ 13353993 w 13353993"/>
              <a:gd name="connsiteY6" fmla="*/ 1252595 h 1858385"/>
              <a:gd name="connsiteX0" fmla="*/ 415233 w 13353993"/>
              <a:gd name="connsiteY0" fmla="*/ 2627309 h 2627309"/>
              <a:gd name="connsiteX1" fmla="*/ 671907 w 13353993"/>
              <a:gd name="connsiteY1" fmla="*/ 1946723 h 2627309"/>
              <a:gd name="connsiteX2" fmla="*/ 2632653 w 13353993"/>
              <a:gd name="connsiteY2" fmla="*/ 2146247 h 2627309"/>
              <a:gd name="connsiteX3" fmla="*/ 4387659 w 13353993"/>
              <a:gd name="connsiteY3" fmla="*/ 1100903 h 2627309"/>
              <a:gd name="connsiteX4" fmla="*/ 7632268 w 13353993"/>
              <a:gd name="connsiteY4" fmla="*/ 7968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387659 w 13353993"/>
              <a:gd name="connsiteY3" fmla="*/ 110090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547679 w 13353993"/>
              <a:gd name="connsiteY3" fmla="*/ 119234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467669 w 13353993"/>
              <a:gd name="connsiteY3" fmla="*/ 111233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467669 w 13353993"/>
              <a:gd name="connsiteY3" fmla="*/ 111233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467669 w 13353993"/>
              <a:gd name="connsiteY3" fmla="*/ 111233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467669 w 13353993"/>
              <a:gd name="connsiteY3" fmla="*/ 111233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679 h 2627679"/>
              <a:gd name="connsiteX1" fmla="*/ 671907 w 13353993"/>
              <a:gd name="connsiteY1" fmla="*/ 1947093 h 2627679"/>
              <a:gd name="connsiteX2" fmla="*/ 2632653 w 13353993"/>
              <a:gd name="connsiteY2" fmla="*/ 2146617 h 2627679"/>
              <a:gd name="connsiteX3" fmla="*/ 4467669 w 13353993"/>
              <a:gd name="connsiteY3" fmla="*/ 1112703 h 2627679"/>
              <a:gd name="connsiteX4" fmla="*/ 6797878 w 13353993"/>
              <a:gd name="connsiteY4" fmla="*/ 682931 h 2627679"/>
              <a:gd name="connsiteX5" fmla="*/ 9826829 w 13353993"/>
              <a:gd name="connsiteY5" fmla="*/ 1414452 h 2627679"/>
              <a:gd name="connsiteX6" fmla="*/ 13353993 w 13353993"/>
              <a:gd name="connsiteY6" fmla="*/ 10209 h 2627679"/>
              <a:gd name="connsiteX0" fmla="*/ 415233 w 13353993"/>
              <a:gd name="connsiteY0" fmla="*/ 2617916 h 2617916"/>
              <a:gd name="connsiteX1" fmla="*/ 671907 w 13353993"/>
              <a:gd name="connsiteY1" fmla="*/ 1937330 h 2617916"/>
              <a:gd name="connsiteX2" fmla="*/ 2632653 w 13353993"/>
              <a:gd name="connsiteY2" fmla="*/ 2136854 h 2617916"/>
              <a:gd name="connsiteX3" fmla="*/ 4467669 w 13353993"/>
              <a:gd name="connsiteY3" fmla="*/ 1102940 h 2617916"/>
              <a:gd name="connsiteX4" fmla="*/ 6797878 w 13353993"/>
              <a:gd name="connsiteY4" fmla="*/ 673168 h 2617916"/>
              <a:gd name="connsiteX5" fmla="*/ 9826829 w 13353993"/>
              <a:gd name="connsiteY5" fmla="*/ 1404689 h 2617916"/>
              <a:gd name="connsiteX6" fmla="*/ 13353993 w 13353993"/>
              <a:gd name="connsiteY6" fmla="*/ 446 h 2617916"/>
              <a:gd name="connsiteX0" fmla="*/ 415233 w 13434003"/>
              <a:gd name="connsiteY0" fmla="*/ 2617997 h 2617997"/>
              <a:gd name="connsiteX1" fmla="*/ 671907 w 13434003"/>
              <a:gd name="connsiteY1" fmla="*/ 1937411 h 2617997"/>
              <a:gd name="connsiteX2" fmla="*/ 2632653 w 13434003"/>
              <a:gd name="connsiteY2" fmla="*/ 2136935 h 2617997"/>
              <a:gd name="connsiteX3" fmla="*/ 4467669 w 13434003"/>
              <a:gd name="connsiteY3" fmla="*/ 1103021 h 2617997"/>
              <a:gd name="connsiteX4" fmla="*/ 6797878 w 13434003"/>
              <a:gd name="connsiteY4" fmla="*/ 673249 h 2617997"/>
              <a:gd name="connsiteX5" fmla="*/ 9826829 w 13434003"/>
              <a:gd name="connsiteY5" fmla="*/ 1404770 h 2617997"/>
              <a:gd name="connsiteX6" fmla="*/ 13434003 w 13434003"/>
              <a:gd name="connsiteY6" fmla="*/ 527 h 2617997"/>
              <a:gd name="connsiteX0" fmla="*/ 415233 w 13434003"/>
              <a:gd name="connsiteY0" fmla="*/ 2617997 h 2617997"/>
              <a:gd name="connsiteX1" fmla="*/ 671907 w 13434003"/>
              <a:gd name="connsiteY1" fmla="*/ 1937411 h 2617997"/>
              <a:gd name="connsiteX2" fmla="*/ 2632653 w 13434003"/>
              <a:gd name="connsiteY2" fmla="*/ 2136935 h 2617997"/>
              <a:gd name="connsiteX3" fmla="*/ 4467669 w 13434003"/>
              <a:gd name="connsiteY3" fmla="*/ 1103021 h 2617997"/>
              <a:gd name="connsiteX4" fmla="*/ 6797878 w 13434003"/>
              <a:gd name="connsiteY4" fmla="*/ 673249 h 2617997"/>
              <a:gd name="connsiteX5" fmla="*/ 9826829 w 13434003"/>
              <a:gd name="connsiteY5" fmla="*/ 1404770 h 2617997"/>
              <a:gd name="connsiteX6" fmla="*/ 13434003 w 13434003"/>
              <a:gd name="connsiteY6" fmla="*/ 527 h 2617997"/>
              <a:gd name="connsiteX0" fmla="*/ 0 w 12762096"/>
              <a:gd name="connsiteY0" fmla="*/ 1937411 h 2165465"/>
              <a:gd name="connsiteX1" fmla="*/ 1960746 w 12762096"/>
              <a:gd name="connsiteY1" fmla="*/ 2136935 h 2165465"/>
              <a:gd name="connsiteX2" fmla="*/ 3795762 w 12762096"/>
              <a:gd name="connsiteY2" fmla="*/ 1103021 h 2165465"/>
              <a:gd name="connsiteX3" fmla="*/ 6125971 w 12762096"/>
              <a:gd name="connsiteY3" fmla="*/ 673249 h 2165465"/>
              <a:gd name="connsiteX4" fmla="*/ 9154922 w 12762096"/>
              <a:gd name="connsiteY4" fmla="*/ 1404770 h 2165465"/>
              <a:gd name="connsiteX5" fmla="*/ 12762096 w 12762096"/>
              <a:gd name="connsiteY5" fmla="*/ 527 h 2165465"/>
              <a:gd name="connsiteX0" fmla="*/ 0 w 12762096"/>
              <a:gd name="connsiteY0" fmla="*/ 1937428 h 2165482"/>
              <a:gd name="connsiteX1" fmla="*/ 1960746 w 12762096"/>
              <a:gd name="connsiteY1" fmla="*/ 2136952 h 2165482"/>
              <a:gd name="connsiteX2" fmla="*/ 3795762 w 12762096"/>
              <a:gd name="connsiteY2" fmla="*/ 1103038 h 2165482"/>
              <a:gd name="connsiteX3" fmla="*/ 6138671 w 12762096"/>
              <a:gd name="connsiteY3" fmla="*/ 927266 h 2165482"/>
              <a:gd name="connsiteX4" fmla="*/ 9154922 w 12762096"/>
              <a:gd name="connsiteY4" fmla="*/ 1404787 h 2165482"/>
              <a:gd name="connsiteX5" fmla="*/ 12762096 w 12762096"/>
              <a:gd name="connsiteY5" fmla="*/ 544 h 2165482"/>
              <a:gd name="connsiteX0" fmla="*/ 0 w 12762096"/>
              <a:gd name="connsiteY0" fmla="*/ 1937428 h 2163486"/>
              <a:gd name="connsiteX1" fmla="*/ 1960746 w 12762096"/>
              <a:gd name="connsiteY1" fmla="*/ 2136952 h 2163486"/>
              <a:gd name="connsiteX2" fmla="*/ 3795762 w 12762096"/>
              <a:gd name="connsiteY2" fmla="*/ 1141138 h 2163486"/>
              <a:gd name="connsiteX3" fmla="*/ 6138671 w 12762096"/>
              <a:gd name="connsiteY3" fmla="*/ 927266 h 2163486"/>
              <a:gd name="connsiteX4" fmla="*/ 9154922 w 12762096"/>
              <a:gd name="connsiteY4" fmla="*/ 1404787 h 2163486"/>
              <a:gd name="connsiteX5" fmla="*/ 12762096 w 12762096"/>
              <a:gd name="connsiteY5" fmla="*/ 544 h 2163486"/>
              <a:gd name="connsiteX0" fmla="*/ 0 w 12762096"/>
              <a:gd name="connsiteY0" fmla="*/ 1937428 h 2163486"/>
              <a:gd name="connsiteX1" fmla="*/ 2036946 w 12762096"/>
              <a:gd name="connsiteY1" fmla="*/ 2136952 h 2163486"/>
              <a:gd name="connsiteX2" fmla="*/ 3795762 w 12762096"/>
              <a:gd name="connsiteY2" fmla="*/ 1141138 h 2163486"/>
              <a:gd name="connsiteX3" fmla="*/ 6138671 w 12762096"/>
              <a:gd name="connsiteY3" fmla="*/ 927266 h 2163486"/>
              <a:gd name="connsiteX4" fmla="*/ 9154922 w 12762096"/>
              <a:gd name="connsiteY4" fmla="*/ 1404787 h 2163486"/>
              <a:gd name="connsiteX5" fmla="*/ 12762096 w 12762096"/>
              <a:gd name="connsiteY5" fmla="*/ 544 h 2163486"/>
              <a:gd name="connsiteX0" fmla="*/ 0 w 12762096"/>
              <a:gd name="connsiteY0" fmla="*/ 1937326 h 2163384"/>
              <a:gd name="connsiteX1" fmla="*/ 2036946 w 12762096"/>
              <a:gd name="connsiteY1" fmla="*/ 2136850 h 2163384"/>
              <a:gd name="connsiteX2" fmla="*/ 3795762 w 12762096"/>
              <a:gd name="connsiteY2" fmla="*/ 1141036 h 2163384"/>
              <a:gd name="connsiteX3" fmla="*/ 6138671 w 12762096"/>
              <a:gd name="connsiteY3" fmla="*/ 927164 h 2163384"/>
              <a:gd name="connsiteX4" fmla="*/ 9104122 w 12762096"/>
              <a:gd name="connsiteY4" fmla="*/ 1709485 h 2163384"/>
              <a:gd name="connsiteX5" fmla="*/ 12762096 w 12762096"/>
              <a:gd name="connsiteY5" fmla="*/ 442 h 2163384"/>
              <a:gd name="connsiteX0" fmla="*/ 0 w 12762096"/>
              <a:gd name="connsiteY0" fmla="*/ 1937326 h 2163384"/>
              <a:gd name="connsiteX1" fmla="*/ 2036946 w 12762096"/>
              <a:gd name="connsiteY1" fmla="*/ 2136850 h 2163384"/>
              <a:gd name="connsiteX2" fmla="*/ 3795762 w 12762096"/>
              <a:gd name="connsiteY2" fmla="*/ 1141036 h 2163384"/>
              <a:gd name="connsiteX3" fmla="*/ 6138671 w 12762096"/>
              <a:gd name="connsiteY3" fmla="*/ 927164 h 2163384"/>
              <a:gd name="connsiteX4" fmla="*/ 9104122 w 12762096"/>
              <a:gd name="connsiteY4" fmla="*/ 1709485 h 2163384"/>
              <a:gd name="connsiteX5" fmla="*/ 12762096 w 12762096"/>
              <a:gd name="connsiteY5" fmla="*/ 442 h 2163384"/>
              <a:gd name="connsiteX0" fmla="*/ 0 w 12762096"/>
              <a:gd name="connsiteY0" fmla="*/ 1937169 h 2608914"/>
              <a:gd name="connsiteX1" fmla="*/ 2036946 w 12762096"/>
              <a:gd name="connsiteY1" fmla="*/ 2136693 h 2608914"/>
              <a:gd name="connsiteX2" fmla="*/ 3795762 w 12762096"/>
              <a:gd name="connsiteY2" fmla="*/ 1140879 h 2608914"/>
              <a:gd name="connsiteX3" fmla="*/ 6138671 w 12762096"/>
              <a:gd name="connsiteY3" fmla="*/ 927007 h 2608914"/>
              <a:gd name="connsiteX4" fmla="*/ 9002522 w 12762096"/>
              <a:gd name="connsiteY4" fmla="*/ 2598328 h 2608914"/>
              <a:gd name="connsiteX5" fmla="*/ 12762096 w 12762096"/>
              <a:gd name="connsiteY5" fmla="*/ 285 h 2608914"/>
              <a:gd name="connsiteX0" fmla="*/ 0 w 12762096"/>
              <a:gd name="connsiteY0" fmla="*/ 1937159 h 2600411"/>
              <a:gd name="connsiteX1" fmla="*/ 2036946 w 12762096"/>
              <a:gd name="connsiteY1" fmla="*/ 2136683 h 2600411"/>
              <a:gd name="connsiteX2" fmla="*/ 3795762 w 12762096"/>
              <a:gd name="connsiteY2" fmla="*/ 1140869 h 2600411"/>
              <a:gd name="connsiteX3" fmla="*/ 6138671 w 12762096"/>
              <a:gd name="connsiteY3" fmla="*/ 926997 h 2600411"/>
              <a:gd name="connsiteX4" fmla="*/ 9002522 w 12762096"/>
              <a:gd name="connsiteY4" fmla="*/ 2598318 h 2600411"/>
              <a:gd name="connsiteX5" fmla="*/ 12762096 w 12762096"/>
              <a:gd name="connsiteY5" fmla="*/ 275 h 2600411"/>
              <a:gd name="connsiteX0" fmla="*/ 0 w 12762096"/>
              <a:gd name="connsiteY0" fmla="*/ 1937165 h 2536992"/>
              <a:gd name="connsiteX1" fmla="*/ 2036946 w 12762096"/>
              <a:gd name="connsiteY1" fmla="*/ 2136689 h 2536992"/>
              <a:gd name="connsiteX2" fmla="*/ 3795762 w 12762096"/>
              <a:gd name="connsiteY2" fmla="*/ 1140875 h 2536992"/>
              <a:gd name="connsiteX3" fmla="*/ 6138671 w 12762096"/>
              <a:gd name="connsiteY3" fmla="*/ 927003 h 2536992"/>
              <a:gd name="connsiteX4" fmla="*/ 8989822 w 12762096"/>
              <a:gd name="connsiteY4" fmla="*/ 2534824 h 2536992"/>
              <a:gd name="connsiteX5" fmla="*/ 12762096 w 12762096"/>
              <a:gd name="connsiteY5" fmla="*/ 281 h 2536992"/>
              <a:gd name="connsiteX0" fmla="*/ 0 w 12762096"/>
              <a:gd name="connsiteY0" fmla="*/ 1937165 h 2612924"/>
              <a:gd name="connsiteX1" fmla="*/ 2036946 w 12762096"/>
              <a:gd name="connsiteY1" fmla="*/ 2136689 h 2612924"/>
              <a:gd name="connsiteX2" fmla="*/ 3795762 w 12762096"/>
              <a:gd name="connsiteY2" fmla="*/ 1140875 h 2612924"/>
              <a:gd name="connsiteX3" fmla="*/ 6138671 w 12762096"/>
              <a:gd name="connsiteY3" fmla="*/ 927003 h 2612924"/>
              <a:gd name="connsiteX4" fmla="*/ 7462526 w 12762096"/>
              <a:gd name="connsiteY4" fmla="*/ 1872791 h 2612924"/>
              <a:gd name="connsiteX5" fmla="*/ 8989822 w 12762096"/>
              <a:gd name="connsiteY5" fmla="*/ 2534824 h 2612924"/>
              <a:gd name="connsiteX6" fmla="*/ 12762096 w 12762096"/>
              <a:gd name="connsiteY6" fmla="*/ 281 h 2612924"/>
              <a:gd name="connsiteX0" fmla="*/ 0 w 12762096"/>
              <a:gd name="connsiteY0" fmla="*/ 1937187 h 2573428"/>
              <a:gd name="connsiteX1" fmla="*/ 2036946 w 12762096"/>
              <a:gd name="connsiteY1" fmla="*/ 2136711 h 2573428"/>
              <a:gd name="connsiteX2" fmla="*/ 3795762 w 12762096"/>
              <a:gd name="connsiteY2" fmla="*/ 1140897 h 2573428"/>
              <a:gd name="connsiteX3" fmla="*/ 6138671 w 12762096"/>
              <a:gd name="connsiteY3" fmla="*/ 927025 h 2573428"/>
              <a:gd name="connsiteX4" fmla="*/ 7564126 w 12762096"/>
              <a:gd name="connsiteY4" fmla="*/ 1491813 h 2573428"/>
              <a:gd name="connsiteX5" fmla="*/ 8989822 w 12762096"/>
              <a:gd name="connsiteY5" fmla="*/ 2534846 h 2573428"/>
              <a:gd name="connsiteX6" fmla="*/ 12762096 w 12762096"/>
              <a:gd name="connsiteY6" fmla="*/ 303 h 2573428"/>
              <a:gd name="connsiteX0" fmla="*/ 0 w 12762096"/>
              <a:gd name="connsiteY0" fmla="*/ 1937187 h 2573428"/>
              <a:gd name="connsiteX1" fmla="*/ 2036946 w 12762096"/>
              <a:gd name="connsiteY1" fmla="*/ 2136711 h 2573428"/>
              <a:gd name="connsiteX2" fmla="*/ 3795762 w 12762096"/>
              <a:gd name="connsiteY2" fmla="*/ 1140897 h 2573428"/>
              <a:gd name="connsiteX3" fmla="*/ 6138671 w 12762096"/>
              <a:gd name="connsiteY3" fmla="*/ 927025 h 2573428"/>
              <a:gd name="connsiteX4" fmla="*/ 7564126 w 12762096"/>
              <a:gd name="connsiteY4" fmla="*/ 1491813 h 2573428"/>
              <a:gd name="connsiteX5" fmla="*/ 8989822 w 12762096"/>
              <a:gd name="connsiteY5" fmla="*/ 2534846 h 2573428"/>
              <a:gd name="connsiteX6" fmla="*/ 12762096 w 12762096"/>
              <a:gd name="connsiteY6" fmla="*/ 303 h 2573428"/>
              <a:gd name="connsiteX0" fmla="*/ 0 w 12762096"/>
              <a:gd name="connsiteY0" fmla="*/ 1937187 h 2576337"/>
              <a:gd name="connsiteX1" fmla="*/ 2036946 w 12762096"/>
              <a:gd name="connsiteY1" fmla="*/ 2136711 h 2576337"/>
              <a:gd name="connsiteX2" fmla="*/ 3795762 w 12762096"/>
              <a:gd name="connsiteY2" fmla="*/ 1140897 h 2576337"/>
              <a:gd name="connsiteX3" fmla="*/ 6138671 w 12762096"/>
              <a:gd name="connsiteY3" fmla="*/ 927025 h 2576337"/>
              <a:gd name="connsiteX4" fmla="*/ 7564126 w 12762096"/>
              <a:gd name="connsiteY4" fmla="*/ 1491813 h 2576337"/>
              <a:gd name="connsiteX5" fmla="*/ 8989822 w 12762096"/>
              <a:gd name="connsiteY5" fmla="*/ 2534846 h 2576337"/>
              <a:gd name="connsiteX6" fmla="*/ 12762096 w 12762096"/>
              <a:gd name="connsiteY6" fmla="*/ 303 h 2576337"/>
              <a:gd name="connsiteX0" fmla="*/ 0 w 12762096"/>
              <a:gd name="connsiteY0" fmla="*/ 1937188 h 2580663"/>
              <a:gd name="connsiteX1" fmla="*/ 2036946 w 12762096"/>
              <a:gd name="connsiteY1" fmla="*/ 2136712 h 2580663"/>
              <a:gd name="connsiteX2" fmla="*/ 3795762 w 12762096"/>
              <a:gd name="connsiteY2" fmla="*/ 1140898 h 2580663"/>
              <a:gd name="connsiteX3" fmla="*/ 6138671 w 12762096"/>
              <a:gd name="connsiteY3" fmla="*/ 927026 h 2580663"/>
              <a:gd name="connsiteX4" fmla="*/ 7551426 w 12762096"/>
              <a:gd name="connsiteY4" fmla="*/ 1542614 h 2580663"/>
              <a:gd name="connsiteX5" fmla="*/ 8989822 w 12762096"/>
              <a:gd name="connsiteY5" fmla="*/ 2534847 h 2580663"/>
              <a:gd name="connsiteX6" fmla="*/ 12762096 w 12762096"/>
              <a:gd name="connsiteY6" fmla="*/ 304 h 2580663"/>
              <a:gd name="connsiteX0" fmla="*/ 0 w 12762096"/>
              <a:gd name="connsiteY0" fmla="*/ 1937188 h 2577223"/>
              <a:gd name="connsiteX1" fmla="*/ 2036946 w 12762096"/>
              <a:gd name="connsiteY1" fmla="*/ 2136712 h 2577223"/>
              <a:gd name="connsiteX2" fmla="*/ 3795762 w 12762096"/>
              <a:gd name="connsiteY2" fmla="*/ 1140898 h 2577223"/>
              <a:gd name="connsiteX3" fmla="*/ 6164071 w 12762096"/>
              <a:gd name="connsiteY3" fmla="*/ 952426 h 2577223"/>
              <a:gd name="connsiteX4" fmla="*/ 7551426 w 12762096"/>
              <a:gd name="connsiteY4" fmla="*/ 1542614 h 2577223"/>
              <a:gd name="connsiteX5" fmla="*/ 8989822 w 12762096"/>
              <a:gd name="connsiteY5" fmla="*/ 2534847 h 2577223"/>
              <a:gd name="connsiteX6" fmla="*/ 12762096 w 12762096"/>
              <a:gd name="connsiteY6" fmla="*/ 304 h 2577223"/>
              <a:gd name="connsiteX0" fmla="*/ 0 w 12762096"/>
              <a:gd name="connsiteY0" fmla="*/ 1937188 h 2577150"/>
              <a:gd name="connsiteX1" fmla="*/ 2036946 w 12762096"/>
              <a:gd name="connsiteY1" fmla="*/ 2136712 h 2577150"/>
              <a:gd name="connsiteX2" fmla="*/ 3795762 w 12762096"/>
              <a:gd name="connsiteY2" fmla="*/ 1140898 h 2577150"/>
              <a:gd name="connsiteX3" fmla="*/ 6316471 w 12762096"/>
              <a:gd name="connsiteY3" fmla="*/ 965126 h 2577150"/>
              <a:gd name="connsiteX4" fmla="*/ 7551426 w 12762096"/>
              <a:gd name="connsiteY4" fmla="*/ 1542614 h 2577150"/>
              <a:gd name="connsiteX5" fmla="*/ 8989822 w 12762096"/>
              <a:gd name="connsiteY5" fmla="*/ 2534847 h 2577150"/>
              <a:gd name="connsiteX6" fmla="*/ 12762096 w 12762096"/>
              <a:gd name="connsiteY6" fmla="*/ 304 h 2577150"/>
              <a:gd name="connsiteX0" fmla="*/ 0 w 12762096"/>
              <a:gd name="connsiteY0" fmla="*/ 1936884 h 2537229"/>
              <a:gd name="connsiteX1" fmla="*/ 2036946 w 12762096"/>
              <a:gd name="connsiteY1" fmla="*/ 2136408 h 2537229"/>
              <a:gd name="connsiteX2" fmla="*/ 3795762 w 12762096"/>
              <a:gd name="connsiteY2" fmla="*/ 1140594 h 2537229"/>
              <a:gd name="connsiteX3" fmla="*/ 6316471 w 12762096"/>
              <a:gd name="connsiteY3" fmla="*/ 964822 h 2537229"/>
              <a:gd name="connsiteX4" fmla="*/ 7551426 w 12762096"/>
              <a:gd name="connsiteY4" fmla="*/ 1542310 h 2537229"/>
              <a:gd name="connsiteX5" fmla="*/ 8989822 w 12762096"/>
              <a:gd name="connsiteY5" fmla="*/ 2534543 h 2537229"/>
              <a:gd name="connsiteX6" fmla="*/ 10032622 w 12762096"/>
              <a:gd name="connsiteY6" fmla="*/ 1772404 h 2537229"/>
              <a:gd name="connsiteX7" fmla="*/ 12762096 w 12762096"/>
              <a:gd name="connsiteY7" fmla="*/ 0 h 2537229"/>
              <a:gd name="connsiteX0" fmla="*/ 0 w 12762096"/>
              <a:gd name="connsiteY0" fmla="*/ 1936884 h 2672074"/>
              <a:gd name="connsiteX1" fmla="*/ 2036946 w 12762096"/>
              <a:gd name="connsiteY1" fmla="*/ 2136408 h 2672074"/>
              <a:gd name="connsiteX2" fmla="*/ 3795762 w 12762096"/>
              <a:gd name="connsiteY2" fmla="*/ 1140594 h 2672074"/>
              <a:gd name="connsiteX3" fmla="*/ 6316471 w 12762096"/>
              <a:gd name="connsiteY3" fmla="*/ 964822 h 2672074"/>
              <a:gd name="connsiteX4" fmla="*/ 7551426 w 12762096"/>
              <a:gd name="connsiteY4" fmla="*/ 1542310 h 2672074"/>
              <a:gd name="connsiteX5" fmla="*/ 8989822 w 12762096"/>
              <a:gd name="connsiteY5" fmla="*/ 2534543 h 2672074"/>
              <a:gd name="connsiteX6" fmla="*/ 10178619 w 12762096"/>
              <a:gd name="connsiteY6" fmla="*/ 2387127 h 2672074"/>
              <a:gd name="connsiteX7" fmla="*/ 12762096 w 12762096"/>
              <a:gd name="connsiteY7" fmla="*/ 0 h 2672074"/>
              <a:gd name="connsiteX0" fmla="*/ 0 w 12762096"/>
              <a:gd name="connsiteY0" fmla="*/ 1936884 h 2692905"/>
              <a:gd name="connsiteX1" fmla="*/ 2036946 w 12762096"/>
              <a:gd name="connsiteY1" fmla="*/ 2136408 h 2692905"/>
              <a:gd name="connsiteX2" fmla="*/ 3795762 w 12762096"/>
              <a:gd name="connsiteY2" fmla="*/ 1140594 h 2692905"/>
              <a:gd name="connsiteX3" fmla="*/ 6316471 w 12762096"/>
              <a:gd name="connsiteY3" fmla="*/ 964822 h 2692905"/>
              <a:gd name="connsiteX4" fmla="*/ 7551426 w 12762096"/>
              <a:gd name="connsiteY4" fmla="*/ 1542310 h 2692905"/>
              <a:gd name="connsiteX5" fmla="*/ 8989822 w 12762096"/>
              <a:gd name="connsiteY5" fmla="*/ 2534543 h 2692905"/>
              <a:gd name="connsiteX6" fmla="*/ 10178619 w 12762096"/>
              <a:gd name="connsiteY6" fmla="*/ 2387127 h 2692905"/>
              <a:gd name="connsiteX7" fmla="*/ 12762096 w 12762096"/>
              <a:gd name="connsiteY7" fmla="*/ 0 h 2692905"/>
              <a:gd name="connsiteX0" fmla="*/ 0 w 12762096"/>
              <a:gd name="connsiteY0" fmla="*/ 1936884 h 2790642"/>
              <a:gd name="connsiteX1" fmla="*/ 2036946 w 12762096"/>
              <a:gd name="connsiteY1" fmla="*/ 2136408 h 2790642"/>
              <a:gd name="connsiteX2" fmla="*/ 3795762 w 12762096"/>
              <a:gd name="connsiteY2" fmla="*/ 1140594 h 2790642"/>
              <a:gd name="connsiteX3" fmla="*/ 6316471 w 12762096"/>
              <a:gd name="connsiteY3" fmla="*/ 964822 h 2790642"/>
              <a:gd name="connsiteX4" fmla="*/ 7551426 w 12762096"/>
              <a:gd name="connsiteY4" fmla="*/ 1542310 h 2790642"/>
              <a:gd name="connsiteX5" fmla="*/ 8920666 w 12762096"/>
              <a:gd name="connsiteY5" fmla="*/ 2688224 h 2790642"/>
              <a:gd name="connsiteX6" fmla="*/ 10178619 w 12762096"/>
              <a:gd name="connsiteY6" fmla="*/ 2387127 h 2790642"/>
              <a:gd name="connsiteX7" fmla="*/ 12762096 w 12762096"/>
              <a:gd name="connsiteY7" fmla="*/ 0 h 2790642"/>
              <a:gd name="connsiteX0" fmla="*/ 0 w 12762096"/>
              <a:gd name="connsiteY0" fmla="*/ 1936884 h 2714634"/>
              <a:gd name="connsiteX1" fmla="*/ 2036946 w 12762096"/>
              <a:gd name="connsiteY1" fmla="*/ 2136408 h 2714634"/>
              <a:gd name="connsiteX2" fmla="*/ 3795762 w 12762096"/>
              <a:gd name="connsiteY2" fmla="*/ 1140594 h 2714634"/>
              <a:gd name="connsiteX3" fmla="*/ 6316471 w 12762096"/>
              <a:gd name="connsiteY3" fmla="*/ 964822 h 2714634"/>
              <a:gd name="connsiteX4" fmla="*/ 7551426 w 12762096"/>
              <a:gd name="connsiteY4" fmla="*/ 1542310 h 2714634"/>
              <a:gd name="connsiteX5" fmla="*/ 8974454 w 12762096"/>
              <a:gd name="connsiteY5" fmla="*/ 2572964 h 2714634"/>
              <a:gd name="connsiteX6" fmla="*/ 10178619 w 12762096"/>
              <a:gd name="connsiteY6" fmla="*/ 2387127 h 2714634"/>
              <a:gd name="connsiteX7" fmla="*/ 12762096 w 12762096"/>
              <a:gd name="connsiteY7" fmla="*/ 0 h 2714634"/>
              <a:gd name="connsiteX0" fmla="*/ 0 w 12762096"/>
              <a:gd name="connsiteY0" fmla="*/ 1936884 h 2689545"/>
              <a:gd name="connsiteX1" fmla="*/ 2036946 w 12762096"/>
              <a:gd name="connsiteY1" fmla="*/ 2136408 h 2689545"/>
              <a:gd name="connsiteX2" fmla="*/ 3795762 w 12762096"/>
              <a:gd name="connsiteY2" fmla="*/ 1140594 h 2689545"/>
              <a:gd name="connsiteX3" fmla="*/ 6316471 w 12762096"/>
              <a:gd name="connsiteY3" fmla="*/ 964822 h 2689545"/>
              <a:gd name="connsiteX4" fmla="*/ 7551426 w 12762096"/>
              <a:gd name="connsiteY4" fmla="*/ 1542310 h 2689545"/>
              <a:gd name="connsiteX5" fmla="*/ 8974454 w 12762096"/>
              <a:gd name="connsiteY5" fmla="*/ 2572964 h 2689545"/>
              <a:gd name="connsiteX6" fmla="*/ 10178619 w 12762096"/>
              <a:gd name="connsiteY6" fmla="*/ 2387127 h 2689545"/>
              <a:gd name="connsiteX7" fmla="*/ 12762096 w 12762096"/>
              <a:gd name="connsiteY7" fmla="*/ 0 h 2689545"/>
              <a:gd name="connsiteX0" fmla="*/ 0 w 12762096"/>
              <a:gd name="connsiteY0" fmla="*/ 1936884 h 2628048"/>
              <a:gd name="connsiteX1" fmla="*/ 2036946 w 12762096"/>
              <a:gd name="connsiteY1" fmla="*/ 2136408 h 2628048"/>
              <a:gd name="connsiteX2" fmla="*/ 3795762 w 12762096"/>
              <a:gd name="connsiteY2" fmla="*/ 1140594 h 2628048"/>
              <a:gd name="connsiteX3" fmla="*/ 6316471 w 12762096"/>
              <a:gd name="connsiteY3" fmla="*/ 964822 h 2628048"/>
              <a:gd name="connsiteX4" fmla="*/ 7551426 w 12762096"/>
              <a:gd name="connsiteY4" fmla="*/ 1542310 h 2628048"/>
              <a:gd name="connsiteX5" fmla="*/ 8974454 w 12762096"/>
              <a:gd name="connsiteY5" fmla="*/ 2572964 h 2628048"/>
              <a:gd name="connsiteX6" fmla="*/ 10547453 w 12762096"/>
              <a:gd name="connsiteY6" fmla="*/ 2225762 h 2628048"/>
              <a:gd name="connsiteX7" fmla="*/ 12762096 w 12762096"/>
              <a:gd name="connsiteY7" fmla="*/ 0 h 2628048"/>
              <a:gd name="connsiteX0" fmla="*/ 0 w 13499763"/>
              <a:gd name="connsiteY0" fmla="*/ 1000660 h 1691824"/>
              <a:gd name="connsiteX1" fmla="*/ 2036946 w 13499763"/>
              <a:gd name="connsiteY1" fmla="*/ 1200184 h 1691824"/>
              <a:gd name="connsiteX2" fmla="*/ 3795762 w 13499763"/>
              <a:gd name="connsiteY2" fmla="*/ 204370 h 1691824"/>
              <a:gd name="connsiteX3" fmla="*/ 6316471 w 13499763"/>
              <a:gd name="connsiteY3" fmla="*/ 28598 h 1691824"/>
              <a:gd name="connsiteX4" fmla="*/ 7551426 w 13499763"/>
              <a:gd name="connsiteY4" fmla="*/ 606086 h 1691824"/>
              <a:gd name="connsiteX5" fmla="*/ 8974454 w 13499763"/>
              <a:gd name="connsiteY5" fmla="*/ 1636740 h 1691824"/>
              <a:gd name="connsiteX6" fmla="*/ 10547453 w 13499763"/>
              <a:gd name="connsiteY6" fmla="*/ 1289538 h 1691824"/>
              <a:gd name="connsiteX7" fmla="*/ 13499763 w 13499763"/>
              <a:gd name="connsiteY7" fmla="*/ 231750 h 1691824"/>
              <a:gd name="connsiteX0" fmla="*/ 0 w 13499763"/>
              <a:gd name="connsiteY0" fmla="*/ 1000660 h 1691824"/>
              <a:gd name="connsiteX1" fmla="*/ 2036946 w 13499763"/>
              <a:gd name="connsiteY1" fmla="*/ 1200184 h 1691824"/>
              <a:gd name="connsiteX2" fmla="*/ 3795762 w 13499763"/>
              <a:gd name="connsiteY2" fmla="*/ 204370 h 1691824"/>
              <a:gd name="connsiteX3" fmla="*/ 6316471 w 13499763"/>
              <a:gd name="connsiteY3" fmla="*/ 28598 h 1691824"/>
              <a:gd name="connsiteX4" fmla="*/ 7551426 w 13499763"/>
              <a:gd name="connsiteY4" fmla="*/ 606086 h 1691824"/>
              <a:gd name="connsiteX5" fmla="*/ 8974454 w 13499763"/>
              <a:gd name="connsiteY5" fmla="*/ 1636740 h 1691824"/>
              <a:gd name="connsiteX6" fmla="*/ 10547453 w 13499763"/>
              <a:gd name="connsiteY6" fmla="*/ 1289538 h 1691824"/>
              <a:gd name="connsiteX7" fmla="*/ 13499763 w 13499763"/>
              <a:gd name="connsiteY7" fmla="*/ 231750 h 1691824"/>
              <a:gd name="connsiteX0" fmla="*/ 0 w 13499763"/>
              <a:gd name="connsiteY0" fmla="*/ 1000660 h 1526019"/>
              <a:gd name="connsiteX1" fmla="*/ 2036946 w 13499763"/>
              <a:gd name="connsiteY1" fmla="*/ 1200184 h 1526019"/>
              <a:gd name="connsiteX2" fmla="*/ 3795762 w 13499763"/>
              <a:gd name="connsiteY2" fmla="*/ 204370 h 1526019"/>
              <a:gd name="connsiteX3" fmla="*/ 6316471 w 13499763"/>
              <a:gd name="connsiteY3" fmla="*/ 28598 h 1526019"/>
              <a:gd name="connsiteX4" fmla="*/ 7551426 w 13499763"/>
              <a:gd name="connsiteY4" fmla="*/ 606086 h 1526019"/>
              <a:gd name="connsiteX5" fmla="*/ 8914819 w 13499763"/>
              <a:gd name="connsiteY5" fmla="*/ 1348505 h 1526019"/>
              <a:gd name="connsiteX6" fmla="*/ 10547453 w 13499763"/>
              <a:gd name="connsiteY6" fmla="*/ 1289538 h 1526019"/>
              <a:gd name="connsiteX7" fmla="*/ 13499763 w 13499763"/>
              <a:gd name="connsiteY7" fmla="*/ 231750 h 1526019"/>
              <a:gd name="connsiteX0" fmla="*/ 0 w 13499763"/>
              <a:gd name="connsiteY0" fmla="*/ 1000660 h 1391576"/>
              <a:gd name="connsiteX1" fmla="*/ 2036946 w 13499763"/>
              <a:gd name="connsiteY1" fmla="*/ 1200184 h 1391576"/>
              <a:gd name="connsiteX2" fmla="*/ 3795762 w 13499763"/>
              <a:gd name="connsiteY2" fmla="*/ 204370 h 1391576"/>
              <a:gd name="connsiteX3" fmla="*/ 6316471 w 13499763"/>
              <a:gd name="connsiteY3" fmla="*/ 28598 h 1391576"/>
              <a:gd name="connsiteX4" fmla="*/ 7551426 w 13499763"/>
              <a:gd name="connsiteY4" fmla="*/ 606086 h 1391576"/>
              <a:gd name="connsiteX5" fmla="*/ 8914819 w 13499763"/>
              <a:gd name="connsiteY5" fmla="*/ 1348505 h 1391576"/>
              <a:gd name="connsiteX6" fmla="*/ 10626966 w 13499763"/>
              <a:gd name="connsiteY6" fmla="*/ 1031120 h 1391576"/>
              <a:gd name="connsiteX7" fmla="*/ 13499763 w 13499763"/>
              <a:gd name="connsiteY7" fmla="*/ 231750 h 1391576"/>
              <a:gd name="connsiteX0" fmla="*/ 0 w 13499763"/>
              <a:gd name="connsiteY0" fmla="*/ 1000660 h 1372457"/>
              <a:gd name="connsiteX1" fmla="*/ 2036946 w 13499763"/>
              <a:gd name="connsiteY1" fmla="*/ 1200184 h 1372457"/>
              <a:gd name="connsiteX2" fmla="*/ 3795762 w 13499763"/>
              <a:gd name="connsiteY2" fmla="*/ 204370 h 1372457"/>
              <a:gd name="connsiteX3" fmla="*/ 6316471 w 13499763"/>
              <a:gd name="connsiteY3" fmla="*/ 28598 h 1372457"/>
              <a:gd name="connsiteX4" fmla="*/ 7551426 w 13499763"/>
              <a:gd name="connsiteY4" fmla="*/ 606086 h 1372457"/>
              <a:gd name="connsiteX5" fmla="*/ 8914819 w 13499763"/>
              <a:gd name="connsiteY5" fmla="*/ 1348505 h 1372457"/>
              <a:gd name="connsiteX6" fmla="*/ 10696540 w 13499763"/>
              <a:gd name="connsiteY6" fmla="*/ 961546 h 1372457"/>
              <a:gd name="connsiteX7" fmla="*/ 13499763 w 13499763"/>
              <a:gd name="connsiteY7" fmla="*/ 231750 h 1372457"/>
              <a:gd name="connsiteX0" fmla="*/ 0 w 13499763"/>
              <a:gd name="connsiteY0" fmla="*/ 1000943 h 1372740"/>
              <a:gd name="connsiteX1" fmla="*/ 1957433 w 13499763"/>
              <a:gd name="connsiteY1" fmla="*/ 1210406 h 1372740"/>
              <a:gd name="connsiteX2" fmla="*/ 3795762 w 13499763"/>
              <a:gd name="connsiteY2" fmla="*/ 204653 h 1372740"/>
              <a:gd name="connsiteX3" fmla="*/ 6316471 w 13499763"/>
              <a:gd name="connsiteY3" fmla="*/ 28881 h 1372740"/>
              <a:gd name="connsiteX4" fmla="*/ 7551426 w 13499763"/>
              <a:gd name="connsiteY4" fmla="*/ 606369 h 1372740"/>
              <a:gd name="connsiteX5" fmla="*/ 8914819 w 13499763"/>
              <a:gd name="connsiteY5" fmla="*/ 1348788 h 1372740"/>
              <a:gd name="connsiteX6" fmla="*/ 10696540 w 13499763"/>
              <a:gd name="connsiteY6" fmla="*/ 961829 h 1372740"/>
              <a:gd name="connsiteX7" fmla="*/ 13499763 w 13499763"/>
              <a:gd name="connsiteY7" fmla="*/ 232033 h 1372740"/>
              <a:gd name="connsiteX0" fmla="*/ 0 w 13499763"/>
              <a:gd name="connsiteY0" fmla="*/ 1000943 h 1381257"/>
              <a:gd name="connsiteX1" fmla="*/ 1957433 w 13499763"/>
              <a:gd name="connsiteY1" fmla="*/ 1210406 h 1381257"/>
              <a:gd name="connsiteX2" fmla="*/ 3795762 w 13499763"/>
              <a:gd name="connsiteY2" fmla="*/ 204653 h 1381257"/>
              <a:gd name="connsiteX3" fmla="*/ 6316471 w 13499763"/>
              <a:gd name="connsiteY3" fmla="*/ 28881 h 1381257"/>
              <a:gd name="connsiteX4" fmla="*/ 7551426 w 13499763"/>
              <a:gd name="connsiteY4" fmla="*/ 606369 h 1381257"/>
              <a:gd name="connsiteX5" fmla="*/ 9034089 w 13499763"/>
              <a:gd name="connsiteY5" fmla="*/ 1358728 h 1381257"/>
              <a:gd name="connsiteX6" fmla="*/ 10696540 w 13499763"/>
              <a:gd name="connsiteY6" fmla="*/ 961829 h 1381257"/>
              <a:gd name="connsiteX7" fmla="*/ 13499763 w 13499763"/>
              <a:gd name="connsiteY7" fmla="*/ 232033 h 1381257"/>
              <a:gd name="connsiteX0" fmla="*/ 0 w 13499763"/>
              <a:gd name="connsiteY0" fmla="*/ 998777 h 1381139"/>
              <a:gd name="connsiteX1" fmla="*/ 1957433 w 13499763"/>
              <a:gd name="connsiteY1" fmla="*/ 1208240 h 1381139"/>
              <a:gd name="connsiteX2" fmla="*/ 3795762 w 13499763"/>
              <a:gd name="connsiteY2" fmla="*/ 202487 h 1381139"/>
              <a:gd name="connsiteX3" fmla="*/ 6316471 w 13499763"/>
              <a:gd name="connsiteY3" fmla="*/ 26715 h 1381139"/>
              <a:gd name="connsiteX4" fmla="*/ 7601122 w 13499763"/>
              <a:gd name="connsiteY4" fmla="*/ 574386 h 1381139"/>
              <a:gd name="connsiteX5" fmla="*/ 9034089 w 13499763"/>
              <a:gd name="connsiteY5" fmla="*/ 1356562 h 1381139"/>
              <a:gd name="connsiteX6" fmla="*/ 10696540 w 13499763"/>
              <a:gd name="connsiteY6" fmla="*/ 959663 h 1381139"/>
              <a:gd name="connsiteX7" fmla="*/ 13499763 w 13499763"/>
              <a:gd name="connsiteY7" fmla="*/ 229867 h 1381139"/>
              <a:gd name="connsiteX0" fmla="*/ 0 w 13499763"/>
              <a:gd name="connsiteY0" fmla="*/ 998777 h 1381139"/>
              <a:gd name="connsiteX1" fmla="*/ 1957433 w 13499763"/>
              <a:gd name="connsiteY1" fmla="*/ 1208240 h 1381139"/>
              <a:gd name="connsiteX2" fmla="*/ 3795762 w 13499763"/>
              <a:gd name="connsiteY2" fmla="*/ 202487 h 1381139"/>
              <a:gd name="connsiteX3" fmla="*/ 6316471 w 13499763"/>
              <a:gd name="connsiteY3" fmla="*/ 26715 h 1381139"/>
              <a:gd name="connsiteX4" fmla="*/ 7601122 w 13499763"/>
              <a:gd name="connsiteY4" fmla="*/ 574386 h 1381139"/>
              <a:gd name="connsiteX5" fmla="*/ 9034089 w 13499763"/>
              <a:gd name="connsiteY5" fmla="*/ 1356562 h 1381139"/>
              <a:gd name="connsiteX6" fmla="*/ 10696540 w 13499763"/>
              <a:gd name="connsiteY6" fmla="*/ 959663 h 1381139"/>
              <a:gd name="connsiteX7" fmla="*/ 13499763 w 13499763"/>
              <a:gd name="connsiteY7" fmla="*/ 229867 h 1381139"/>
              <a:gd name="connsiteX0" fmla="*/ 0 w 13499763"/>
              <a:gd name="connsiteY0" fmla="*/ 1056199 h 1438561"/>
              <a:gd name="connsiteX1" fmla="*/ 1957433 w 13499763"/>
              <a:gd name="connsiteY1" fmla="*/ 1265662 h 1438561"/>
              <a:gd name="connsiteX2" fmla="*/ 3795762 w 13499763"/>
              <a:gd name="connsiteY2" fmla="*/ 259909 h 1438561"/>
              <a:gd name="connsiteX3" fmla="*/ 6316471 w 13499763"/>
              <a:gd name="connsiteY3" fmla="*/ 84137 h 1438561"/>
              <a:gd name="connsiteX4" fmla="*/ 9034089 w 13499763"/>
              <a:gd name="connsiteY4" fmla="*/ 1413984 h 1438561"/>
              <a:gd name="connsiteX5" fmla="*/ 10696540 w 13499763"/>
              <a:gd name="connsiteY5" fmla="*/ 1017085 h 1438561"/>
              <a:gd name="connsiteX6" fmla="*/ 13499763 w 13499763"/>
              <a:gd name="connsiteY6" fmla="*/ 287289 h 1438561"/>
              <a:gd name="connsiteX0" fmla="*/ 0 w 13499763"/>
              <a:gd name="connsiteY0" fmla="*/ 1066569 h 1448931"/>
              <a:gd name="connsiteX1" fmla="*/ 1957433 w 13499763"/>
              <a:gd name="connsiteY1" fmla="*/ 1276032 h 1448931"/>
              <a:gd name="connsiteX2" fmla="*/ 3795762 w 13499763"/>
              <a:gd name="connsiteY2" fmla="*/ 270279 h 1448931"/>
              <a:gd name="connsiteX3" fmla="*/ 6316471 w 13499763"/>
              <a:gd name="connsiteY3" fmla="*/ 94507 h 1448931"/>
              <a:gd name="connsiteX4" fmla="*/ 9034089 w 13499763"/>
              <a:gd name="connsiteY4" fmla="*/ 1424354 h 1448931"/>
              <a:gd name="connsiteX5" fmla="*/ 10696540 w 13499763"/>
              <a:gd name="connsiteY5" fmla="*/ 1027455 h 1448931"/>
              <a:gd name="connsiteX6" fmla="*/ 13499763 w 13499763"/>
              <a:gd name="connsiteY6" fmla="*/ 297659 h 1448931"/>
              <a:gd name="connsiteX0" fmla="*/ 0 w 13499763"/>
              <a:gd name="connsiteY0" fmla="*/ 1066569 h 1448931"/>
              <a:gd name="connsiteX1" fmla="*/ 1957433 w 13499763"/>
              <a:gd name="connsiteY1" fmla="*/ 1276032 h 1448931"/>
              <a:gd name="connsiteX2" fmla="*/ 3795762 w 13499763"/>
              <a:gd name="connsiteY2" fmla="*/ 270279 h 1448931"/>
              <a:gd name="connsiteX3" fmla="*/ 6316471 w 13499763"/>
              <a:gd name="connsiteY3" fmla="*/ 94507 h 1448931"/>
              <a:gd name="connsiteX4" fmla="*/ 9034089 w 13499763"/>
              <a:gd name="connsiteY4" fmla="*/ 1424354 h 1448931"/>
              <a:gd name="connsiteX5" fmla="*/ 10696540 w 13499763"/>
              <a:gd name="connsiteY5" fmla="*/ 1027455 h 1448931"/>
              <a:gd name="connsiteX6" fmla="*/ 13499763 w 13499763"/>
              <a:gd name="connsiteY6" fmla="*/ 297659 h 144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9763" h="1448931">
                <a:moveTo>
                  <a:pt x="0" y="1066569"/>
                </a:moveTo>
                <a:cubicBezTo>
                  <a:pt x="369570" y="986392"/>
                  <a:pt x="1324806" y="1408747"/>
                  <a:pt x="1957433" y="1276032"/>
                </a:cubicBezTo>
                <a:cubicBezTo>
                  <a:pt x="2590060" y="1143317"/>
                  <a:pt x="3164258" y="515750"/>
                  <a:pt x="3795762" y="270279"/>
                </a:cubicBezTo>
                <a:cubicBezTo>
                  <a:pt x="4427266" y="24808"/>
                  <a:pt x="5443417" y="-97839"/>
                  <a:pt x="6316471" y="94507"/>
                </a:cubicBezTo>
                <a:cubicBezTo>
                  <a:pt x="7189525" y="286853"/>
                  <a:pt x="8304078" y="1268863"/>
                  <a:pt x="9034089" y="1424354"/>
                </a:cubicBezTo>
                <a:cubicBezTo>
                  <a:pt x="9549992" y="1488567"/>
                  <a:pt x="10067828" y="1449879"/>
                  <a:pt x="10696540" y="1027455"/>
                </a:cubicBezTo>
                <a:cubicBezTo>
                  <a:pt x="11325252" y="605031"/>
                  <a:pt x="12115083" y="416327"/>
                  <a:pt x="13499763" y="297659"/>
                </a:cubicBezTo>
              </a:path>
            </a:pathLst>
          </a:custGeom>
          <a:noFill/>
          <a:ln w="9525">
            <a:solidFill>
              <a:schemeClr val="tx1">
                <a:lumMod val="90000"/>
                <a:lumOff val="1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4" name="arrow_15">
            <a:extLst>
              <a:ext uri="{FF2B5EF4-FFF2-40B4-BE49-F238E27FC236}">
                <a16:creationId xmlns:a16="http://schemas.microsoft.com/office/drawing/2014/main" id="{33F1811A-632E-4378-8DC2-F31A0D6EB385}"/>
              </a:ext>
            </a:extLst>
          </p:cNvPr>
          <p:cNvSpPr>
            <a:spLocks noChangeAspect="1" noEditPoints="1"/>
          </p:cNvSpPr>
          <p:nvPr/>
        </p:nvSpPr>
        <p:spPr bwMode="auto">
          <a:xfrm>
            <a:off x="938000" y="4810678"/>
            <a:ext cx="731416" cy="728092"/>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800">
              <a:gradFill>
                <a:gsLst>
                  <a:gs pos="0">
                    <a:srgbClr val="505050"/>
                  </a:gs>
                  <a:gs pos="100000">
                    <a:srgbClr val="505050"/>
                  </a:gs>
                </a:gsLst>
                <a:lin ang="5400000" scaled="1"/>
              </a:gradFill>
              <a:latin typeface="Segoe UI"/>
            </a:endParaRPr>
          </a:p>
        </p:txBody>
      </p:sp>
      <p:grpSp>
        <p:nvGrpSpPr>
          <p:cNvPr id="3" name="Group 2">
            <a:extLst>
              <a:ext uri="{FF2B5EF4-FFF2-40B4-BE49-F238E27FC236}">
                <a16:creationId xmlns:a16="http://schemas.microsoft.com/office/drawing/2014/main" id="{C89AD67F-A9DB-432F-8234-6E078E025580}"/>
              </a:ext>
            </a:extLst>
          </p:cNvPr>
          <p:cNvGrpSpPr/>
          <p:nvPr/>
        </p:nvGrpSpPr>
        <p:grpSpPr>
          <a:xfrm>
            <a:off x="626773" y="1452746"/>
            <a:ext cx="9631778" cy="1051411"/>
            <a:chOff x="778958" y="1378731"/>
            <a:chExt cx="9633144" cy="1051560"/>
          </a:xfrm>
        </p:grpSpPr>
        <p:sp>
          <p:nvSpPr>
            <p:cNvPr id="19" name="Microsoft Mission">
              <a:extLst>
                <a:ext uri="{FF2B5EF4-FFF2-40B4-BE49-F238E27FC236}">
                  <a16:creationId xmlns:a16="http://schemas.microsoft.com/office/drawing/2014/main" id="{0B4C3E4D-221D-42D8-B742-60E91114624A}"/>
                </a:ext>
              </a:extLst>
            </p:cNvPr>
            <p:cNvSpPr/>
            <p:nvPr/>
          </p:nvSpPr>
          <p:spPr bwMode="auto">
            <a:xfrm>
              <a:off x="778958" y="1378731"/>
              <a:ext cx="9633144" cy="1051560"/>
            </a:xfrm>
            <a:prstGeom prst="rect">
              <a:avLst/>
            </a:prstGeom>
            <a:solidFill>
              <a:schemeClr val="accent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21" name="TextBox 20">
              <a:extLst>
                <a:ext uri="{FF2B5EF4-FFF2-40B4-BE49-F238E27FC236}">
                  <a16:creationId xmlns:a16="http://schemas.microsoft.com/office/drawing/2014/main" id="{03EE5B78-0F25-4115-ABAF-A06C3BC85ABB}"/>
                </a:ext>
              </a:extLst>
            </p:cNvPr>
            <p:cNvSpPr txBox="1"/>
            <p:nvPr/>
          </p:nvSpPr>
          <p:spPr>
            <a:xfrm>
              <a:off x="1691026" y="1652449"/>
              <a:ext cx="8580487" cy="51706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gradFill>
                    <a:gsLst>
                      <a:gs pos="0">
                        <a:srgbClr val="FFFFFF"/>
                      </a:gs>
                      <a:gs pos="100000">
                        <a:srgbClr val="FFFFFF"/>
                      </a:gs>
                    </a:gsLst>
                    <a:lin ang="5400000" scaled="0"/>
                  </a:gradFill>
                  <a:latin typeface="Segoe UI Semibold"/>
                </a:rPr>
                <a:t>Build a joint business plan listing your prioritized customers with your PDM</a:t>
              </a:r>
            </a:p>
          </p:txBody>
        </p:sp>
        <p:sp>
          <p:nvSpPr>
            <p:cNvPr id="4" name="Oval 3">
              <a:extLst>
                <a:ext uri="{FF2B5EF4-FFF2-40B4-BE49-F238E27FC236}">
                  <a16:creationId xmlns:a16="http://schemas.microsoft.com/office/drawing/2014/main" id="{095BD0F9-833B-4852-B8CC-6207F938F5C4}"/>
                </a:ext>
              </a:extLst>
            </p:cNvPr>
            <p:cNvSpPr/>
            <p:nvPr/>
          </p:nvSpPr>
          <p:spPr bwMode="auto">
            <a:xfrm>
              <a:off x="995117" y="1584471"/>
              <a:ext cx="640080" cy="640080"/>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IN" sz="3199" b="1">
                  <a:gradFill>
                    <a:gsLst>
                      <a:gs pos="0">
                        <a:srgbClr val="FFFFFF"/>
                      </a:gs>
                      <a:gs pos="100000">
                        <a:srgbClr val="FFFFFF"/>
                      </a:gs>
                    </a:gsLst>
                    <a:lin ang="5400000" scaled="0"/>
                  </a:gradFill>
                  <a:latin typeface="Segoe UI"/>
                  <a:ea typeface="Segoe UI" pitchFamily="34" charset="0"/>
                  <a:cs typeface="Segoe UI" pitchFamily="34" charset="0"/>
                </a:rPr>
                <a:t>1</a:t>
              </a:r>
            </a:p>
          </p:txBody>
        </p:sp>
      </p:grpSp>
      <p:cxnSp>
        <p:nvCxnSpPr>
          <p:cNvPr id="31" name="Straight Connector 30">
            <a:extLst>
              <a:ext uri="{FF2B5EF4-FFF2-40B4-BE49-F238E27FC236}">
                <a16:creationId xmlns:a16="http://schemas.microsoft.com/office/drawing/2014/main" id="{63401A83-F462-44D2-B21A-B9C05D7CD687}"/>
              </a:ext>
            </a:extLst>
          </p:cNvPr>
          <p:cNvCxnSpPr>
            <a:cxnSpLocks/>
          </p:cNvCxnSpPr>
          <p:nvPr/>
        </p:nvCxnSpPr>
        <p:spPr>
          <a:xfrm>
            <a:off x="626773" y="1474817"/>
            <a:ext cx="1" cy="4419952"/>
          </a:xfrm>
          <a:prstGeom prst="line">
            <a:avLst/>
          </a:prstGeom>
          <a:noFill/>
          <a:ln w="9525">
            <a:solidFill>
              <a:schemeClr val="tx1">
                <a:lumMod val="90000"/>
                <a:lumOff val="1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3" name="Group 32">
            <a:extLst>
              <a:ext uri="{FF2B5EF4-FFF2-40B4-BE49-F238E27FC236}">
                <a16:creationId xmlns:a16="http://schemas.microsoft.com/office/drawing/2014/main" id="{780216F2-CB73-4CC9-9CB2-24CCA210EDDF}"/>
              </a:ext>
            </a:extLst>
          </p:cNvPr>
          <p:cNvGrpSpPr/>
          <p:nvPr/>
        </p:nvGrpSpPr>
        <p:grpSpPr>
          <a:xfrm>
            <a:off x="4621680" y="4186071"/>
            <a:ext cx="4561090" cy="1051411"/>
            <a:chOff x="778958" y="1378731"/>
            <a:chExt cx="4561737" cy="1051560"/>
          </a:xfrm>
        </p:grpSpPr>
        <p:sp>
          <p:nvSpPr>
            <p:cNvPr id="34" name="Microsoft Mission">
              <a:extLst>
                <a:ext uri="{FF2B5EF4-FFF2-40B4-BE49-F238E27FC236}">
                  <a16:creationId xmlns:a16="http://schemas.microsoft.com/office/drawing/2014/main" id="{E1B926A4-24CA-4A13-9069-53824A727AF2}"/>
                </a:ext>
              </a:extLst>
            </p:cNvPr>
            <p:cNvSpPr/>
            <p:nvPr/>
          </p:nvSpPr>
          <p:spPr bwMode="auto">
            <a:xfrm>
              <a:off x="778958" y="1378731"/>
              <a:ext cx="4561737" cy="1051560"/>
            </a:xfrm>
            <a:prstGeom prst="rect">
              <a:avLst/>
            </a:prstGeom>
            <a:solidFill>
              <a:schemeClr val="accent1">
                <a:lumMod val="5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35" name="TextBox 34">
              <a:extLst>
                <a:ext uri="{FF2B5EF4-FFF2-40B4-BE49-F238E27FC236}">
                  <a16:creationId xmlns:a16="http://schemas.microsoft.com/office/drawing/2014/main" id="{3D8CDD8B-5966-4A53-8237-96957ABDDCBD}"/>
                </a:ext>
              </a:extLst>
            </p:cNvPr>
            <p:cNvSpPr txBox="1"/>
            <p:nvPr/>
          </p:nvSpPr>
          <p:spPr>
            <a:xfrm>
              <a:off x="1697801" y="1646363"/>
              <a:ext cx="3473076" cy="51706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gradFill>
                    <a:gsLst>
                      <a:gs pos="0">
                        <a:srgbClr val="FFFFFF"/>
                      </a:gs>
                      <a:gs pos="100000">
                        <a:srgbClr val="FFFFFF"/>
                      </a:gs>
                    </a:gsLst>
                    <a:lin ang="5400000" scaled="0"/>
                  </a:gradFill>
                  <a:latin typeface="Segoe UI Semibold"/>
                </a:rPr>
                <a:t>Connect, share and start selling!</a:t>
              </a:r>
            </a:p>
          </p:txBody>
        </p:sp>
        <p:sp>
          <p:nvSpPr>
            <p:cNvPr id="36" name="Oval 35">
              <a:extLst>
                <a:ext uri="{FF2B5EF4-FFF2-40B4-BE49-F238E27FC236}">
                  <a16:creationId xmlns:a16="http://schemas.microsoft.com/office/drawing/2014/main" id="{043BB2ED-D41A-4B57-9214-1CAEB459D54D}"/>
                </a:ext>
              </a:extLst>
            </p:cNvPr>
            <p:cNvSpPr/>
            <p:nvPr/>
          </p:nvSpPr>
          <p:spPr bwMode="auto">
            <a:xfrm>
              <a:off x="995117" y="1584471"/>
              <a:ext cx="640080" cy="640080"/>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IN" sz="3199" b="1">
                  <a:gradFill>
                    <a:gsLst>
                      <a:gs pos="0">
                        <a:srgbClr val="FFFFFF"/>
                      </a:gs>
                      <a:gs pos="100000">
                        <a:srgbClr val="FFFFFF"/>
                      </a:gs>
                    </a:gsLst>
                    <a:lin ang="5400000" scaled="0"/>
                  </a:gradFill>
                  <a:latin typeface="Segoe UI"/>
                  <a:ea typeface="Segoe UI" pitchFamily="34" charset="0"/>
                  <a:cs typeface="Segoe UI" pitchFamily="34" charset="0"/>
                </a:rPr>
                <a:t>3</a:t>
              </a:r>
            </a:p>
          </p:txBody>
        </p:sp>
      </p:grpSp>
      <p:cxnSp>
        <p:nvCxnSpPr>
          <p:cNvPr id="38" name="Straight Connector 37">
            <a:extLst>
              <a:ext uri="{FF2B5EF4-FFF2-40B4-BE49-F238E27FC236}">
                <a16:creationId xmlns:a16="http://schemas.microsoft.com/office/drawing/2014/main" id="{3DD10304-4799-4425-BCBE-7A4F9351F889}"/>
              </a:ext>
            </a:extLst>
          </p:cNvPr>
          <p:cNvCxnSpPr>
            <a:cxnSpLocks/>
          </p:cNvCxnSpPr>
          <p:nvPr/>
        </p:nvCxnSpPr>
        <p:spPr>
          <a:xfrm>
            <a:off x="2227005" y="2819409"/>
            <a:ext cx="1" cy="3075359"/>
          </a:xfrm>
          <a:prstGeom prst="line">
            <a:avLst/>
          </a:prstGeom>
          <a:noFill/>
          <a:ln w="9525">
            <a:solidFill>
              <a:schemeClr val="tx1">
                <a:lumMod val="90000"/>
                <a:lumOff val="1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0" name="Group 39">
            <a:extLst>
              <a:ext uri="{FF2B5EF4-FFF2-40B4-BE49-F238E27FC236}">
                <a16:creationId xmlns:a16="http://schemas.microsoft.com/office/drawing/2014/main" id="{BE938BC5-1A3F-4076-91C4-04CD3FC1249B}"/>
              </a:ext>
            </a:extLst>
          </p:cNvPr>
          <p:cNvGrpSpPr/>
          <p:nvPr/>
        </p:nvGrpSpPr>
        <p:grpSpPr>
          <a:xfrm>
            <a:off x="2227005" y="2819410"/>
            <a:ext cx="8366285" cy="1051411"/>
            <a:chOff x="778958" y="1378731"/>
            <a:chExt cx="8367472" cy="1051560"/>
          </a:xfrm>
        </p:grpSpPr>
        <p:sp>
          <p:nvSpPr>
            <p:cNvPr id="41" name="Microsoft Mission">
              <a:extLst>
                <a:ext uri="{FF2B5EF4-FFF2-40B4-BE49-F238E27FC236}">
                  <a16:creationId xmlns:a16="http://schemas.microsoft.com/office/drawing/2014/main" id="{B020D6F9-0FE8-4364-91CC-CA9F9459917C}"/>
                </a:ext>
              </a:extLst>
            </p:cNvPr>
            <p:cNvSpPr/>
            <p:nvPr/>
          </p:nvSpPr>
          <p:spPr bwMode="auto">
            <a:xfrm>
              <a:off x="778958" y="1378731"/>
              <a:ext cx="8367472" cy="1051560"/>
            </a:xfrm>
            <a:prstGeom prst="rect">
              <a:avLst/>
            </a:prstGeom>
            <a:solidFill>
              <a:schemeClr val="accent1">
                <a:lumMod val="7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42" name="TextBox 41">
              <a:extLst>
                <a:ext uri="{FF2B5EF4-FFF2-40B4-BE49-F238E27FC236}">
                  <a16:creationId xmlns:a16="http://schemas.microsoft.com/office/drawing/2014/main" id="{0957006B-4200-4E10-81D8-C95380AA3A3F}"/>
                </a:ext>
              </a:extLst>
            </p:cNvPr>
            <p:cNvSpPr txBox="1"/>
            <p:nvPr/>
          </p:nvSpPr>
          <p:spPr>
            <a:xfrm>
              <a:off x="1697800" y="1473258"/>
              <a:ext cx="7448629" cy="747289"/>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gradFill>
                    <a:gsLst>
                      <a:gs pos="0">
                        <a:srgbClr val="FFFFFF"/>
                      </a:gs>
                      <a:gs pos="100000">
                        <a:srgbClr val="FFFFFF"/>
                      </a:gs>
                    </a:gsLst>
                    <a:lin ang="5400000" scaled="0"/>
                  </a:gradFill>
                  <a:latin typeface="Segoe UI Semibold"/>
                </a:rPr>
                <a:t>Work with your PDMs so they can connect you with relevant customer Channel Managers</a:t>
              </a:r>
            </a:p>
          </p:txBody>
        </p:sp>
        <p:sp>
          <p:nvSpPr>
            <p:cNvPr id="43" name="Oval 42">
              <a:extLst>
                <a:ext uri="{FF2B5EF4-FFF2-40B4-BE49-F238E27FC236}">
                  <a16:creationId xmlns:a16="http://schemas.microsoft.com/office/drawing/2014/main" id="{1B588B96-AD0F-4BA0-820C-F62BC15D1C63}"/>
                </a:ext>
              </a:extLst>
            </p:cNvPr>
            <p:cNvSpPr/>
            <p:nvPr/>
          </p:nvSpPr>
          <p:spPr bwMode="auto">
            <a:xfrm>
              <a:off x="995117" y="1584471"/>
              <a:ext cx="640080" cy="640080"/>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en-IN" sz="3199" b="1">
                  <a:gradFill>
                    <a:gsLst>
                      <a:gs pos="0">
                        <a:srgbClr val="FFFFFF"/>
                      </a:gs>
                      <a:gs pos="100000">
                        <a:srgbClr val="FFFFFF"/>
                      </a:gs>
                    </a:gsLst>
                    <a:lin ang="5400000" scaled="0"/>
                  </a:gradFill>
                  <a:latin typeface="Segoe UI"/>
                  <a:ea typeface="Segoe UI" pitchFamily="34" charset="0"/>
                  <a:cs typeface="Segoe UI" pitchFamily="34" charset="0"/>
                </a:rPr>
                <a:t>2</a:t>
              </a:r>
            </a:p>
          </p:txBody>
        </p:sp>
      </p:grpSp>
      <p:cxnSp>
        <p:nvCxnSpPr>
          <p:cNvPr id="50" name="Straight Connector 49">
            <a:extLst>
              <a:ext uri="{FF2B5EF4-FFF2-40B4-BE49-F238E27FC236}">
                <a16:creationId xmlns:a16="http://schemas.microsoft.com/office/drawing/2014/main" id="{E7B059C9-B92A-4756-ACED-9713249DDB30}"/>
              </a:ext>
            </a:extLst>
          </p:cNvPr>
          <p:cNvCxnSpPr>
            <a:cxnSpLocks/>
          </p:cNvCxnSpPr>
          <p:nvPr/>
        </p:nvCxnSpPr>
        <p:spPr>
          <a:xfrm>
            <a:off x="4621677" y="4186071"/>
            <a:ext cx="0" cy="2071769"/>
          </a:xfrm>
          <a:prstGeom prst="line">
            <a:avLst/>
          </a:prstGeom>
          <a:noFill/>
          <a:ln w="9525">
            <a:solidFill>
              <a:schemeClr val="tx1">
                <a:lumMod val="90000"/>
                <a:lumOff val="1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4535149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539A6F-0286-4D74-B992-06E43585E608}"/>
              </a:ext>
            </a:extLst>
          </p:cNvPr>
          <p:cNvGrpSpPr/>
          <p:nvPr/>
        </p:nvGrpSpPr>
        <p:grpSpPr>
          <a:xfrm>
            <a:off x="436206" y="5017315"/>
            <a:ext cx="11615641" cy="1297270"/>
            <a:chOff x="436206" y="5017315"/>
            <a:chExt cx="11615641" cy="1297270"/>
          </a:xfrm>
        </p:grpSpPr>
        <p:sp>
          <p:nvSpPr>
            <p:cNvPr id="101" name="Rectangle: Rounded Corners 100">
              <a:extLst>
                <a:ext uri="{FF2B5EF4-FFF2-40B4-BE49-F238E27FC236}">
                  <a16:creationId xmlns:a16="http://schemas.microsoft.com/office/drawing/2014/main" id="{7E76EAB5-D408-414B-A752-B932E73C92EA}"/>
                </a:ext>
              </a:extLst>
            </p:cNvPr>
            <p:cNvSpPr/>
            <p:nvPr/>
          </p:nvSpPr>
          <p:spPr bwMode="auto">
            <a:xfrm>
              <a:off x="4324718" y="5515502"/>
              <a:ext cx="1880031" cy="709724"/>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spAutoFit/>
            </a:bodyPr>
            <a:lstStyle/>
            <a:p>
              <a:pPr marL="0" marR="0" lvl="0" indent="0" algn="l" defTabSz="951028" rtl="0" eaLnBrk="1" fontAlgn="base" latinLnBrk="0" hangingPunct="1">
                <a:lnSpc>
                  <a:spcPct val="97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1"/>
                      </a:gs>
                      <a:gs pos="100000">
                        <a:schemeClr val="accent1"/>
                      </a:gs>
                    </a:gsLst>
                    <a:lin ang="5400000" scaled="0"/>
                  </a:gradFill>
                  <a:effectLst/>
                  <a:uLnTx/>
                  <a:uFillTx/>
                  <a:latin typeface="Segoe UI" panose="020B0502040204020203" pitchFamily="34" charset="0"/>
                  <a:ea typeface="+mn-ea"/>
                  <a:cs typeface="Segoe UI" panose="020B0502040204020203" pitchFamily="34" charset="0"/>
                </a:rPr>
                <a:t>Building commitment to Microsoft but primarily leveraging free or</a:t>
              </a:r>
              <a:br>
                <a:rPr kumimoji="0" lang="en-US" sz="1000" b="1" i="0" u="none" strike="noStrike" kern="1200" cap="none" spc="0" normalizeH="0" baseline="0" noProof="0">
                  <a:ln>
                    <a:noFill/>
                  </a:ln>
                  <a:gradFill>
                    <a:gsLst>
                      <a:gs pos="0">
                        <a:schemeClr val="accent1"/>
                      </a:gs>
                      <a:gs pos="100000">
                        <a:schemeClr val="accent1"/>
                      </a:gs>
                    </a:gsLst>
                    <a:lin ang="5400000" scaled="0"/>
                  </a:gradFill>
                  <a:effectLst/>
                  <a:uLnTx/>
                  <a:uFillTx/>
                  <a:latin typeface="Segoe UI" panose="020B0502040204020203" pitchFamily="34" charset="0"/>
                  <a:ea typeface="+mn-ea"/>
                  <a:cs typeface="Segoe UI" panose="020B0502040204020203" pitchFamily="34" charset="0"/>
                </a:rPr>
              </a:br>
              <a:r>
                <a:rPr kumimoji="0" lang="en-US" sz="1000" b="1" i="0" u="none" strike="noStrike" kern="1200" cap="none" spc="0" normalizeH="0" baseline="0" noProof="0">
                  <a:ln>
                    <a:noFill/>
                  </a:ln>
                  <a:gradFill>
                    <a:gsLst>
                      <a:gs pos="0">
                        <a:schemeClr val="accent1"/>
                      </a:gs>
                      <a:gs pos="100000">
                        <a:schemeClr val="accent1"/>
                      </a:gs>
                    </a:gsLst>
                    <a:lin ang="5400000" scaled="0"/>
                  </a:gradFill>
                  <a:effectLst/>
                  <a:uLnTx/>
                  <a:uFillTx/>
                  <a:latin typeface="Segoe UI" panose="020B0502040204020203" pitchFamily="34" charset="0"/>
                  <a:ea typeface="+mn-ea"/>
                  <a:cs typeface="Segoe UI" panose="020B0502040204020203" pitchFamily="34" charset="0"/>
                </a:rPr>
                <a:t>non-gated content</a:t>
              </a:r>
            </a:p>
          </p:txBody>
        </p:sp>
        <p:sp>
          <p:nvSpPr>
            <p:cNvPr id="103" name="Rectangle: Rounded Corners 102">
              <a:extLst>
                <a:ext uri="{FF2B5EF4-FFF2-40B4-BE49-F238E27FC236}">
                  <a16:creationId xmlns:a16="http://schemas.microsoft.com/office/drawing/2014/main" id="{C747DE59-B6A7-445E-829B-F7C26E5A5540}"/>
                </a:ext>
              </a:extLst>
            </p:cNvPr>
            <p:cNvSpPr/>
            <p:nvPr/>
          </p:nvSpPr>
          <p:spPr bwMode="auto">
            <a:xfrm>
              <a:off x="9881029" y="5586267"/>
              <a:ext cx="1568145" cy="568194"/>
            </a:xfrm>
            <a:prstGeom prst="roundRect">
              <a:avLst>
                <a:gd name="adj" fmla="val 910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spAutoFit/>
            </a:bodyPr>
            <a:lstStyle/>
            <a:p>
              <a:pPr marL="0" marR="0" lvl="0" indent="0" algn="l" defTabSz="951028" rtl="0" eaLnBrk="1" fontAlgn="base" latinLnBrk="0" hangingPunct="1">
                <a:lnSpc>
                  <a:spcPct val="97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1"/>
                      </a:gs>
                      <a:gs pos="100000">
                        <a:schemeClr val="accent1"/>
                      </a:gs>
                    </a:gsLst>
                    <a:lin ang="5400000" scaled="0"/>
                  </a:gradFill>
                  <a:effectLst/>
                  <a:uLnTx/>
                  <a:uFillTx/>
                  <a:latin typeface="Segoe UI" panose="020B0502040204020203" pitchFamily="34" charset="0"/>
                  <a:ea typeface="+mn-ea"/>
                  <a:cs typeface="Segoe UI" panose="020B0502040204020203" pitchFamily="34" charset="0"/>
                </a:rPr>
                <a:t>Committed to Microsoft and highly involved in programs</a:t>
              </a:r>
            </a:p>
          </p:txBody>
        </p:sp>
        <p:sp>
          <p:nvSpPr>
            <p:cNvPr id="102" name="Rectangle: Rounded Corners 101">
              <a:extLst>
                <a:ext uri="{FF2B5EF4-FFF2-40B4-BE49-F238E27FC236}">
                  <a16:creationId xmlns:a16="http://schemas.microsoft.com/office/drawing/2014/main" id="{E39FF7AA-1DBB-4236-8081-DB0BFC3BC4E7}"/>
                </a:ext>
              </a:extLst>
            </p:cNvPr>
            <p:cNvSpPr/>
            <p:nvPr/>
          </p:nvSpPr>
          <p:spPr bwMode="auto">
            <a:xfrm>
              <a:off x="7092987" y="5586267"/>
              <a:ext cx="1788581" cy="568194"/>
            </a:xfrm>
            <a:prstGeom prst="roundRect">
              <a:avLst>
                <a:gd name="adj" fmla="val 910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spAutoFit/>
            </a:bodyPr>
            <a:lstStyle/>
            <a:p>
              <a:pPr marL="0" marR="0" lvl="0" indent="0" algn="l" defTabSz="951028" rtl="0" eaLnBrk="1" fontAlgn="base" latinLnBrk="0" hangingPunct="1">
                <a:lnSpc>
                  <a:spcPct val="97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1"/>
                      </a:gs>
                      <a:gs pos="100000">
                        <a:schemeClr val="accent1"/>
                      </a:gs>
                    </a:gsLst>
                    <a:lin ang="5400000" scaled="0"/>
                  </a:gradFill>
                  <a:effectLst/>
                  <a:uLnTx/>
                  <a:uFillTx/>
                  <a:latin typeface="Segoe UI" panose="020B0502040204020203" pitchFamily="34" charset="0"/>
                  <a:ea typeface="+mn-ea"/>
                  <a:cs typeface="Segoe UI" panose="020B0502040204020203" pitchFamily="34" charset="0"/>
                </a:rPr>
                <a:t>Investing capital in building and accelerating their Microsoft practice</a:t>
              </a:r>
            </a:p>
          </p:txBody>
        </p:sp>
        <p:sp>
          <p:nvSpPr>
            <p:cNvPr id="100" name="Rectangle: Rounded Corners 99">
              <a:extLst>
                <a:ext uri="{FF2B5EF4-FFF2-40B4-BE49-F238E27FC236}">
                  <a16:creationId xmlns:a16="http://schemas.microsoft.com/office/drawing/2014/main" id="{EF06C6B1-19A7-4308-A7B6-E0E99E0B3A92}"/>
                </a:ext>
              </a:extLst>
            </p:cNvPr>
            <p:cNvSpPr/>
            <p:nvPr/>
          </p:nvSpPr>
          <p:spPr bwMode="auto">
            <a:xfrm>
              <a:off x="1656407" y="5664512"/>
              <a:ext cx="1849546" cy="411704"/>
            </a:xfrm>
            <a:prstGeom prst="roundRect">
              <a:avLst>
                <a:gd name="adj" fmla="val 910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spAutoFit/>
            </a:bodyPr>
            <a:lstStyle/>
            <a:p>
              <a:pPr marL="0" marR="0" lvl="0" indent="0" algn="l" defTabSz="951028" rtl="0" eaLnBrk="1" fontAlgn="base" latinLnBrk="0" hangingPunct="1">
                <a:lnSpc>
                  <a:spcPct val="97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chemeClr val="accent1"/>
                      </a:gs>
                      <a:gs pos="100000">
                        <a:schemeClr val="accent1"/>
                      </a:gs>
                    </a:gsLst>
                    <a:lin ang="5400000" scaled="0"/>
                  </a:gradFill>
                  <a:effectLst/>
                  <a:uLnTx/>
                  <a:uFillTx/>
                  <a:latin typeface="Segoe UI" panose="020B0502040204020203" pitchFamily="34" charset="0"/>
                  <a:ea typeface="+mn-ea"/>
                  <a:cs typeface="Segoe UI" panose="020B0502040204020203" pitchFamily="34" charset="0"/>
                </a:rPr>
                <a:t>Engaging with </a:t>
              </a:r>
              <a:br>
                <a:rPr kumimoji="0" lang="en-US" sz="1000" b="1" i="0" u="none" strike="noStrike" kern="1200" cap="none" spc="0" normalizeH="0" baseline="0" noProof="0">
                  <a:ln>
                    <a:noFill/>
                  </a:ln>
                  <a:gradFill>
                    <a:gsLst>
                      <a:gs pos="0">
                        <a:schemeClr val="accent1"/>
                      </a:gs>
                      <a:gs pos="100000">
                        <a:schemeClr val="accent1"/>
                      </a:gs>
                    </a:gsLst>
                    <a:lin ang="5400000" scaled="0"/>
                  </a:gradFill>
                  <a:effectLst/>
                  <a:uLnTx/>
                  <a:uFillTx/>
                  <a:latin typeface="Segoe UI" panose="020B0502040204020203" pitchFamily="34" charset="0"/>
                  <a:ea typeface="+mn-ea"/>
                  <a:cs typeface="Segoe UI" panose="020B0502040204020203" pitchFamily="34" charset="0"/>
                </a:rPr>
              </a:br>
              <a:r>
                <a:rPr kumimoji="0" lang="en-US" sz="1000" b="1" i="0" u="none" strike="noStrike" kern="1200" cap="none" spc="0" normalizeH="0" baseline="0" noProof="0">
                  <a:ln>
                    <a:noFill/>
                  </a:ln>
                  <a:gradFill>
                    <a:gsLst>
                      <a:gs pos="0">
                        <a:schemeClr val="accent1"/>
                      </a:gs>
                      <a:gs pos="100000">
                        <a:schemeClr val="accent1"/>
                      </a:gs>
                    </a:gsLst>
                    <a:lin ang="5400000" scaled="0"/>
                  </a:gradFill>
                  <a:effectLst/>
                  <a:uLnTx/>
                  <a:uFillTx/>
                  <a:latin typeface="Segoe UI" panose="020B0502040204020203" pitchFamily="34" charset="0"/>
                  <a:ea typeface="+mn-ea"/>
                  <a:cs typeface="Segoe UI" panose="020B0502040204020203" pitchFamily="34" charset="0"/>
                </a:rPr>
                <a:t>Microsoft opportunistically</a:t>
              </a:r>
            </a:p>
          </p:txBody>
        </p:sp>
        <p:sp>
          <p:nvSpPr>
            <p:cNvPr id="81" name="Rectangle 80">
              <a:extLst>
                <a:ext uri="{FF2B5EF4-FFF2-40B4-BE49-F238E27FC236}">
                  <a16:creationId xmlns:a16="http://schemas.microsoft.com/office/drawing/2014/main" id="{C7C1C7FB-3544-4901-8775-EC4553A03C7D}"/>
                </a:ext>
              </a:extLst>
            </p:cNvPr>
            <p:cNvSpPr/>
            <p:nvPr/>
          </p:nvSpPr>
          <p:spPr bwMode="auto">
            <a:xfrm>
              <a:off x="436206" y="5017315"/>
              <a:ext cx="1743944"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chemeClr val="accent1"/>
                      </a:gs>
                      <a:gs pos="30000">
                        <a:schemeClr val="accent1"/>
                      </a:gs>
                    </a:gsLst>
                    <a:lin ang="5400000" scaled="0"/>
                  </a:gradFill>
                  <a:effectLst/>
                  <a:uLnTx/>
                  <a:uFillTx/>
                  <a:latin typeface="Segoe UI"/>
                  <a:ea typeface="+mn-ea"/>
                  <a:cs typeface="+mn-cs"/>
                </a:rPr>
                <a:t>Partner mindset</a:t>
              </a:r>
            </a:p>
          </p:txBody>
        </p:sp>
        <p:grpSp>
          <p:nvGrpSpPr>
            <p:cNvPr id="28" name="Group 27">
              <a:extLst>
                <a:ext uri="{FF2B5EF4-FFF2-40B4-BE49-F238E27FC236}">
                  <a16:creationId xmlns:a16="http://schemas.microsoft.com/office/drawing/2014/main" id="{DC39539C-FECA-4BBB-8A3C-C5550FF9DD46}"/>
                </a:ext>
              </a:extLst>
            </p:cNvPr>
            <p:cNvGrpSpPr/>
            <p:nvPr/>
          </p:nvGrpSpPr>
          <p:grpSpPr>
            <a:xfrm>
              <a:off x="995176" y="5595466"/>
              <a:ext cx="548640" cy="548640"/>
              <a:chOff x="2713620" y="5407882"/>
              <a:chExt cx="703009" cy="703009"/>
            </a:xfrm>
          </p:grpSpPr>
          <p:sp>
            <p:nvSpPr>
              <p:cNvPr id="144" name="circle1">
                <a:extLst>
                  <a:ext uri="{FF2B5EF4-FFF2-40B4-BE49-F238E27FC236}">
                    <a16:creationId xmlns:a16="http://schemas.microsoft.com/office/drawing/2014/main" id="{2161F703-551B-4477-8CAF-0DBB337A2FB3}"/>
                  </a:ext>
                </a:extLst>
              </p:cNvPr>
              <p:cNvSpPr/>
              <p:nvPr/>
            </p:nvSpPr>
            <p:spPr bwMode="auto">
              <a:xfrm>
                <a:off x="2713620" y="5407882"/>
                <a:ext cx="703009" cy="703009"/>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134163" tIns="107331" rIns="134163" bIns="107331" numCol="1" spcCol="0" rtlCol="0" fromWordArt="0" anchor="t" anchorCtr="0" forceAA="0" compatLnSpc="1">
                <a:prstTxWarp prst="textNoShape">
                  <a:avLst/>
                </a:prstTxWarp>
                <a:noAutofit/>
              </a:bodyPr>
              <a:lstStyle/>
              <a:p>
                <a:pPr marL="0" marR="0" lvl="0" indent="0" algn="ctr" defTabSz="683927" rtl="0" eaLnBrk="1" fontAlgn="base" latinLnBrk="0" hangingPunct="1">
                  <a:lnSpc>
                    <a:spcPct val="90000"/>
                  </a:lnSpc>
                  <a:spcBef>
                    <a:spcPct val="0"/>
                  </a:spcBef>
                  <a:spcAft>
                    <a:spcPct val="0"/>
                  </a:spcAft>
                  <a:buClrTx/>
                  <a:buSzTx/>
                  <a:buFontTx/>
                  <a:buNone/>
                  <a:tabLst/>
                  <a:defRPr/>
                </a:pPr>
                <a:endParaRPr kumimoji="0" lang="en-US" sz="17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speech_5">
                <a:extLst>
                  <a:ext uri="{FF2B5EF4-FFF2-40B4-BE49-F238E27FC236}">
                    <a16:creationId xmlns:a16="http://schemas.microsoft.com/office/drawing/2014/main" id="{F9834C68-35FF-4A18-ACDD-43B348B6E71D}"/>
                  </a:ext>
                </a:extLst>
              </p:cNvPr>
              <p:cNvSpPr>
                <a:spLocks noChangeAspect="1" noEditPoints="1"/>
              </p:cNvSpPr>
              <p:nvPr/>
            </p:nvSpPr>
            <p:spPr bwMode="auto">
              <a:xfrm>
                <a:off x="2831230" y="5576506"/>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cmpd="sng" algn="ctr">
                <a:solidFill>
                  <a:srgbClr val="FFFFFF"/>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vert="horz" wrap="square" lIns="55911" tIns="27956" rIns="55911" bIns="27956" numCol="1" anchor="t" anchorCtr="0" compatLnSpc="1">
                <a:prstTxWarp prst="textNoShape">
                  <a:avLst/>
                </a:prstTxWarp>
              </a:bodyPr>
              <a:lstStyle/>
              <a:p>
                <a:pPr marL="0" marR="0" lvl="0" indent="0" algn="l" defTabSz="570179" rtl="0" eaLnBrk="1" fontAlgn="auto" latinLnBrk="0" hangingPunct="1">
                  <a:lnSpc>
                    <a:spcPct val="100000"/>
                  </a:lnSpc>
                  <a:spcBef>
                    <a:spcPts val="0"/>
                  </a:spcBef>
                  <a:spcAft>
                    <a:spcPts val="0"/>
                  </a:spcAft>
                  <a:buClrTx/>
                  <a:buSzTx/>
                  <a:buFontTx/>
                  <a:buNone/>
                  <a:tabLst/>
                  <a:defRPr/>
                </a:pPr>
                <a:endParaRPr kumimoji="0" lang="en-US" sz="112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9" name="Group 28">
              <a:extLst>
                <a:ext uri="{FF2B5EF4-FFF2-40B4-BE49-F238E27FC236}">
                  <a16:creationId xmlns:a16="http://schemas.microsoft.com/office/drawing/2014/main" id="{8F6E7236-BF89-4FEC-9841-7A46501A8413}"/>
                </a:ext>
              </a:extLst>
            </p:cNvPr>
            <p:cNvGrpSpPr/>
            <p:nvPr/>
          </p:nvGrpSpPr>
          <p:grpSpPr>
            <a:xfrm>
              <a:off x="3604045" y="5586948"/>
              <a:ext cx="548640" cy="548640"/>
              <a:chOff x="4916573" y="5407882"/>
              <a:chExt cx="703009" cy="703009"/>
            </a:xfrm>
          </p:grpSpPr>
          <p:sp>
            <p:nvSpPr>
              <p:cNvPr id="155" name="circle1">
                <a:extLst>
                  <a:ext uri="{FF2B5EF4-FFF2-40B4-BE49-F238E27FC236}">
                    <a16:creationId xmlns:a16="http://schemas.microsoft.com/office/drawing/2014/main" id="{E583DCCC-3DD9-4C0C-8A91-652ACB2257B8}"/>
                  </a:ext>
                </a:extLst>
              </p:cNvPr>
              <p:cNvSpPr/>
              <p:nvPr/>
            </p:nvSpPr>
            <p:spPr bwMode="auto">
              <a:xfrm>
                <a:off x="4916573" y="5407882"/>
                <a:ext cx="703009" cy="703009"/>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134163" tIns="107331" rIns="134163" bIns="107331" numCol="1" spcCol="0" rtlCol="0" fromWordArt="0" anchor="t" anchorCtr="0" forceAA="0" compatLnSpc="1">
                <a:prstTxWarp prst="textNoShape">
                  <a:avLst/>
                </a:prstTxWarp>
                <a:noAutofit/>
              </a:bodyPr>
              <a:lstStyle/>
              <a:p>
                <a:pPr marL="0" marR="0" lvl="0" indent="0" algn="ctr" defTabSz="683927" rtl="0" eaLnBrk="1" fontAlgn="base" latinLnBrk="0" hangingPunct="1">
                  <a:lnSpc>
                    <a:spcPct val="90000"/>
                  </a:lnSpc>
                  <a:spcBef>
                    <a:spcPct val="0"/>
                  </a:spcBef>
                  <a:spcAft>
                    <a:spcPct val="0"/>
                  </a:spcAft>
                  <a:buClrTx/>
                  <a:buSzTx/>
                  <a:buFontTx/>
                  <a:buNone/>
                  <a:tabLst/>
                  <a:defRPr/>
                </a:pPr>
                <a:endParaRPr kumimoji="0" lang="en-US" sz="17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Processing_E9F5">
                <a:extLst>
                  <a:ext uri="{FF2B5EF4-FFF2-40B4-BE49-F238E27FC236}">
                    <a16:creationId xmlns:a16="http://schemas.microsoft.com/office/drawing/2014/main" id="{BA15BD01-ACFB-49C2-A805-DB515CF7DC99}"/>
                  </a:ext>
                </a:extLst>
              </p:cNvPr>
              <p:cNvSpPr>
                <a:spLocks noChangeAspect="1" noEditPoints="1"/>
              </p:cNvSpPr>
              <p:nvPr/>
            </p:nvSpPr>
            <p:spPr bwMode="auto">
              <a:xfrm>
                <a:off x="5019513" y="5524812"/>
                <a:ext cx="502461" cy="43761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cmpd="sng" algn="ctr">
                <a:solidFill>
                  <a:srgbClr val="FFFFFF"/>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vert="horz" wrap="square" lIns="55911" tIns="27956" rIns="55911" bIns="27956" numCol="1" anchor="t" anchorCtr="0" compatLnSpc="1">
                <a:prstTxWarp prst="textNoShape">
                  <a:avLst/>
                </a:prstTxWarp>
              </a:bodyPr>
              <a:lstStyle/>
              <a:p>
                <a:pPr marL="0" marR="0" lvl="0" indent="0" algn="l" defTabSz="570179" rtl="0" eaLnBrk="1" fontAlgn="auto" latinLnBrk="0" hangingPunct="1">
                  <a:lnSpc>
                    <a:spcPct val="100000"/>
                  </a:lnSpc>
                  <a:spcBef>
                    <a:spcPts val="0"/>
                  </a:spcBef>
                  <a:spcAft>
                    <a:spcPts val="0"/>
                  </a:spcAft>
                  <a:buClrTx/>
                  <a:buSzTx/>
                  <a:buFontTx/>
                  <a:buNone/>
                  <a:tabLst/>
                  <a:defRPr/>
                </a:pPr>
                <a:endParaRPr kumimoji="0" lang="en-US" sz="112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5A0D28FF-4169-4440-87F8-83E2A2492218}"/>
                </a:ext>
              </a:extLst>
            </p:cNvPr>
            <p:cNvGrpSpPr/>
            <p:nvPr/>
          </p:nvGrpSpPr>
          <p:grpSpPr>
            <a:xfrm>
              <a:off x="6432094" y="5586948"/>
              <a:ext cx="548640" cy="548640"/>
              <a:chOff x="6371438" y="5387966"/>
              <a:chExt cx="703009" cy="703009"/>
            </a:xfrm>
          </p:grpSpPr>
          <p:sp>
            <p:nvSpPr>
              <p:cNvPr id="158" name="circle1">
                <a:extLst>
                  <a:ext uri="{FF2B5EF4-FFF2-40B4-BE49-F238E27FC236}">
                    <a16:creationId xmlns:a16="http://schemas.microsoft.com/office/drawing/2014/main" id="{38047C9E-EC7C-4818-AF46-0754395061B9}"/>
                  </a:ext>
                </a:extLst>
              </p:cNvPr>
              <p:cNvSpPr/>
              <p:nvPr/>
            </p:nvSpPr>
            <p:spPr bwMode="auto">
              <a:xfrm>
                <a:off x="6371438" y="5387966"/>
                <a:ext cx="703009" cy="703009"/>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134163" tIns="107331" rIns="134163" bIns="107331" numCol="1" spcCol="0" rtlCol="0" fromWordArt="0" anchor="t" anchorCtr="0" forceAA="0" compatLnSpc="1">
                <a:prstTxWarp prst="textNoShape">
                  <a:avLst/>
                </a:prstTxWarp>
                <a:noAutofit/>
              </a:bodyPr>
              <a:lstStyle/>
              <a:p>
                <a:pPr marL="0" marR="0" lvl="0" indent="0" algn="ctr" defTabSz="683927" rtl="0" eaLnBrk="1" fontAlgn="base" latinLnBrk="0" hangingPunct="1">
                  <a:lnSpc>
                    <a:spcPct val="90000"/>
                  </a:lnSpc>
                  <a:spcBef>
                    <a:spcPct val="0"/>
                  </a:spcBef>
                  <a:spcAft>
                    <a:spcPct val="0"/>
                  </a:spcAft>
                  <a:buClrTx/>
                  <a:buSzTx/>
                  <a:buFontTx/>
                  <a:buNone/>
                  <a:tabLst/>
                  <a:defRPr/>
                </a:pPr>
                <a:endParaRPr kumimoji="0" lang="en-US" sz="17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money_2">
                <a:extLst>
                  <a:ext uri="{FF2B5EF4-FFF2-40B4-BE49-F238E27FC236}">
                    <a16:creationId xmlns:a16="http://schemas.microsoft.com/office/drawing/2014/main" id="{C72AC8F0-8D15-43E8-A91E-31B30463C09E}"/>
                  </a:ext>
                </a:extLst>
              </p:cNvPr>
              <p:cNvSpPr>
                <a:spLocks noChangeAspect="1" noEditPoints="1"/>
              </p:cNvSpPr>
              <p:nvPr/>
            </p:nvSpPr>
            <p:spPr bwMode="auto">
              <a:xfrm>
                <a:off x="6470236" y="5487200"/>
                <a:ext cx="478519" cy="5045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cmpd="sng" algn="ctr">
                <a:solidFill>
                  <a:srgbClr val="FFFFFF"/>
                </a:solidFill>
                <a:prstDash val="solid"/>
                <a:miter lim="800000"/>
                <a:headEnd type="none" w="med" len="med"/>
                <a:tailEnd type="none" w="med" len="med"/>
              </a:ln>
              <a:effectLst/>
              <a:extLst/>
            </p:spPr>
            <p:txBody>
              <a:bodyPr vert="horz" wrap="square" lIns="55911" tIns="27956" rIns="55911" bIns="27956" numCol="1" anchor="t" anchorCtr="0" compatLnSpc="1">
                <a:prstTxWarp prst="textNoShape">
                  <a:avLst/>
                </a:prstTxWarp>
              </a:bodyPr>
              <a:lstStyle/>
              <a:p>
                <a:pPr marL="0" marR="0" lvl="0" indent="0" algn="l" defTabSz="570179" rtl="0" eaLnBrk="1" fontAlgn="auto" latinLnBrk="0" hangingPunct="1">
                  <a:lnSpc>
                    <a:spcPct val="100000"/>
                  </a:lnSpc>
                  <a:spcBef>
                    <a:spcPts val="0"/>
                  </a:spcBef>
                  <a:spcAft>
                    <a:spcPts val="0"/>
                  </a:spcAft>
                  <a:buClrTx/>
                  <a:buSzTx/>
                  <a:buFontTx/>
                  <a:buNone/>
                  <a:tabLst/>
                  <a:defRPr/>
                </a:pPr>
                <a:endParaRPr kumimoji="0" lang="en-US" sz="112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31" name="Group 30">
              <a:extLst>
                <a:ext uri="{FF2B5EF4-FFF2-40B4-BE49-F238E27FC236}">
                  <a16:creationId xmlns:a16="http://schemas.microsoft.com/office/drawing/2014/main" id="{01FF85C9-7C72-48E7-9417-676CBCF8C042}"/>
                </a:ext>
              </a:extLst>
            </p:cNvPr>
            <p:cNvGrpSpPr/>
            <p:nvPr/>
          </p:nvGrpSpPr>
          <p:grpSpPr>
            <a:xfrm>
              <a:off x="9252140" y="5586948"/>
              <a:ext cx="548640" cy="548640"/>
              <a:chOff x="9322480" y="5407882"/>
              <a:chExt cx="703009" cy="703009"/>
            </a:xfrm>
          </p:grpSpPr>
          <p:sp>
            <p:nvSpPr>
              <p:cNvPr id="160" name="circle1">
                <a:extLst>
                  <a:ext uri="{FF2B5EF4-FFF2-40B4-BE49-F238E27FC236}">
                    <a16:creationId xmlns:a16="http://schemas.microsoft.com/office/drawing/2014/main" id="{2E10ADDF-FC8A-42C5-B9B0-3A9D5AA61E3C}"/>
                  </a:ext>
                </a:extLst>
              </p:cNvPr>
              <p:cNvSpPr/>
              <p:nvPr/>
            </p:nvSpPr>
            <p:spPr bwMode="auto">
              <a:xfrm>
                <a:off x="9322480" y="5407882"/>
                <a:ext cx="703009" cy="703009"/>
              </a:xfrm>
              <a:prstGeom prst="ellipse">
                <a:avLst/>
              </a:prstGeom>
              <a:solidFill>
                <a:srgbClr val="0078D7"/>
              </a:solidFill>
              <a:ln w="12700" cap="flat" cmpd="sng" algn="ctr">
                <a:noFill/>
                <a:prstDash val="solid"/>
                <a:miter lim="800000"/>
              </a:ln>
              <a:effectLst/>
            </p:spPr>
            <p:txBody>
              <a:bodyPr rot="0" spcFirstLastPara="0" vertOverflow="overflow" horzOverflow="overflow" vert="horz" wrap="square" lIns="134163" tIns="107331" rIns="134163" bIns="107331" numCol="1" spcCol="0" rtlCol="0" fromWordArt="0" anchor="t" anchorCtr="0" forceAA="0" compatLnSpc="1">
                <a:prstTxWarp prst="textNoShape">
                  <a:avLst/>
                </a:prstTxWarp>
                <a:noAutofit/>
              </a:bodyPr>
              <a:lstStyle/>
              <a:p>
                <a:pPr marL="0" marR="0" lvl="0" indent="0" algn="ctr" defTabSz="683927" rtl="0" eaLnBrk="1" fontAlgn="base" latinLnBrk="0" hangingPunct="1">
                  <a:lnSpc>
                    <a:spcPct val="90000"/>
                  </a:lnSpc>
                  <a:spcBef>
                    <a:spcPct val="0"/>
                  </a:spcBef>
                  <a:spcAft>
                    <a:spcPct val="0"/>
                  </a:spcAft>
                  <a:buClrTx/>
                  <a:buSzTx/>
                  <a:buFontTx/>
                  <a:buNone/>
                  <a:tabLst/>
                  <a:defRPr/>
                </a:pPr>
                <a:endParaRPr kumimoji="0" lang="en-US" sz="175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lationship_F003">
                <a:extLst>
                  <a:ext uri="{FF2B5EF4-FFF2-40B4-BE49-F238E27FC236}">
                    <a16:creationId xmlns:a16="http://schemas.microsoft.com/office/drawing/2014/main" id="{5C4F5AC9-5582-489F-8A4D-E335DC49FCBE}"/>
                  </a:ext>
                </a:extLst>
              </p:cNvPr>
              <p:cNvSpPr>
                <a:spLocks noChangeAspect="1" noEditPoints="1"/>
              </p:cNvSpPr>
              <p:nvPr/>
            </p:nvSpPr>
            <p:spPr bwMode="auto">
              <a:xfrm>
                <a:off x="9478457" y="5576506"/>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2700" cap="flat" cmpd="sng" algn="ctr">
                <a:solidFill>
                  <a:srgbClr val="FFFFFF"/>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vert="horz" wrap="square" lIns="55911" tIns="27956" rIns="55911" bIns="27956" numCol="1" anchor="t" anchorCtr="0" compatLnSpc="1">
                <a:prstTxWarp prst="textNoShape">
                  <a:avLst/>
                </a:prstTxWarp>
              </a:bodyPr>
              <a:lstStyle/>
              <a:p>
                <a:pPr marL="0" marR="0" lvl="0" indent="0" algn="l" defTabSz="570179" rtl="0" eaLnBrk="1" fontAlgn="auto" latinLnBrk="0" hangingPunct="1">
                  <a:lnSpc>
                    <a:spcPct val="100000"/>
                  </a:lnSpc>
                  <a:spcBef>
                    <a:spcPts val="0"/>
                  </a:spcBef>
                  <a:spcAft>
                    <a:spcPts val="0"/>
                  </a:spcAft>
                  <a:buClrTx/>
                  <a:buSzTx/>
                  <a:buFontTx/>
                  <a:buNone/>
                  <a:tabLst/>
                  <a:defRPr/>
                </a:pPr>
                <a:endParaRPr kumimoji="0" lang="en-US" sz="112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224" name="Rectangle 223">
              <a:extLst>
                <a:ext uri="{FF2B5EF4-FFF2-40B4-BE49-F238E27FC236}">
                  <a16:creationId xmlns:a16="http://schemas.microsoft.com/office/drawing/2014/main" id="{C56E6271-2C15-44A8-912E-7F83549E3435}"/>
                </a:ext>
              </a:extLst>
            </p:cNvPr>
            <p:cNvSpPr/>
            <p:nvPr/>
          </p:nvSpPr>
          <p:spPr bwMode="auto">
            <a:xfrm>
              <a:off x="608533" y="5407951"/>
              <a:ext cx="11443314" cy="906634"/>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EC485D5C-59C8-4531-84A2-33A6748CFEFC}"/>
              </a:ext>
            </a:extLst>
          </p:cNvPr>
          <p:cNvGrpSpPr/>
          <p:nvPr/>
        </p:nvGrpSpPr>
        <p:grpSpPr>
          <a:xfrm>
            <a:off x="5830479" y="1843408"/>
            <a:ext cx="1915851" cy="2025532"/>
            <a:chOff x="5830479" y="1843408"/>
            <a:chExt cx="1915851" cy="2025532"/>
          </a:xfrm>
        </p:grpSpPr>
        <p:sp>
          <p:nvSpPr>
            <p:cNvPr id="7" name="Oval 6">
              <a:extLst>
                <a:ext uri="{FF2B5EF4-FFF2-40B4-BE49-F238E27FC236}">
                  <a16:creationId xmlns:a16="http://schemas.microsoft.com/office/drawing/2014/main" id="{6FB630C6-B324-4E43-8442-75E06D133D58}"/>
                </a:ext>
              </a:extLst>
            </p:cNvPr>
            <p:cNvSpPr/>
            <p:nvPr/>
          </p:nvSpPr>
          <p:spPr bwMode="auto">
            <a:xfrm rot="265322">
              <a:off x="5830479" y="1843408"/>
              <a:ext cx="1915851" cy="2025532"/>
            </a:xfrm>
            <a:prstGeom prst="ellipse">
              <a:avLst/>
            </a:prstGeom>
            <a:noFill/>
            <a:ln w="6350">
              <a:solidFill>
                <a:schemeClr val="tx1">
                  <a:lumMod val="90000"/>
                  <a:lumOff val="1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6" name="Oval 5">
              <a:extLst>
                <a:ext uri="{FF2B5EF4-FFF2-40B4-BE49-F238E27FC236}">
                  <a16:creationId xmlns:a16="http://schemas.microsoft.com/office/drawing/2014/main" id="{6676E153-DB16-4EAE-87DB-71AC8023005D}"/>
                </a:ext>
              </a:extLst>
            </p:cNvPr>
            <p:cNvSpPr/>
            <p:nvPr/>
          </p:nvSpPr>
          <p:spPr bwMode="auto">
            <a:xfrm>
              <a:off x="6663797" y="1948844"/>
              <a:ext cx="146587" cy="1465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1" name="Oval 10">
            <a:extLst>
              <a:ext uri="{FF2B5EF4-FFF2-40B4-BE49-F238E27FC236}">
                <a16:creationId xmlns:a16="http://schemas.microsoft.com/office/drawing/2014/main" id="{94CE431D-4767-4E13-8528-C4EC51847BD3}"/>
              </a:ext>
            </a:extLst>
          </p:cNvPr>
          <p:cNvSpPr/>
          <p:nvPr/>
        </p:nvSpPr>
        <p:spPr bwMode="auto">
          <a:xfrm flipV="1">
            <a:off x="-160256" y="2683784"/>
            <a:ext cx="12498376" cy="432107"/>
          </a:xfrm>
          <a:custGeom>
            <a:avLst/>
            <a:gdLst>
              <a:gd name="connsiteX0" fmla="*/ 0 w 3189972"/>
              <a:gd name="connsiteY0" fmla="*/ 1594986 h 3189972"/>
              <a:gd name="connsiteX1" fmla="*/ 1594986 w 3189972"/>
              <a:gd name="connsiteY1" fmla="*/ 0 h 3189972"/>
              <a:gd name="connsiteX2" fmla="*/ 3189972 w 3189972"/>
              <a:gd name="connsiteY2" fmla="*/ 1594986 h 3189972"/>
              <a:gd name="connsiteX3" fmla="*/ 1594986 w 3189972"/>
              <a:gd name="connsiteY3" fmla="*/ 3189972 h 3189972"/>
              <a:gd name="connsiteX4" fmla="*/ 0 w 3189972"/>
              <a:gd name="connsiteY4" fmla="*/ 1594986 h 3189972"/>
              <a:gd name="connsiteX0" fmla="*/ 0 w 3347486"/>
              <a:gd name="connsiteY0" fmla="*/ 1594986 h 3193044"/>
              <a:gd name="connsiteX1" fmla="*/ 1594986 w 3347486"/>
              <a:gd name="connsiteY1" fmla="*/ 0 h 3193044"/>
              <a:gd name="connsiteX2" fmla="*/ 3189972 w 3347486"/>
              <a:gd name="connsiteY2" fmla="*/ 1594986 h 3193044"/>
              <a:gd name="connsiteX3" fmla="*/ 3108451 w 3347486"/>
              <a:gd name="connsiteY3" fmla="*/ 1988174 h 3193044"/>
              <a:gd name="connsiteX4" fmla="*/ 1594986 w 3347486"/>
              <a:gd name="connsiteY4" fmla="*/ 3189972 h 3193044"/>
              <a:gd name="connsiteX5" fmla="*/ 0 w 3347486"/>
              <a:gd name="connsiteY5" fmla="*/ 1594986 h 3193044"/>
              <a:gd name="connsiteX0" fmla="*/ 0 w 5416524"/>
              <a:gd name="connsiteY0" fmla="*/ 1594986 h 3190508"/>
              <a:gd name="connsiteX1" fmla="*/ 1594986 w 5416524"/>
              <a:gd name="connsiteY1" fmla="*/ 0 h 3190508"/>
              <a:gd name="connsiteX2" fmla="*/ 3189972 w 5416524"/>
              <a:gd name="connsiteY2" fmla="*/ 1594986 h 3190508"/>
              <a:gd name="connsiteX3" fmla="*/ 5394451 w 5416524"/>
              <a:gd name="connsiteY3" fmla="*/ 1771004 h 3190508"/>
              <a:gd name="connsiteX4" fmla="*/ 1594986 w 5416524"/>
              <a:gd name="connsiteY4" fmla="*/ 3189972 h 3190508"/>
              <a:gd name="connsiteX5" fmla="*/ 0 w 5416524"/>
              <a:gd name="connsiteY5" fmla="*/ 1594986 h 3190508"/>
              <a:gd name="connsiteX0" fmla="*/ 0 w 5418338"/>
              <a:gd name="connsiteY0" fmla="*/ 1597965 h 3193487"/>
              <a:gd name="connsiteX1" fmla="*/ 1594986 w 5418338"/>
              <a:gd name="connsiteY1" fmla="*/ 2979 h 3193487"/>
              <a:gd name="connsiteX2" fmla="*/ 3372852 w 5418338"/>
              <a:gd name="connsiteY2" fmla="*/ 1220775 h 3193487"/>
              <a:gd name="connsiteX3" fmla="*/ 5394451 w 5418338"/>
              <a:gd name="connsiteY3" fmla="*/ 1773983 h 3193487"/>
              <a:gd name="connsiteX4" fmla="*/ 1594986 w 5418338"/>
              <a:gd name="connsiteY4" fmla="*/ 3192951 h 3193487"/>
              <a:gd name="connsiteX5" fmla="*/ 0 w 5418338"/>
              <a:gd name="connsiteY5" fmla="*/ 1597965 h 3193487"/>
              <a:gd name="connsiteX0" fmla="*/ 0 w 5418338"/>
              <a:gd name="connsiteY0" fmla="*/ 1598554 h 3194076"/>
              <a:gd name="connsiteX1" fmla="*/ 1594986 w 5418338"/>
              <a:gd name="connsiteY1" fmla="*/ 3568 h 3194076"/>
              <a:gd name="connsiteX2" fmla="*/ 3372852 w 5418338"/>
              <a:gd name="connsiteY2" fmla="*/ 1221364 h 3194076"/>
              <a:gd name="connsiteX3" fmla="*/ 5394451 w 5418338"/>
              <a:gd name="connsiteY3" fmla="*/ 1774572 h 3194076"/>
              <a:gd name="connsiteX4" fmla="*/ 1594986 w 5418338"/>
              <a:gd name="connsiteY4" fmla="*/ 3193540 h 3194076"/>
              <a:gd name="connsiteX5" fmla="*/ 0 w 5418338"/>
              <a:gd name="connsiteY5" fmla="*/ 1598554 h 3194076"/>
              <a:gd name="connsiteX0" fmla="*/ 0 w 5421757"/>
              <a:gd name="connsiteY0" fmla="*/ 1598554 h 3194076"/>
              <a:gd name="connsiteX1" fmla="*/ 1594986 w 5421757"/>
              <a:gd name="connsiteY1" fmla="*/ 3568 h 3194076"/>
              <a:gd name="connsiteX2" fmla="*/ 3372852 w 5421757"/>
              <a:gd name="connsiteY2" fmla="*/ 1221364 h 3194076"/>
              <a:gd name="connsiteX3" fmla="*/ 5394451 w 5421757"/>
              <a:gd name="connsiteY3" fmla="*/ 1774572 h 3194076"/>
              <a:gd name="connsiteX4" fmla="*/ 1594986 w 5421757"/>
              <a:gd name="connsiteY4" fmla="*/ 3193540 h 3194076"/>
              <a:gd name="connsiteX5" fmla="*/ 0 w 5421757"/>
              <a:gd name="connsiteY5" fmla="*/ 1598554 h 3194076"/>
              <a:gd name="connsiteX0" fmla="*/ 0 w 5421757"/>
              <a:gd name="connsiteY0" fmla="*/ 1598554 h 3194076"/>
              <a:gd name="connsiteX1" fmla="*/ 1594986 w 5421757"/>
              <a:gd name="connsiteY1" fmla="*/ 3568 h 3194076"/>
              <a:gd name="connsiteX2" fmla="*/ 3372852 w 5421757"/>
              <a:gd name="connsiteY2" fmla="*/ 1221364 h 3194076"/>
              <a:gd name="connsiteX3" fmla="*/ 5394451 w 5421757"/>
              <a:gd name="connsiteY3" fmla="*/ 1774572 h 3194076"/>
              <a:gd name="connsiteX4" fmla="*/ 1594986 w 5421757"/>
              <a:gd name="connsiteY4" fmla="*/ 3193540 h 3194076"/>
              <a:gd name="connsiteX5" fmla="*/ 0 w 5421757"/>
              <a:gd name="connsiteY5" fmla="*/ 1598554 h 3194076"/>
              <a:gd name="connsiteX0" fmla="*/ 1594986 w 5421757"/>
              <a:gd name="connsiteY0" fmla="*/ 3193540 h 3284980"/>
              <a:gd name="connsiteX1" fmla="*/ 0 w 5421757"/>
              <a:gd name="connsiteY1" fmla="*/ 1598554 h 3284980"/>
              <a:gd name="connsiteX2" fmla="*/ 1594986 w 5421757"/>
              <a:gd name="connsiteY2" fmla="*/ 3568 h 3284980"/>
              <a:gd name="connsiteX3" fmla="*/ 3372852 w 5421757"/>
              <a:gd name="connsiteY3" fmla="*/ 1221364 h 3284980"/>
              <a:gd name="connsiteX4" fmla="*/ 5394451 w 5421757"/>
              <a:gd name="connsiteY4" fmla="*/ 1774572 h 3284980"/>
              <a:gd name="connsiteX5" fmla="*/ 1686426 w 5421757"/>
              <a:gd name="connsiteY5" fmla="*/ 3284980 h 3284980"/>
              <a:gd name="connsiteX0" fmla="*/ 1594986 w 12464498"/>
              <a:gd name="connsiteY0" fmla="*/ 3193540 h 3193540"/>
              <a:gd name="connsiteX1" fmla="*/ 0 w 12464498"/>
              <a:gd name="connsiteY1" fmla="*/ 1598554 h 3193540"/>
              <a:gd name="connsiteX2" fmla="*/ 1594986 w 12464498"/>
              <a:gd name="connsiteY2" fmla="*/ 3568 h 3193540"/>
              <a:gd name="connsiteX3" fmla="*/ 3372852 w 12464498"/>
              <a:gd name="connsiteY3" fmla="*/ 1221364 h 3193540"/>
              <a:gd name="connsiteX4" fmla="*/ 5394451 w 12464498"/>
              <a:gd name="connsiteY4" fmla="*/ 1774572 h 3193540"/>
              <a:gd name="connsiteX5" fmla="*/ 12407766 w 12464498"/>
              <a:gd name="connsiteY5" fmla="*/ 701800 h 3193540"/>
              <a:gd name="connsiteX0" fmla="*/ 1594986 w 12475853"/>
              <a:gd name="connsiteY0" fmla="*/ 3193540 h 3193540"/>
              <a:gd name="connsiteX1" fmla="*/ 0 w 12475853"/>
              <a:gd name="connsiteY1" fmla="*/ 1598554 h 3193540"/>
              <a:gd name="connsiteX2" fmla="*/ 1594986 w 12475853"/>
              <a:gd name="connsiteY2" fmla="*/ 3568 h 3193540"/>
              <a:gd name="connsiteX3" fmla="*/ 3372852 w 12475853"/>
              <a:gd name="connsiteY3" fmla="*/ 1221364 h 3193540"/>
              <a:gd name="connsiteX4" fmla="*/ 5394451 w 12475853"/>
              <a:gd name="connsiteY4" fmla="*/ 1774572 h 3193540"/>
              <a:gd name="connsiteX5" fmla="*/ 12419196 w 12475853"/>
              <a:gd name="connsiteY5" fmla="*/ 2107690 h 3193540"/>
              <a:gd name="connsiteX0" fmla="*/ 1594986 w 12488648"/>
              <a:gd name="connsiteY0" fmla="*/ 3193540 h 3193540"/>
              <a:gd name="connsiteX1" fmla="*/ 0 w 12488648"/>
              <a:gd name="connsiteY1" fmla="*/ 1598554 h 3193540"/>
              <a:gd name="connsiteX2" fmla="*/ 1594986 w 12488648"/>
              <a:gd name="connsiteY2" fmla="*/ 3568 h 3193540"/>
              <a:gd name="connsiteX3" fmla="*/ 3372852 w 12488648"/>
              <a:gd name="connsiteY3" fmla="*/ 1221364 h 3193540"/>
              <a:gd name="connsiteX4" fmla="*/ 5394451 w 12488648"/>
              <a:gd name="connsiteY4" fmla="*/ 1774572 h 3193540"/>
              <a:gd name="connsiteX5" fmla="*/ 12419196 w 12488648"/>
              <a:gd name="connsiteY5" fmla="*/ 2107690 h 3193540"/>
              <a:gd name="connsiteX0" fmla="*/ 1594986 w 12488648"/>
              <a:gd name="connsiteY0" fmla="*/ 3193540 h 3193540"/>
              <a:gd name="connsiteX1" fmla="*/ 0 w 12488648"/>
              <a:gd name="connsiteY1" fmla="*/ 1598554 h 3193540"/>
              <a:gd name="connsiteX2" fmla="*/ 1594986 w 12488648"/>
              <a:gd name="connsiteY2" fmla="*/ 3568 h 3193540"/>
              <a:gd name="connsiteX3" fmla="*/ 3372852 w 12488648"/>
              <a:gd name="connsiteY3" fmla="*/ 1221364 h 3193540"/>
              <a:gd name="connsiteX4" fmla="*/ 5394451 w 12488648"/>
              <a:gd name="connsiteY4" fmla="*/ 1774572 h 3193540"/>
              <a:gd name="connsiteX5" fmla="*/ 12419196 w 12488648"/>
              <a:gd name="connsiteY5" fmla="*/ 2107690 h 3193540"/>
              <a:gd name="connsiteX0" fmla="*/ 1594986 w 12504304"/>
              <a:gd name="connsiteY0" fmla="*/ 3193540 h 3193540"/>
              <a:gd name="connsiteX1" fmla="*/ 0 w 12504304"/>
              <a:gd name="connsiteY1" fmla="*/ 1598554 h 3193540"/>
              <a:gd name="connsiteX2" fmla="*/ 1594986 w 12504304"/>
              <a:gd name="connsiteY2" fmla="*/ 3568 h 3193540"/>
              <a:gd name="connsiteX3" fmla="*/ 3372852 w 12504304"/>
              <a:gd name="connsiteY3" fmla="*/ 1221364 h 3193540"/>
              <a:gd name="connsiteX4" fmla="*/ 6697471 w 12504304"/>
              <a:gd name="connsiteY4" fmla="*/ 883032 h 3193540"/>
              <a:gd name="connsiteX5" fmla="*/ 12419196 w 12504304"/>
              <a:gd name="connsiteY5" fmla="*/ 2107690 h 3193540"/>
              <a:gd name="connsiteX0" fmla="*/ 1594986 w 12506458"/>
              <a:gd name="connsiteY0" fmla="*/ 3191724 h 3191724"/>
              <a:gd name="connsiteX1" fmla="*/ 0 w 12506458"/>
              <a:gd name="connsiteY1" fmla="*/ 1596738 h 3191724"/>
              <a:gd name="connsiteX2" fmla="*/ 1594986 w 12506458"/>
              <a:gd name="connsiteY2" fmla="*/ 1752 h 3191724"/>
              <a:gd name="connsiteX3" fmla="*/ 3395712 w 12506458"/>
              <a:gd name="connsiteY3" fmla="*/ 1276698 h 3191724"/>
              <a:gd name="connsiteX4" fmla="*/ 6697471 w 12506458"/>
              <a:gd name="connsiteY4" fmla="*/ 881216 h 3191724"/>
              <a:gd name="connsiteX5" fmla="*/ 12419196 w 12506458"/>
              <a:gd name="connsiteY5" fmla="*/ 2105874 h 3191724"/>
              <a:gd name="connsiteX0" fmla="*/ 1597039 w 12508511"/>
              <a:gd name="connsiteY0" fmla="*/ 2530239 h 2530239"/>
              <a:gd name="connsiteX1" fmla="*/ 2053 w 12508511"/>
              <a:gd name="connsiteY1" fmla="*/ 935253 h 2530239"/>
              <a:gd name="connsiteX2" fmla="*/ 1311289 w 12508511"/>
              <a:gd name="connsiteY2" fmla="*/ 3207 h 2530239"/>
              <a:gd name="connsiteX3" fmla="*/ 3397765 w 12508511"/>
              <a:gd name="connsiteY3" fmla="*/ 615213 h 2530239"/>
              <a:gd name="connsiteX4" fmla="*/ 6699524 w 12508511"/>
              <a:gd name="connsiteY4" fmla="*/ 219731 h 2530239"/>
              <a:gd name="connsiteX5" fmla="*/ 12421249 w 12508511"/>
              <a:gd name="connsiteY5" fmla="*/ 1444389 h 2530239"/>
              <a:gd name="connsiteX0" fmla="*/ 1599626 w 12511098"/>
              <a:gd name="connsiteY0" fmla="*/ 2537030 h 2537030"/>
              <a:gd name="connsiteX1" fmla="*/ 4640 w 12511098"/>
              <a:gd name="connsiteY1" fmla="*/ 942044 h 2537030"/>
              <a:gd name="connsiteX2" fmla="*/ 1313876 w 12511098"/>
              <a:gd name="connsiteY2" fmla="*/ 9998 h 2537030"/>
              <a:gd name="connsiteX3" fmla="*/ 3400352 w 12511098"/>
              <a:gd name="connsiteY3" fmla="*/ 622004 h 2537030"/>
              <a:gd name="connsiteX4" fmla="*/ 6702111 w 12511098"/>
              <a:gd name="connsiteY4" fmla="*/ 226522 h 2537030"/>
              <a:gd name="connsiteX5" fmla="*/ 12423836 w 12511098"/>
              <a:gd name="connsiteY5" fmla="*/ 1451180 h 2537030"/>
              <a:gd name="connsiteX0" fmla="*/ 343762 w 13369784"/>
              <a:gd name="connsiteY0" fmla="*/ 2055954 h 2055954"/>
              <a:gd name="connsiteX1" fmla="*/ 863326 w 13369784"/>
              <a:gd name="connsiteY1" fmla="*/ 941028 h 2055954"/>
              <a:gd name="connsiteX2" fmla="*/ 2172562 w 13369784"/>
              <a:gd name="connsiteY2" fmla="*/ 8982 h 2055954"/>
              <a:gd name="connsiteX3" fmla="*/ 4259038 w 13369784"/>
              <a:gd name="connsiteY3" fmla="*/ 620988 h 2055954"/>
              <a:gd name="connsiteX4" fmla="*/ 7560797 w 13369784"/>
              <a:gd name="connsiteY4" fmla="*/ 225506 h 2055954"/>
              <a:gd name="connsiteX5" fmla="*/ 13282522 w 13369784"/>
              <a:gd name="connsiteY5" fmla="*/ 1450164 h 2055954"/>
              <a:gd name="connsiteX0" fmla="*/ 354825 w 13380847"/>
              <a:gd name="connsiteY0" fmla="*/ 1864789 h 1864789"/>
              <a:gd name="connsiteX1" fmla="*/ 874389 w 13380847"/>
              <a:gd name="connsiteY1" fmla="*/ 749863 h 1864789"/>
              <a:gd name="connsiteX2" fmla="*/ 2572245 w 13380847"/>
              <a:gd name="connsiteY2" fmla="*/ 1383727 h 1864789"/>
              <a:gd name="connsiteX3" fmla="*/ 4270101 w 13380847"/>
              <a:gd name="connsiteY3" fmla="*/ 429823 h 1864789"/>
              <a:gd name="connsiteX4" fmla="*/ 7571860 w 13380847"/>
              <a:gd name="connsiteY4" fmla="*/ 34341 h 1864789"/>
              <a:gd name="connsiteX5" fmla="*/ 13293585 w 13380847"/>
              <a:gd name="connsiteY5" fmla="*/ 1258999 h 1864789"/>
              <a:gd name="connsiteX0" fmla="*/ 384144 w 13410166"/>
              <a:gd name="connsiteY0" fmla="*/ 1864789 h 1864789"/>
              <a:gd name="connsiteX1" fmla="*/ 766548 w 13410166"/>
              <a:gd name="connsiteY1" fmla="*/ 1081333 h 1864789"/>
              <a:gd name="connsiteX2" fmla="*/ 2601564 w 13410166"/>
              <a:gd name="connsiteY2" fmla="*/ 1383727 h 1864789"/>
              <a:gd name="connsiteX3" fmla="*/ 4299420 w 13410166"/>
              <a:gd name="connsiteY3" fmla="*/ 429823 h 1864789"/>
              <a:gd name="connsiteX4" fmla="*/ 7601179 w 13410166"/>
              <a:gd name="connsiteY4" fmla="*/ 34341 h 1864789"/>
              <a:gd name="connsiteX5" fmla="*/ 13322904 w 13410166"/>
              <a:gd name="connsiteY5" fmla="*/ 1258999 h 1864789"/>
              <a:gd name="connsiteX0" fmla="*/ 384144 w 13410166"/>
              <a:gd name="connsiteY0" fmla="*/ 1864789 h 1864789"/>
              <a:gd name="connsiteX1" fmla="*/ 766548 w 13410166"/>
              <a:gd name="connsiteY1" fmla="*/ 1081333 h 1864789"/>
              <a:gd name="connsiteX2" fmla="*/ 2601564 w 13410166"/>
              <a:gd name="connsiteY2" fmla="*/ 1383727 h 1864789"/>
              <a:gd name="connsiteX3" fmla="*/ 4299420 w 13410166"/>
              <a:gd name="connsiteY3" fmla="*/ 429823 h 1864789"/>
              <a:gd name="connsiteX4" fmla="*/ 7601179 w 13410166"/>
              <a:gd name="connsiteY4" fmla="*/ 34341 h 1864789"/>
              <a:gd name="connsiteX5" fmla="*/ 13322904 w 13410166"/>
              <a:gd name="connsiteY5" fmla="*/ 1258999 h 1864789"/>
              <a:gd name="connsiteX0" fmla="*/ 384144 w 13410023"/>
              <a:gd name="connsiteY0" fmla="*/ 1879875 h 1879875"/>
              <a:gd name="connsiteX1" fmla="*/ 766548 w 13410023"/>
              <a:gd name="connsiteY1" fmla="*/ 1096419 h 1879875"/>
              <a:gd name="connsiteX2" fmla="*/ 2601564 w 13410023"/>
              <a:gd name="connsiteY2" fmla="*/ 1398813 h 1879875"/>
              <a:gd name="connsiteX3" fmla="*/ 4356570 w 13410023"/>
              <a:gd name="connsiteY3" fmla="*/ 353469 h 1879875"/>
              <a:gd name="connsiteX4" fmla="*/ 7601179 w 13410023"/>
              <a:gd name="connsiteY4" fmla="*/ 49427 h 1879875"/>
              <a:gd name="connsiteX5" fmla="*/ 13322904 w 13410023"/>
              <a:gd name="connsiteY5" fmla="*/ 1274085 h 1879875"/>
              <a:gd name="connsiteX0" fmla="*/ 384144 w 13410023"/>
              <a:gd name="connsiteY0" fmla="*/ 1903146 h 1903146"/>
              <a:gd name="connsiteX1" fmla="*/ 766548 w 13410023"/>
              <a:gd name="connsiteY1" fmla="*/ 1119690 h 1903146"/>
              <a:gd name="connsiteX2" fmla="*/ 2601564 w 13410023"/>
              <a:gd name="connsiteY2" fmla="*/ 1422084 h 1903146"/>
              <a:gd name="connsiteX3" fmla="*/ 4356570 w 13410023"/>
              <a:gd name="connsiteY3" fmla="*/ 376740 h 1903146"/>
              <a:gd name="connsiteX4" fmla="*/ 7601179 w 13410023"/>
              <a:gd name="connsiteY4" fmla="*/ 72698 h 1903146"/>
              <a:gd name="connsiteX5" fmla="*/ 13322904 w 13410023"/>
              <a:gd name="connsiteY5" fmla="*/ 1297356 h 1903146"/>
              <a:gd name="connsiteX0" fmla="*/ 415233 w 13441112"/>
              <a:gd name="connsiteY0" fmla="*/ 1903146 h 1903146"/>
              <a:gd name="connsiteX1" fmla="*/ 671907 w 13441112"/>
              <a:gd name="connsiteY1" fmla="*/ 1222560 h 1903146"/>
              <a:gd name="connsiteX2" fmla="*/ 2632653 w 13441112"/>
              <a:gd name="connsiteY2" fmla="*/ 1422084 h 1903146"/>
              <a:gd name="connsiteX3" fmla="*/ 4387659 w 13441112"/>
              <a:gd name="connsiteY3" fmla="*/ 376740 h 1903146"/>
              <a:gd name="connsiteX4" fmla="*/ 7632268 w 13441112"/>
              <a:gd name="connsiteY4" fmla="*/ 72698 h 1903146"/>
              <a:gd name="connsiteX5" fmla="*/ 13353993 w 13441112"/>
              <a:gd name="connsiteY5" fmla="*/ 1297356 h 1903146"/>
              <a:gd name="connsiteX0" fmla="*/ 415233 w 13353993"/>
              <a:gd name="connsiteY0" fmla="*/ 1834236 h 1834236"/>
              <a:gd name="connsiteX1" fmla="*/ 671907 w 13353993"/>
              <a:gd name="connsiteY1" fmla="*/ 1153650 h 1834236"/>
              <a:gd name="connsiteX2" fmla="*/ 2632653 w 13353993"/>
              <a:gd name="connsiteY2" fmla="*/ 1353174 h 1834236"/>
              <a:gd name="connsiteX3" fmla="*/ 4387659 w 13353993"/>
              <a:gd name="connsiteY3" fmla="*/ 307830 h 1834236"/>
              <a:gd name="connsiteX4" fmla="*/ 7632268 w 13353993"/>
              <a:gd name="connsiteY4" fmla="*/ 3788 h 1834236"/>
              <a:gd name="connsiteX5" fmla="*/ 9541079 w 13353993"/>
              <a:gd name="connsiteY5" fmla="*/ 289539 h 1834236"/>
              <a:gd name="connsiteX6" fmla="*/ 13353993 w 13353993"/>
              <a:gd name="connsiteY6" fmla="*/ 1228446 h 1834236"/>
              <a:gd name="connsiteX0" fmla="*/ 415233 w 13353993"/>
              <a:gd name="connsiteY0" fmla="*/ 1858385 h 1858385"/>
              <a:gd name="connsiteX1" fmla="*/ 671907 w 13353993"/>
              <a:gd name="connsiteY1" fmla="*/ 1177799 h 1858385"/>
              <a:gd name="connsiteX2" fmla="*/ 2632653 w 13353993"/>
              <a:gd name="connsiteY2" fmla="*/ 1377323 h 1858385"/>
              <a:gd name="connsiteX3" fmla="*/ 4387659 w 13353993"/>
              <a:gd name="connsiteY3" fmla="*/ 331979 h 1858385"/>
              <a:gd name="connsiteX4" fmla="*/ 7632268 w 13353993"/>
              <a:gd name="connsiteY4" fmla="*/ 27937 h 1858385"/>
              <a:gd name="connsiteX5" fmla="*/ 9826829 w 13353993"/>
              <a:gd name="connsiteY5" fmla="*/ 645158 h 1858385"/>
              <a:gd name="connsiteX6" fmla="*/ 13353993 w 13353993"/>
              <a:gd name="connsiteY6" fmla="*/ 1252595 h 1858385"/>
              <a:gd name="connsiteX0" fmla="*/ 415233 w 13353993"/>
              <a:gd name="connsiteY0" fmla="*/ 2627309 h 2627309"/>
              <a:gd name="connsiteX1" fmla="*/ 671907 w 13353993"/>
              <a:gd name="connsiteY1" fmla="*/ 1946723 h 2627309"/>
              <a:gd name="connsiteX2" fmla="*/ 2632653 w 13353993"/>
              <a:gd name="connsiteY2" fmla="*/ 2146247 h 2627309"/>
              <a:gd name="connsiteX3" fmla="*/ 4387659 w 13353993"/>
              <a:gd name="connsiteY3" fmla="*/ 1100903 h 2627309"/>
              <a:gd name="connsiteX4" fmla="*/ 7632268 w 13353993"/>
              <a:gd name="connsiteY4" fmla="*/ 7968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387659 w 13353993"/>
              <a:gd name="connsiteY3" fmla="*/ 110090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547679 w 13353993"/>
              <a:gd name="connsiteY3" fmla="*/ 119234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467669 w 13353993"/>
              <a:gd name="connsiteY3" fmla="*/ 111233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467669 w 13353993"/>
              <a:gd name="connsiteY3" fmla="*/ 111233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467669 w 13353993"/>
              <a:gd name="connsiteY3" fmla="*/ 111233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309 h 2627309"/>
              <a:gd name="connsiteX1" fmla="*/ 671907 w 13353993"/>
              <a:gd name="connsiteY1" fmla="*/ 1946723 h 2627309"/>
              <a:gd name="connsiteX2" fmla="*/ 2632653 w 13353993"/>
              <a:gd name="connsiteY2" fmla="*/ 2146247 h 2627309"/>
              <a:gd name="connsiteX3" fmla="*/ 4467669 w 13353993"/>
              <a:gd name="connsiteY3" fmla="*/ 1112333 h 2627309"/>
              <a:gd name="connsiteX4" fmla="*/ 6797878 w 13353993"/>
              <a:gd name="connsiteY4" fmla="*/ 682561 h 2627309"/>
              <a:gd name="connsiteX5" fmla="*/ 9826829 w 13353993"/>
              <a:gd name="connsiteY5" fmla="*/ 1414082 h 2627309"/>
              <a:gd name="connsiteX6" fmla="*/ 13353993 w 13353993"/>
              <a:gd name="connsiteY6" fmla="*/ 9839 h 2627309"/>
              <a:gd name="connsiteX0" fmla="*/ 415233 w 13353993"/>
              <a:gd name="connsiteY0" fmla="*/ 2627679 h 2627679"/>
              <a:gd name="connsiteX1" fmla="*/ 671907 w 13353993"/>
              <a:gd name="connsiteY1" fmla="*/ 1947093 h 2627679"/>
              <a:gd name="connsiteX2" fmla="*/ 2632653 w 13353993"/>
              <a:gd name="connsiteY2" fmla="*/ 2146617 h 2627679"/>
              <a:gd name="connsiteX3" fmla="*/ 4467669 w 13353993"/>
              <a:gd name="connsiteY3" fmla="*/ 1112703 h 2627679"/>
              <a:gd name="connsiteX4" fmla="*/ 6797878 w 13353993"/>
              <a:gd name="connsiteY4" fmla="*/ 682931 h 2627679"/>
              <a:gd name="connsiteX5" fmla="*/ 9826829 w 13353993"/>
              <a:gd name="connsiteY5" fmla="*/ 1414452 h 2627679"/>
              <a:gd name="connsiteX6" fmla="*/ 13353993 w 13353993"/>
              <a:gd name="connsiteY6" fmla="*/ 10209 h 2627679"/>
              <a:gd name="connsiteX0" fmla="*/ 415233 w 13353993"/>
              <a:gd name="connsiteY0" fmla="*/ 2617916 h 2617916"/>
              <a:gd name="connsiteX1" fmla="*/ 671907 w 13353993"/>
              <a:gd name="connsiteY1" fmla="*/ 1937330 h 2617916"/>
              <a:gd name="connsiteX2" fmla="*/ 2632653 w 13353993"/>
              <a:gd name="connsiteY2" fmla="*/ 2136854 h 2617916"/>
              <a:gd name="connsiteX3" fmla="*/ 4467669 w 13353993"/>
              <a:gd name="connsiteY3" fmla="*/ 1102940 h 2617916"/>
              <a:gd name="connsiteX4" fmla="*/ 6797878 w 13353993"/>
              <a:gd name="connsiteY4" fmla="*/ 673168 h 2617916"/>
              <a:gd name="connsiteX5" fmla="*/ 9826829 w 13353993"/>
              <a:gd name="connsiteY5" fmla="*/ 1404689 h 2617916"/>
              <a:gd name="connsiteX6" fmla="*/ 13353993 w 13353993"/>
              <a:gd name="connsiteY6" fmla="*/ 446 h 2617916"/>
              <a:gd name="connsiteX0" fmla="*/ 415233 w 13434003"/>
              <a:gd name="connsiteY0" fmla="*/ 2617997 h 2617997"/>
              <a:gd name="connsiteX1" fmla="*/ 671907 w 13434003"/>
              <a:gd name="connsiteY1" fmla="*/ 1937411 h 2617997"/>
              <a:gd name="connsiteX2" fmla="*/ 2632653 w 13434003"/>
              <a:gd name="connsiteY2" fmla="*/ 2136935 h 2617997"/>
              <a:gd name="connsiteX3" fmla="*/ 4467669 w 13434003"/>
              <a:gd name="connsiteY3" fmla="*/ 1103021 h 2617997"/>
              <a:gd name="connsiteX4" fmla="*/ 6797878 w 13434003"/>
              <a:gd name="connsiteY4" fmla="*/ 673249 h 2617997"/>
              <a:gd name="connsiteX5" fmla="*/ 9826829 w 13434003"/>
              <a:gd name="connsiteY5" fmla="*/ 1404770 h 2617997"/>
              <a:gd name="connsiteX6" fmla="*/ 13434003 w 13434003"/>
              <a:gd name="connsiteY6" fmla="*/ 527 h 2617997"/>
              <a:gd name="connsiteX0" fmla="*/ 415233 w 13434003"/>
              <a:gd name="connsiteY0" fmla="*/ 2617997 h 2617997"/>
              <a:gd name="connsiteX1" fmla="*/ 671907 w 13434003"/>
              <a:gd name="connsiteY1" fmla="*/ 1937411 h 2617997"/>
              <a:gd name="connsiteX2" fmla="*/ 2632653 w 13434003"/>
              <a:gd name="connsiteY2" fmla="*/ 2136935 h 2617997"/>
              <a:gd name="connsiteX3" fmla="*/ 4467669 w 13434003"/>
              <a:gd name="connsiteY3" fmla="*/ 1103021 h 2617997"/>
              <a:gd name="connsiteX4" fmla="*/ 6797878 w 13434003"/>
              <a:gd name="connsiteY4" fmla="*/ 673249 h 2617997"/>
              <a:gd name="connsiteX5" fmla="*/ 9826829 w 13434003"/>
              <a:gd name="connsiteY5" fmla="*/ 1404770 h 2617997"/>
              <a:gd name="connsiteX6" fmla="*/ 13434003 w 13434003"/>
              <a:gd name="connsiteY6" fmla="*/ 527 h 2617997"/>
              <a:gd name="connsiteX0" fmla="*/ 0 w 12762096"/>
              <a:gd name="connsiteY0" fmla="*/ 1937411 h 2165465"/>
              <a:gd name="connsiteX1" fmla="*/ 1960746 w 12762096"/>
              <a:gd name="connsiteY1" fmla="*/ 2136935 h 2165465"/>
              <a:gd name="connsiteX2" fmla="*/ 3795762 w 12762096"/>
              <a:gd name="connsiteY2" fmla="*/ 1103021 h 2165465"/>
              <a:gd name="connsiteX3" fmla="*/ 6125971 w 12762096"/>
              <a:gd name="connsiteY3" fmla="*/ 673249 h 2165465"/>
              <a:gd name="connsiteX4" fmla="*/ 9154922 w 12762096"/>
              <a:gd name="connsiteY4" fmla="*/ 1404770 h 2165465"/>
              <a:gd name="connsiteX5" fmla="*/ 12762096 w 12762096"/>
              <a:gd name="connsiteY5" fmla="*/ 527 h 2165465"/>
              <a:gd name="connsiteX0" fmla="*/ 0 w 12762096"/>
              <a:gd name="connsiteY0" fmla="*/ 1937428 h 2165482"/>
              <a:gd name="connsiteX1" fmla="*/ 1960746 w 12762096"/>
              <a:gd name="connsiteY1" fmla="*/ 2136952 h 2165482"/>
              <a:gd name="connsiteX2" fmla="*/ 3795762 w 12762096"/>
              <a:gd name="connsiteY2" fmla="*/ 1103038 h 2165482"/>
              <a:gd name="connsiteX3" fmla="*/ 6138671 w 12762096"/>
              <a:gd name="connsiteY3" fmla="*/ 927266 h 2165482"/>
              <a:gd name="connsiteX4" fmla="*/ 9154922 w 12762096"/>
              <a:gd name="connsiteY4" fmla="*/ 1404787 h 2165482"/>
              <a:gd name="connsiteX5" fmla="*/ 12762096 w 12762096"/>
              <a:gd name="connsiteY5" fmla="*/ 544 h 2165482"/>
              <a:gd name="connsiteX0" fmla="*/ 0 w 12762096"/>
              <a:gd name="connsiteY0" fmla="*/ 1937428 h 2163486"/>
              <a:gd name="connsiteX1" fmla="*/ 1960746 w 12762096"/>
              <a:gd name="connsiteY1" fmla="*/ 2136952 h 2163486"/>
              <a:gd name="connsiteX2" fmla="*/ 3795762 w 12762096"/>
              <a:gd name="connsiteY2" fmla="*/ 1141138 h 2163486"/>
              <a:gd name="connsiteX3" fmla="*/ 6138671 w 12762096"/>
              <a:gd name="connsiteY3" fmla="*/ 927266 h 2163486"/>
              <a:gd name="connsiteX4" fmla="*/ 9154922 w 12762096"/>
              <a:gd name="connsiteY4" fmla="*/ 1404787 h 2163486"/>
              <a:gd name="connsiteX5" fmla="*/ 12762096 w 12762096"/>
              <a:gd name="connsiteY5" fmla="*/ 544 h 2163486"/>
              <a:gd name="connsiteX0" fmla="*/ 0 w 12762096"/>
              <a:gd name="connsiteY0" fmla="*/ 1937428 h 2163486"/>
              <a:gd name="connsiteX1" fmla="*/ 2036946 w 12762096"/>
              <a:gd name="connsiteY1" fmla="*/ 2136952 h 2163486"/>
              <a:gd name="connsiteX2" fmla="*/ 3795762 w 12762096"/>
              <a:gd name="connsiteY2" fmla="*/ 1141138 h 2163486"/>
              <a:gd name="connsiteX3" fmla="*/ 6138671 w 12762096"/>
              <a:gd name="connsiteY3" fmla="*/ 927266 h 2163486"/>
              <a:gd name="connsiteX4" fmla="*/ 9154922 w 12762096"/>
              <a:gd name="connsiteY4" fmla="*/ 1404787 h 2163486"/>
              <a:gd name="connsiteX5" fmla="*/ 12762096 w 12762096"/>
              <a:gd name="connsiteY5" fmla="*/ 544 h 2163486"/>
              <a:gd name="connsiteX0" fmla="*/ 0 w 12762096"/>
              <a:gd name="connsiteY0" fmla="*/ 1937326 h 2163384"/>
              <a:gd name="connsiteX1" fmla="*/ 2036946 w 12762096"/>
              <a:gd name="connsiteY1" fmla="*/ 2136850 h 2163384"/>
              <a:gd name="connsiteX2" fmla="*/ 3795762 w 12762096"/>
              <a:gd name="connsiteY2" fmla="*/ 1141036 h 2163384"/>
              <a:gd name="connsiteX3" fmla="*/ 6138671 w 12762096"/>
              <a:gd name="connsiteY3" fmla="*/ 927164 h 2163384"/>
              <a:gd name="connsiteX4" fmla="*/ 9104122 w 12762096"/>
              <a:gd name="connsiteY4" fmla="*/ 1709485 h 2163384"/>
              <a:gd name="connsiteX5" fmla="*/ 12762096 w 12762096"/>
              <a:gd name="connsiteY5" fmla="*/ 442 h 2163384"/>
              <a:gd name="connsiteX0" fmla="*/ 0 w 12762096"/>
              <a:gd name="connsiteY0" fmla="*/ 1937326 h 2163384"/>
              <a:gd name="connsiteX1" fmla="*/ 2036946 w 12762096"/>
              <a:gd name="connsiteY1" fmla="*/ 2136850 h 2163384"/>
              <a:gd name="connsiteX2" fmla="*/ 3795762 w 12762096"/>
              <a:gd name="connsiteY2" fmla="*/ 1141036 h 2163384"/>
              <a:gd name="connsiteX3" fmla="*/ 6138671 w 12762096"/>
              <a:gd name="connsiteY3" fmla="*/ 927164 h 2163384"/>
              <a:gd name="connsiteX4" fmla="*/ 9104122 w 12762096"/>
              <a:gd name="connsiteY4" fmla="*/ 1709485 h 2163384"/>
              <a:gd name="connsiteX5" fmla="*/ 12762096 w 12762096"/>
              <a:gd name="connsiteY5" fmla="*/ 442 h 2163384"/>
              <a:gd name="connsiteX0" fmla="*/ 0 w 12762096"/>
              <a:gd name="connsiteY0" fmla="*/ 1937169 h 2608914"/>
              <a:gd name="connsiteX1" fmla="*/ 2036946 w 12762096"/>
              <a:gd name="connsiteY1" fmla="*/ 2136693 h 2608914"/>
              <a:gd name="connsiteX2" fmla="*/ 3795762 w 12762096"/>
              <a:gd name="connsiteY2" fmla="*/ 1140879 h 2608914"/>
              <a:gd name="connsiteX3" fmla="*/ 6138671 w 12762096"/>
              <a:gd name="connsiteY3" fmla="*/ 927007 h 2608914"/>
              <a:gd name="connsiteX4" fmla="*/ 9002522 w 12762096"/>
              <a:gd name="connsiteY4" fmla="*/ 2598328 h 2608914"/>
              <a:gd name="connsiteX5" fmla="*/ 12762096 w 12762096"/>
              <a:gd name="connsiteY5" fmla="*/ 285 h 2608914"/>
              <a:gd name="connsiteX0" fmla="*/ 0 w 12762096"/>
              <a:gd name="connsiteY0" fmla="*/ 1937159 h 2600411"/>
              <a:gd name="connsiteX1" fmla="*/ 2036946 w 12762096"/>
              <a:gd name="connsiteY1" fmla="*/ 2136683 h 2600411"/>
              <a:gd name="connsiteX2" fmla="*/ 3795762 w 12762096"/>
              <a:gd name="connsiteY2" fmla="*/ 1140869 h 2600411"/>
              <a:gd name="connsiteX3" fmla="*/ 6138671 w 12762096"/>
              <a:gd name="connsiteY3" fmla="*/ 926997 h 2600411"/>
              <a:gd name="connsiteX4" fmla="*/ 9002522 w 12762096"/>
              <a:gd name="connsiteY4" fmla="*/ 2598318 h 2600411"/>
              <a:gd name="connsiteX5" fmla="*/ 12762096 w 12762096"/>
              <a:gd name="connsiteY5" fmla="*/ 275 h 2600411"/>
              <a:gd name="connsiteX0" fmla="*/ 0 w 12762096"/>
              <a:gd name="connsiteY0" fmla="*/ 1937165 h 2536992"/>
              <a:gd name="connsiteX1" fmla="*/ 2036946 w 12762096"/>
              <a:gd name="connsiteY1" fmla="*/ 2136689 h 2536992"/>
              <a:gd name="connsiteX2" fmla="*/ 3795762 w 12762096"/>
              <a:gd name="connsiteY2" fmla="*/ 1140875 h 2536992"/>
              <a:gd name="connsiteX3" fmla="*/ 6138671 w 12762096"/>
              <a:gd name="connsiteY3" fmla="*/ 927003 h 2536992"/>
              <a:gd name="connsiteX4" fmla="*/ 8989822 w 12762096"/>
              <a:gd name="connsiteY4" fmla="*/ 2534824 h 2536992"/>
              <a:gd name="connsiteX5" fmla="*/ 12762096 w 12762096"/>
              <a:gd name="connsiteY5" fmla="*/ 281 h 2536992"/>
              <a:gd name="connsiteX0" fmla="*/ 0 w 12762096"/>
              <a:gd name="connsiteY0" fmla="*/ 1937165 h 2612924"/>
              <a:gd name="connsiteX1" fmla="*/ 2036946 w 12762096"/>
              <a:gd name="connsiteY1" fmla="*/ 2136689 h 2612924"/>
              <a:gd name="connsiteX2" fmla="*/ 3795762 w 12762096"/>
              <a:gd name="connsiteY2" fmla="*/ 1140875 h 2612924"/>
              <a:gd name="connsiteX3" fmla="*/ 6138671 w 12762096"/>
              <a:gd name="connsiteY3" fmla="*/ 927003 h 2612924"/>
              <a:gd name="connsiteX4" fmla="*/ 7462526 w 12762096"/>
              <a:gd name="connsiteY4" fmla="*/ 1872791 h 2612924"/>
              <a:gd name="connsiteX5" fmla="*/ 8989822 w 12762096"/>
              <a:gd name="connsiteY5" fmla="*/ 2534824 h 2612924"/>
              <a:gd name="connsiteX6" fmla="*/ 12762096 w 12762096"/>
              <a:gd name="connsiteY6" fmla="*/ 281 h 2612924"/>
              <a:gd name="connsiteX0" fmla="*/ 0 w 12762096"/>
              <a:gd name="connsiteY0" fmla="*/ 1937187 h 2573428"/>
              <a:gd name="connsiteX1" fmla="*/ 2036946 w 12762096"/>
              <a:gd name="connsiteY1" fmla="*/ 2136711 h 2573428"/>
              <a:gd name="connsiteX2" fmla="*/ 3795762 w 12762096"/>
              <a:gd name="connsiteY2" fmla="*/ 1140897 h 2573428"/>
              <a:gd name="connsiteX3" fmla="*/ 6138671 w 12762096"/>
              <a:gd name="connsiteY3" fmla="*/ 927025 h 2573428"/>
              <a:gd name="connsiteX4" fmla="*/ 7564126 w 12762096"/>
              <a:gd name="connsiteY4" fmla="*/ 1491813 h 2573428"/>
              <a:gd name="connsiteX5" fmla="*/ 8989822 w 12762096"/>
              <a:gd name="connsiteY5" fmla="*/ 2534846 h 2573428"/>
              <a:gd name="connsiteX6" fmla="*/ 12762096 w 12762096"/>
              <a:gd name="connsiteY6" fmla="*/ 303 h 2573428"/>
              <a:gd name="connsiteX0" fmla="*/ 0 w 12762096"/>
              <a:gd name="connsiteY0" fmla="*/ 1937187 h 2573428"/>
              <a:gd name="connsiteX1" fmla="*/ 2036946 w 12762096"/>
              <a:gd name="connsiteY1" fmla="*/ 2136711 h 2573428"/>
              <a:gd name="connsiteX2" fmla="*/ 3795762 w 12762096"/>
              <a:gd name="connsiteY2" fmla="*/ 1140897 h 2573428"/>
              <a:gd name="connsiteX3" fmla="*/ 6138671 w 12762096"/>
              <a:gd name="connsiteY3" fmla="*/ 927025 h 2573428"/>
              <a:gd name="connsiteX4" fmla="*/ 7564126 w 12762096"/>
              <a:gd name="connsiteY4" fmla="*/ 1491813 h 2573428"/>
              <a:gd name="connsiteX5" fmla="*/ 8989822 w 12762096"/>
              <a:gd name="connsiteY5" fmla="*/ 2534846 h 2573428"/>
              <a:gd name="connsiteX6" fmla="*/ 12762096 w 12762096"/>
              <a:gd name="connsiteY6" fmla="*/ 303 h 2573428"/>
              <a:gd name="connsiteX0" fmla="*/ 0 w 12762096"/>
              <a:gd name="connsiteY0" fmla="*/ 1937187 h 2576337"/>
              <a:gd name="connsiteX1" fmla="*/ 2036946 w 12762096"/>
              <a:gd name="connsiteY1" fmla="*/ 2136711 h 2576337"/>
              <a:gd name="connsiteX2" fmla="*/ 3795762 w 12762096"/>
              <a:gd name="connsiteY2" fmla="*/ 1140897 h 2576337"/>
              <a:gd name="connsiteX3" fmla="*/ 6138671 w 12762096"/>
              <a:gd name="connsiteY3" fmla="*/ 927025 h 2576337"/>
              <a:gd name="connsiteX4" fmla="*/ 7564126 w 12762096"/>
              <a:gd name="connsiteY4" fmla="*/ 1491813 h 2576337"/>
              <a:gd name="connsiteX5" fmla="*/ 8989822 w 12762096"/>
              <a:gd name="connsiteY5" fmla="*/ 2534846 h 2576337"/>
              <a:gd name="connsiteX6" fmla="*/ 12762096 w 12762096"/>
              <a:gd name="connsiteY6" fmla="*/ 303 h 2576337"/>
              <a:gd name="connsiteX0" fmla="*/ 0 w 12762096"/>
              <a:gd name="connsiteY0" fmla="*/ 1937188 h 2580663"/>
              <a:gd name="connsiteX1" fmla="*/ 2036946 w 12762096"/>
              <a:gd name="connsiteY1" fmla="*/ 2136712 h 2580663"/>
              <a:gd name="connsiteX2" fmla="*/ 3795762 w 12762096"/>
              <a:gd name="connsiteY2" fmla="*/ 1140898 h 2580663"/>
              <a:gd name="connsiteX3" fmla="*/ 6138671 w 12762096"/>
              <a:gd name="connsiteY3" fmla="*/ 927026 h 2580663"/>
              <a:gd name="connsiteX4" fmla="*/ 7551426 w 12762096"/>
              <a:gd name="connsiteY4" fmla="*/ 1542614 h 2580663"/>
              <a:gd name="connsiteX5" fmla="*/ 8989822 w 12762096"/>
              <a:gd name="connsiteY5" fmla="*/ 2534847 h 2580663"/>
              <a:gd name="connsiteX6" fmla="*/ 12762096 w 12762096"/>
              <a:gd name="connsiteY6" fmla="*/ 304 h 2580663"/>
              <a:gd name="connsiteX0" fmla="*/ 0 w 12762096"/>
              <a:gd name="connsiteY0" fmla="*/ 1937188 h 2577223"/>
              <a:gd name="connsiteX1" fmla="*/ 2036946 w 12762096"/>
              <a:gd name="connsiteY1" fmla="*/ 2136712 h 2577223"/>
              <a:gd name="connsiteX2" fmla="*/ 3795762 w 12762096"/>
              <a:gd name="connsiteY2" fmla="*/ 1140898 h 2577223"/>
              <a:gd name="connsiteX3" fmla="*/ 6164071 w 12762096"/>
              <a:gd name="connsiteY3" fmla="*/ 952426 h 2577223"/>
              <a:gd name="connsiteX4" fmla="*/ 7551426 w 12762096"/>
              <a:gd name="connsiteY4" fmla="*/ 1542614 h 2577223"/>
              <a:gd name="connsiteX5" fmla="*/ 8989822 w 12762096"/>
              <a:gd name="connsiteY5" fmla="*/ 2534847 h 2577223"/>
              <a:gd name="connsiteX6" fmla="*/ 12762096 w 12762096"/>
              <a:gd name="connsiteY6" fmla="*/ 304 h 2577223"/>
              <a:gd name="connsiteX0" fmla="*/ 0 w 12762096"/>
              <a:gd name="connsiteY0" fmla="*/ 1937188 h 2577150"/>
              <a:gd name="connsiteX1" fmla="*/ 2036946 w 12762096"/>
              <a:gd name="connsiteY1" fmla="*/ 2136712 h 2577150"/>
              <a:gd name="connsiteX2" fmla="*/ 3795762 w 12762096"/>
              <a:gd name="connsiteY2" fmla="*/ 1140898 h 2577150"/>
              <a:gd name="connsiteX3" fmla="*/ 6316471 w 12762096"/>
              <a:gd name="connsiteY3" fmla="*/ 965126 h 2577150"/>
              <a:gd name="connsiteX4" fmla="*/ 7551426 w 12762096"/>
              <a:gd name="connsiteY4" fmla="*/ 1542614 h 2577150"/>
              <a:gd name="connsiteX5" fmla="*/ 8989822 w 12762096"/>
              <a:gd name="connsiteY5" fmla="*/ 2534847 h 2577150"/>
              <a:gd name="connsiteX6" fmla="*/ 12762096 w 12762096"/>
              <a:gd name="connsiteY6" fmla="*/ 304 h 2577150"/>
              <a:gd name="connsiteX0" fmla="*/ 0 w 12762096"/>
              <a:gd name="connsiteY0" fmla="*/ 1936884 h 2537229"/>
              <a:gd name="connsiteX1" fmla="*/ 2036946 w 12762096"/>
              <a:gd name="connsiteY1" fmla="*/ 2136408 h 2537229"/>
              <a:gd name="connsiteX2" fmla="*/ 3795762 w 12762096"/>
              <a:gd name="connsiteY2" fmla="*/ 1140594 h 2537229"/>
              <a:gd name="connsiteX3" fmla="*/ 6316471 w 12762096"/>
              <a:gd name="connsiteY3" fmla="*/ 964822 h 2537229"/>
              <a:gd name="connsiteX4" fmla="*/ 7551426 w 12762096"/>
              <a:gd name="connsiteY4" fmla="*/ 1542310 h 2537229"/>
              <a:gd name="connsiteX5" fmla="*/ 8989822 w 12762096"/>
              <a:gd name="connsiteY5" fmla="*/ 2534543 h 2537229"/>
              <a:gd name="connsiteX6" fmla="*/ 10032622 w 12762096"/>
              <a:gd name="connsiteY6" fmla="*/ 1772404 h 2537229"/>
              <a:gd name="connsiteX7" fmla="*/ 12762096 w 12762096"/>
              <a:gd name="connsiteY7" fmla="*/ 0 h 2537229"/>
              <a:gd name="connsiteX0" fmla="*/ 0 w 12762096"/>
              <a:gd name="connsiteY0" fmla="*/ 1936884 h 2672074"/>
              <a:gd name="connsiteX1" fmla="*/ 2036946 w 12762096"/>
              <a:gd name="connsiteY1" fmla="*/ 2136408 h 2672074"/>
              <a:gd name="connsiteX2" fmla="*/ 3795762 w 12762096"/>
              <a:gd name="connsiteY2" fmla="*/ 1140594 h 2672074"/>
              <a:gd name="connsiteX3" fmla="*/ 6316471 w 12762096"/>
              <a:gd name="connsiteY3" fmla="*/ 964822 h 2672074"/>
              <a:gd name="connsiteX4" fmla="*/ 7551426 w 12762096"/>
              <a:gd name="connsiteY4" fmla="*/ 1542310 h 2672074"/>
              <a:gd name="connsiteX5" fmla="*/ 8989822 w 12762096"/>
              <a:gd name="connsiteY5" fmla="*/ 2534543 h 2672074"/>
              <a:gd name="connsiteX6" fmla="*/ 10178619 w 12762096"/>
              <a:gd name="connsiteY6" fmla="*/ 2387127 h 2672074"/>
              <a:gd name="connsiteX7" fmla="*/ 12762096 w 12762096"/>
              <a:gd name="connsiteY7" fmla="*/ 0 h 2672074"/>
              <a:gd name="connsiteX0" fmla="*/ 0 w 12762096"/>
              <a:gd name="connsiteY0" fmla="*/ 1936884 h 2692905"/>
              <a:gd name="connsiteX1" fmla="*/ 2036946 w 12762096"/>
              <a:gd name="connsiteY1" fmla="*/ 2136408 h 2692905"/>
              <a:gd name="connsiteX2" fmla="*/ 3795762 w 12762096"/>
              <a:gd name="connsiteY2" fmla="*/ 1140594 h 2692905"/>
              <a:gd name="connsiteX3" fmla="*/ 6316471 w 12762096"/>
              <a:gd name="connsiteY3" fmla="*/ 964822 h 2692905"/>
              <a:gd name="connsiteX4" fmla="*/ 7551426 w 12762096"/>
              <a:gd name="connsiteY4" fmla="*/ 1542310 h 2692905"/>
              <a:gd name="connsiteX5" fmla="*/ 8989822 w 12762096"/>
              <a:gd name="connsiteY5" fmla="*/ 2534543 h 2692905"/>
              <a:gd name="connsiteX6" fmla="*/ 10178619 w 12762096"/>
              <a:gd name="connsiteY6" fmla="*/ 2387127 h 2692905"/>
              <a:gd name="connsiteX7" fmla="*/ 12762096 w 12762096"/>
              <a:gd name="connsiteY7" fmla="*/ 0 h 2692905"/>
              <a:gd name="connsiteX0" fmla="*/ 0 w 12762096"/>
              <a:gd name="connsiteY0" fmla="*/ 1936884 h 2790642"/>
              <a:gd name="connsiteX1" fmla="*/ 2036946 w 12762096"/>
              <a:gd name="connsiteY1" fmla="*/ 2136408 h 2790642"/>
              <a:gd name="connsiteX2" fmla="*/ 3795762 w 12762096"/>
              <a:gd name="connsiteY2" fmla="*/ 1140594 h 2790642"/>
              <a:gd name="connsiteX3" fmla="*/ 6316471 w 12762096"/>
              <a:gd name="connsiteY3" fmla="*/ 964822 h 2790642"/>
              <a:gd name="connsiteX4" fmla="*/ 7551426 w 12762096"/>
              <a:gd name="connsiteY4" fmla="*/ 1542310 h 2790642"/>
              <a:gd name="connsiteX5" fmla="*/ 8920666 w 12762096"/>
              <a:gd name="connsiteY5" fmla="*/ 2688224 h 2790642"/>
              <a:gd name="connsiteX6" fmla="*/ 10178619 w 12762096"/>
              <a:gd name="connsiteY6" fmla="*/ 2387127 h 2790642"/>
              <a:gd name="connsiteX7" fmla="*/ 12762096 w 12762096"/>
              <a:gd name="connsiteY7" fmla="*/ 0 h 2790642"/>
              <a:gd name="connsiteX0" fmla="*/ 0 w 12762096"/>
              <a:gd name="connsiteY0" fmla="*/ 1936884 h 2714634"/>
              <a:gd name="connsiteX1" fmla="*/ 2036946 w 12762096"/>
              <a:gd name="connsiteY1" fmla="*/ 2136408 h 2714634"/>
              <a:gd name="connsiteX2" fmla="*/ 3795762 w 12762096"/>
              <a:gd name="connsiteY2" fmla="*/ 1140594 h 2714634"/>
              <a:gd name="connsiteX3" fmla="*/ 6316471 w 12762096"/>
              <a:gd name="connsiteY3" fmla="*/ 964822 h 2714634"/>
              <a:gd name="connsiteX4" fmla="*/ 7551426 w 12762096"/>
              <a:gd name="connsiteY4" fmla="*/ 1542310 h 2714634"/>
              <a:gd name="connsiteX5" fmla="*/ 8974454 w 12762096"/>
              <a:gd name="connsiteY5" fmla="*/ 2572964 h 2714634"/>
              <a:gd name="connsiteX6" fmla="*/ 10178619 w 12762096"/>
              <a:gd name="connsiteY6" fmla="*/ 2387127 h 2714634"/>
              <a:gd name="connsiteX7" fmla="*/ 12762096 w 12762096"/>
              <a:gd name="connsiteY7" fmla="*/ 0 h 2714634"/>
              <a:gd name="connsiteX0" fmla="*/ 0 w 12762096"/>
              <a:gd name="connsiteY0" fmla="*/ 1936884 h 2689545"/>
              <a:gd name="connsiteX1" fmla="*/ 2036946 w 12762096"/>
              <a:gd name="connsiteY1" fmla="*/ 2136408 h 2689545"/>
              <a:gd name="connsiteX2" fmla="*/ 3795762 w 12762096"/>
              <a:gd name="connsiteY2" fmla="*/ 1140594 h 2689545"/>
              <a:gd name="connsiteX3" fmla="*/ 6316471 w 12762096"/>
              <a:gd name="connsiteY3" fmla="*/ 964822 h 2689545"/>
              <a:gd name="connsiteX4" fmla="*/ 7551426 w 12762096"/>
              <a:gd name="connsiteY4" fmla="*/ 1542310 h 2689545"/>
              <a:gd name="connsiteX5" fmla="*/ 8974454 w 12762096"/>
              <a:gd name="connsiteY5" fmla="*/ 2572964 h 2689545"/>
              <a:gd name="connsiteX6" fmla="*/ 10178619 w 12762096"/>
              <a:gd name="connsiteY6" fmla="*/ 2387127 h 2689545"/>
              <a:gd name="connsiteX7" fmla="*/ 12762096 w 12762096"/>
              <a:gd name="connsiteY7" fmla="*/ 0 h 2689545"/>
              <a:gd name="connsiteX0" fmla="*/ 0 w 12762096"/>
              <a:gd name="connsiteY0" fmla="*/ 1936884 h 2628048"/>
              <a:gd name="connsiteX1" fmla="*/ 2036946 w 12762096"/>
              <a:gd name="connsiteY1" fmla="*/ 2136408 h 2628048"/>
              <a:gd name="connsiteX2" fmla="*/ 3795762 w 12762096"/>
              <a:gd name="connsiteY2" fmla="*/ 1140594 h 2628048"/>
              <a:gd name="connsiteX3" fmla="*/ 6316471 w 12762096"/>
              <a:gd name="connsiteY3" fmla="*/ 964822 h 2628048"/>
              <a:gd name="connsiteX4" fmla="*/ 7551426 w 12762096"/>
              <a:gd name="connsiteY4" fmla="*/ 1542310 h 2628048"/>
              <a:gd name="connsiteX5" fmla="*/ 8974454 w 12762096"/>
              <a:gd name="connsiteY5" fmla="*/ 2572964 h 2628048"/>
              <a:gd name="connsiteX6" fmla="*/ 10547453 w 12762096"/>
              <a:gd name="connsiteY6" fmla="*/ 2225762 h 2628048"/>
              <a:gd name="connsiteX7" fmla="*/ 12762096 w 12762096"/>
              <a:gd name="connsiteY7" fmla="*/ 0 h 2628048"/>
              <a:gd name="connsiteX0" fmla="*/ 0 w 13499763"/>
              <a:gd name="connsiteY0" fmla="*/ 1000660 h 1691824"/>
              <a:gd name="connsiteX1" fmla="*/ 2036946 w 13499763"/>
              <a:gd name="connsiteY1" fmla="*/ 1200184 h 1691824"/>
              <a:gd name="connsiteX2" fmla="*/ 3795762 w 13499763"/>
              <a:gd name="connsiteY2" fmla="*/ 204370 h 1691824"/>
              <a:gd name="connsiteX3" fmla="*/ 6316471 w 13499763"/>
              <a:gd name="connsiteY3" fmla="*/ 28598 h 1691824"/>
              <a:gd name="connsiteX4" fmla="*/ 7551426 w 13499763"/>
              <a:gd name="connsiteY4" fmla="*/ 606086 h 1691824"/>
              <a:gd name="connsiteX5" fmla="*/ 8974454 w 13499763"/>
              <a:gd name="connsiteY5" fmla="*/ 1636740 h 1691824"/>
              <a:gd name="connsiteX6" fmla="*/ 10547453 w 13499763"/>
              <a:gd name="connsiteY6" fmla="*/ 1289538 h 1691824"/>
              <a:gd name="connsiteX7" fmla="*/ 13499763 w 13499763"/>
              <a:gd name="connsiteY7" fmla="*/ 231750 h 1691824"/>
              <a:gd name="connsiteX0" fmla="*/ 0 w 13499763"/>
              <a:gd name="connsiteY0" fmla="*/ 1000660 h 1691824"/>
              <a:gd name="connsiteX1" fmla="*/ 2036946 w 13499763"/>
              <a:gd name="connsiteY1" fmla="*/ 1200184 h 1691824"/>
              <a:gd name="connsiteX2" fmla="*/ 3795762 w 13499763"/>
              <a:gd name="connsiteY2" fmla="*/ 204370 h 1691824"/>
              <a:gd name="connsiteX3" fmla="*/ 6316471 w 13499763"/>
              <a:gd name="connsiteY3" fmla="*/ 28598 h 1691824"/>
              <a:gd name="connsiteX4" fmla="*/ 7551426 w 13499763"/>
              <a:gd name="connsiteY4" fmla="*/ 606086 h 1691824"/>
              <a:gd name="connsiteX5" fmla="*/ 8974454 w 13499763"/>
              <a:gd name="connsiteY5" fmla="*/ 1636740 h 1691824"/>
              <a:gd name="connsiteX6" fmla="*/ 10547453 w 13499763"/>
              <a:gd name="connsiteY6" fmla="*/ 1289538 h 1691824"/>
              <a:gd name="connsiteX7" fmla="*/ 13499763 w 13499763"/>
              <a:gd name="connsiteY7" fmla="*/ 231750 h 1691824"/>
              <a:gd name="connsiteX0" fmla="*/ 0 w 13499763"/>
              <a:gd name="connsiteY0" fmla="*/ 1000660 h 1526019"/>
              <a:gd name="connsiteX1" fmla="*/ 2036946 w 13499763"/>
              <a:gd name="connsiteY1" fmla="*/ 1200184 h 1526019"/>
              <a:gd name="connsiteX2" fmla="*/ 3795762 w 13499763"/>
              <a:gd name="connsiteY2" fmla="*/ 204370 h 1526019"/>
              <a:gd name="connsiteX3" fmla="*/ 6316471 w 13499763"/>
              <a:gd name="connsiteY3" fmla="*/ 28598 h 1526019"/>
              <a:gd name="connsiteX4" fmla="*/ 7551426 w 13499763"/>
              <a:gd name="connsiteY4" fmla="*/ 606086 h 1526019"/>
              <a:gd name="connsiteX5" fmla="*/ 8914819 w 13499763"/>
              <a:gd name="connsiteY5" fmla="*/ 1348505 h 1526019"/>
              <a:gd name="connsiteX6" fmla="*/ 10547453 w 13499763"/>
              <a:gd name="connsiteY6" fmla="*/ 1289538 h 1526019"/>
              <a:gd name="connsiteX7" fmla="*/ 13499763 w 13499763"/>
              <a:gd name="connsiteY7" fmla="*/ 231750 h 1526019"/>
              <a:gd name="connsiteX0" fmla="*/ 0 w 13499763"/>
              <a:gd name="connsiteY0" fmla="*/ 1000660 h 1391576"/>
              <a:gd name="connsiteX1" fmla="*/ 2036946 w 13499763"/>
              <a:gd name="connsiteY1" fmla="*/ 1200184 h 1391576"/>
              <a:gd name="connsiteX2" fmla="*/ 3795762 w 13499763"/>
              <a:gd name="connsiteY2" fmla="*/ 204370 h 1391576"/>
              <a:gd name="connsiteX3" fmla="*/ 6316471 w 13499763"/>
              <a:gd name="connsiteY3" fmla="*/ 28598 h 1391576"/>
              <a:gd name="connsiteX4" fmla="*/ 7551426 w 13499763"/>
              <a:gd name="connsiteY4" fmla="*/ 606086 h 1391576"/>
              <a:gd name="connsiteX5" fmla="*/ 8914819 w 13499763"/>
              <a:gd name="connsiteY5" fmla="*/ 1348505 h 1391576"/>
              <a:gd name="connsiteX6" fmla="*/ 10626966 w 13499763"/>
              <a:gd name="connsiteY6" fmla="*/ 1031120 h 1391576"/>
              <a:gd name="connsiteX7" fmla="*/ 13499763 w 13499763"/>
              <a:gd name="connsiteY7" fmla="*/ 231750 h 1391576"/>
              <a:gd name="connsiteX0" fmla="*/ 0 w 13499763"/>
              <a:gd name="connsiteY0" fmla="*/ 1000660 h 1372457"/>
              <a:gd name="connsiteX1" fmla="*/ 2036946 w 13499763"/>
              <a:gd name="connsiteY1" fmla="*/ 1200184 h 1372457"/>
              <a:gd name="connsiteX2" fmla="*/ 3795762 w 13499763"/>
              <a:gd name="connsiteY2" fmla="*/ 204370 h 1372457"/>
              <a:gd name="connsiteX3" fmla="*/ 6316471 w 13499763"/>
              <a:gd name="connsiteY3" fmla="*/ 28598 h 1372457"/>
              <a:gd name="connsiteX4" fmla="*/ 7551426 w 13499763"/>
              <a:gd name="connsiteY4" fmla="*/ 606086 h 1372457"/>
              <a:gd name="connsiteX5" fmla="*/ 8914819 w 13499763"/>
              <a:gd name="connsiteY5" fmla="*/ 1348505 h 1372457"/>
              <a:gd name="connsiteX6" fmla="*/ 10696540 w 13499763"/>
              <a:gd name="connsiteY6" fmla="*/ 961546 h 1372457"/>
              <a:gd name="connsiteX7" fmla="*/ 13499763 w 13499763"/>
              <a:gd name="connsiteY7" fmla="*/ 231750 h 1372457"/>
              <a:gd name="connsiteX0" fmla="*/ 0 w 13499763"/>
              <a:gd name="connsiteY0" fmla="*/ 1000943 h 1372740"/>
              <a:gd name="connsiteX1" fmla="*/ 1957433 w 13499763"/>
              <a:gd name="connsiteY1" fmla="*/ 1210406 h 1372740"/>
              <a:gd name="connsiteX2" fmla="*/ 3795762 w 13499763"/>
              <a:gd name="connsiteY2" fmla="*/ 204653 h 1372740"/>
              <a:gd name="connsiteX3" fmla="*/ 6316471 w 13499763"/>
              <a:gd name="connsiteY3" fmla="*/ 28881 h 1372740"/>
              <a:gd name="connsiteX4" fmla="*/ 7551426 w 13499763"/>
              <a:gd name="connsiteY4" fmla="*/ 606369 h 1372740"/>
              <a:gd name="connsiteX5" fmla="*/ 8914819 w 13499763"/>
              <a:gd name="connsiteY5" fmla="*/ 1348788 h 1372740"/>
              <a:gd name="connsiteX6" fmla="*/ 10696540 w 13499763"/>
              <a:gd name="connsiteY6" fmla="*/ 961829 h 1372740"/>
              <a:gd name="connsiteX7" fmla="*/ 13499763 w 13499763"/>
              <a:gd name="connsiteY7" fmla="*/ 232033 h 1372740"/>
              <a:gd name="connsiteX0" fmla="*/ 0 w 13499763"/>
              <a:gd name="connsiteY0" fmla="*/ 1000943 h 1381257"/>
              <a:gd name="connsiteX1" fmla="*/ 1957433 w 13499763"/>
              <a:gd name="connsiteY1" fmla="*/ 1210406 h 1381257"/>
              <a:gd name="connsiteX2" fmla="*/ 3795762 w 13499763"/>
              <a:gd name="connsiteY2" fmla="*/ 204653 h 1381257"/>
              <a:gd name="connsiteX3" fmla="*/ 6316471 w 13499763"/>
              <a:gd name="connsiteY3" fmla="*/ 28881 h 1381257"/>
              <a:gd name="connsiteX4" fmla="*/ 7551426 w 13499763"/>
              <a:gd name="connsiteY4" fmla="*/ 606369 h 1381257"/>
              <a:gd name="connsiteX5" fmla="*/ 9034089 w 13499763"/>
              <a:gd name="connsiteY5" fmla="*/ 1358728 h 1381257"/>
              <a:gd name="connsiteX6" fmla="*/ 10696540 w 13499763"/>
              <a:gd name="connsiteY6" fmla="*/ 961829 h 1381257"/>
              <a:gd name="connsiteX7" fmla="*/ 13499763 w 13499763"/>
              <a:gd name="connsiteY7" fmla="*/ 232033 h 1381257"/>
              <a:gd name="connsiteX0" fmla="*/ 0 w 13499763"/>
              <a:gd name="connsiteY0" fmla="*/ 998777 h 1381139"/>
              <a:gd name="connsiteX1" fmla="*/ 1957433 w 13499763"/>
              <a:gd name="connsiteY1" fmla="*/ 1208240 h 1381139"/>
              <a:gd name="connsiteX2" fmla="*/ 3795762 w 13499763"/>
              <a:gd name="connsiteY2" fmla="*/ 202487 h 1381139"/>
              <a:gd name="connsiteX3" fmla="*/ 6316471 w 13499763"/>
              <a:gd name="connsiteY3" fmla="*/ 26715 h 1381139"/>
              <a:gd name="connsiteX4" fmla="*/ 7601122 w 13499763"/>
              <a:gd name="connsiteY4" fmla="*/ 574386 h 1381139"/>
              <a:gd name="connsiteX5" fmla="*/ 9034089 w 13499763"/>
              <a:gd name="connsiteY5" fmla="*/ 1356562 h 1381139"/>
              <a:gd name="connsiteX6" fmla="*/ 10696540 w 13499763"/>
              <a:gd name="connsiteY6" fmla="*/ 959663 h 1381139"/>
              <a:gd name="connsiteX7" fmla="*/ 13499763 w 13499763"/>
              <a:gd name="connsiteY7" fmla="*/ 229867 h 1381139"/>
              <a:gd name="connsiteX0" fmla="*/ 0 w 13499763"/>
              <a:gd name="connsiteY0" fmla="*/ 998777 h 1381139"/>
              <a:gd name="connsiteX1" fmla="*/ 1957433 w 13499763"/>
              <a:gd name="connsiteY1" fmla="*/ 1208240 h 1381139"/>
              <a:gd name="connsiteX2" fmla="*/ 3795762 w 13499763"/>
              <a:gd name="connsiteY2" fmla="*/ 202487 h 1381139"/>
              <a:gd name="connsiteX3" fmla="*/ 6316471 w 13499763"/>
              <a:gd name="connsiteY3" fmla="*/ 26715 h 1381139"/>
              <a:gd name="connsiteX4" fmla="*/ 7601122 w 13499763"/>
              <a:gd name="connsiteY4" fmla="*/ 574386 h 1381139"/>
              <a:gd name="connsiteX5" fmla="*/ 9034089 w 13499763"/>
              <a:gd name="connsiteY5" fmla="*/ 1356562 h 1381139"/>
              <a:gd name="connsiteX6" fmla="*/ 10696540 w 13499763"/>
              <a:gd name="connsiteY6" fmla="*/ 959663 h 1381139"/>
              <a:gd name="connsiteX7" fmla="*/ 13499763 w 13499763"/>
              <a:gd name="connsiteY7" fmla="*/ 229867 h 1381139"/>
              <a:gd name="connsiteX0" fmla="*/ 0 w 13499763"/>
              <a:gd name="connsiteY0" fmla="*/ 1056199 h 1438561"/>
              <a:gd name="connsiteX1" fmla="*/ 1957433 w 13499763"/>
              <a:gd name="connsiteY1" fmla="*/ 1265662 h 1438561"/>
              <a:gd name="connsiteX2" fmla="*/ 3795762 w 13499763"/>
              <a:gd name="connsiteY2" fmla="*/ 259909 h 1438561"/>
              <a:gd name="connsiteX3" fmla="*/ 6316471 w 13499763"/>
              <a:gd name="connsiteY3" fmla="*/ 84137 h 1438561"/>
              <a:gd name="connsiteX4" fmla="*/ 9034089 w 13499763"/>
              <a:gd name="connsiteY4" fmla="*/ 1413984 h 1438561"/>
              <a:gd name="connsiteX5" fmla="*/ 10696540 w 13499763"/>
              <a:gd name="connsiteY5" fmla="*/ 1017085 h 1438561"/>
              <a:gd name="connsiteX6" fmla="*/ 13499763 w 13499763"/>
              <a:gd name="connsiteY6" fmla="*/ 287289 h 1438561"/>
              <a:gd name="connsiteX0" fmla="*/ 0 w 13499763"/>
              <a:gd name="connsiteY0" fmla="*/ 1066569 h 1448931"/>
              <a:gd name="connsiteX1" fmla="*/ 1957433 w 13499763"/>
              <a:gd name="connsiteY1" fmla="*/ 1276032 h 1448931"/>
              <a:gd name="connsiteX2" fmla="*/ 3795762 w 13499763"/>
              <a:gd name="connsiteY2" fmla="*/ 270279 h 1448931"/>
              <a:gd name="connsiteX3" fmla="*/ 6316471 w 13499763"/>
              <a:gd name="connsiteY3" fmla="*/ 94507 h 1448931"/>
              <a:gd name="connsiteX4" fmla="*/ 9034089 w 13499763"/>
              <a:gd name="connsiteY4" fmla="*/ 1424354 h 1448931"/>
              <a:gd name="connsiteX5" fmla="*/ 10696540 w 13499763"/>
              <a:gd name="connsiteY5" fmla="*/ 1027455 h 1448931"/>
              <a:gd name="connsiteX6" fmla="*/ 13499763 w 13499763"/>
              <a:gd name="connsiteY6" fmla="*/ 297659 h 1448931"/>
              <a:gd name="connsiteX0" fmla="*/ 0 w 13499763"/>
              <a:gd name="connsiteY0" fmla="*/ 1066569 h 1448931"/>
              <a:gd name="connsiteX1" fmla="*/ 1957433 w 13499763"/>
              <a:gd name="connsiteY1" fmla="*/ 1276032 h 1448931"/>
              <a:gd name="connsiteX2" fmla="*/ 3795762 w 13499763"/>
              <a:gd name="connsiteY2" fmla="*/ 270279 h 1448931"/>
              <a:gd name="connsiteX3" fmla="*/ 6316471 w 13499763"/>
              <a:gd name="connsiteY3" fmla="*/ 94507 h 1448931"/>
              <a:gd name="connsiteX4" fmla="*/ 9034089 w 13499763"/>
              <a:gd name="connsiteY4" fmla="*/ 1424354 h 1448931"/>
              <a:gd name="connsiteX5" fmla="*/ 10696540 w 13499763"/>
              <a:gd name="connsiteY5" fmla="*/ 1027455 h 1448931"/>
              <a:gd name="connsiteX6" fmla="*/ 13499763 w 13499763"/>
              <a:gd name="connsiteY6" fmla="*/ 297659 h 144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9763" h="1448931">
                <a:moveTo>
                  <a:pt x="0" y="1066569"/>
                </a:moveTo>
                <a:cubicBezTo>
                  <a:pt x="369570" y="986392"/>
                  <a:pt x="1324806" y="1408747"/>
                  <a:pt x="1957433" y="1276032"/>
                </a:cubicBezTo>
                <a:cubicBezTo>
                  <a:pt x="2590060" y="1143317"/>
                  <a:pt x="3164258" y="515750"/>
                  <a:pt x="3795762" y="270279"/>
                </a:cubicBezTo>
                <a:cubicBezTo>
                  <a:pt x="4427266" y="24808"/>
                  <a:pt x="5443417" y="-97839"/>
                  <a:pt x="6316471" y="94507"/>
                </a:cubicBezTo>
                <a:cubicBezTo>
                  <a:pt x="7189525" y="286853"/>
                  <a:pt x="8304078" y="1268863"/>
                  <a:pt x="9034089" y="1424354"/>
                </a:cubicBezTo>
                <a:cubicBezTo>
                  <a:pt x="9549992" y="1488567"/>
                  <a:pt x="10067828" y="1449879"/>
                  <a:pt x="10696540" y="1027455"/>
                </a:cubicBezTo>
                <a:cubicBezTo>
                  <a:pt x="11325252" y="605031"/>
                  <a:pt x="12115083" y="416327"/>
                  <a:pt x="13499763" y="297659"/>
                </a:cubicBezTo>
              </a:path>
            </a:pathLst>
          </a:custGeom>
          <a:noFill/>
          <a:ln w="9525">
            <a:solidFill>
              <a:schemeClr val="tx1">
                <a:lumMod val="90000"/>
                <a:lumOff val="1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6" name="Rectangle: Rounded Corners 105">
            <a:extLst>
              <a:ext uri="{FF2B5EF4-FFF2-40B4-BE49-F238E27FC236}">
                <a16:creationId xmlns:a16="http://schemas.microsoft.com/office/drawing/2014/main" id="{6DD9D172-C73A-4FB7-A48A-1D4469446B17}"/>
              </a:ext>
            </a:extLst>
          </p:cNvPr>
          <p:cNvSpPr/>
          <p:nvPr/>
        </p:nvSpPr>
        <p:spPr>
          <a:xfrm>
            <a:off x="6151304" y="2401701"/>
            <a:ext cx="1354168" cy="341632"/>
          </a:xfrm>
          <a:prstGeom prst="roundRect">
            <a:avLst>
              <a:gd name="adj" fmla="val 0"/>
            </a:avLst>
          </a:prstGeom>
          <a:noFill/>
        </p:spPr>
        <p:txBody>
          <a:bodyPr wrap="square" lIns="45720" tIns="73152" anchor="t" anchorCtr="0">
            <a:spAutoFit/>
          </a:bodyPr>
          <a:lstStyle/>
          <a:p>
            <a:pPr marL="0" marR="0" lvl="0" indent="0" algn="l" defTabSz="654584" rtl="0" eaLnBrk="1" fontAlgn="auto" latinLnBrk="0" hangingPunct="1">
              <a:lnSpc>
                <a:spcPct val="90000"/>
              </a:lnSpc>
              <a:spcBef>
                <a:spcPts val="0"/>
              </a:spcBef>
              <a:spcAft>
                <a:spcPts val="300"/>
              </a:spcAft>
              <a:buClr>
                <a:srgbClr val="0078D7"/>
              </a:buClr>
              <a:buSzTx/>
              <a:buFontTx/>
              <a:buNone/>
              <a:tabLst/>
              <a:defRPr/>
            </a:pPr>
            <a:r>
              <a:rPr kumimoji="0" lang="en-US" sz="8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panose="020B0502040204020203" pitchFamily="34" charset="0"/>
              </a:rPr>
              <a:t>Attend monthly calls with Microsoft tele-specialist </a:t>
            </a:r>
          </a:p>
        </p:txBody>
      </p:sp>
      <p:sp>
        <p:nvSpPr>
          <p:cNvPr id="111" name="Rectangle: Rounded Corners 110">
            <a:extLst>
              <a:ext uri="{FF2B5EF4-FFF2-40B4-BE49-F238E27FC236}">
                <a16:creationId xmlns:a16="http://schemas.microsoft.com/office/drawing/2014/main" id="{4DE7BB12-0BC4-4CDF-BF02-C5F26211962C}"/>
              </a:ext>
            </a:extLst>
          </p:cNvPr>
          <p:cNvSpPr/>
          <p:nvPr/>
        </p:nvSpPr>
        <p:spPr>
          <a:xfrm>
            <a:off x="6151304" y="4153960"/>
            <a:ext cx="1533003" cy="366254"/>
          </a:xfrm>
          <a:prstGeom prst="roundRect">
            <a:avLst>
              <a:gd name="adj" fmla="val 0"/>
            </a:avLst>
          </a:prstGeom>
          <a:noFill/>
        </p:spPr>
        <p:txBody>
          <a:bodyPr wrap="square" lIns="45720" tIns="73152" anchor="t" anchorCtr="0">
            <a:spAutoFit/>
          </a:bodyPr>
          <a:lstStyle/>
          <a:p>
            <a:pPr defTabSz="932597"/>
            <a:r>
              <a:rPr lang="en-US" sz="800">
                <a:gradFill>
                  <a:gsLst>
                    <a:gs pos="0">
                      <a:schemeClr val="tx1"/>
                    </a:gs>
                    <a:gs pos="100000">
                      <a:schemeClr val="tx2"/>
                    </a:gs>
                  </a:gsLst>
                  <a:lin ang="5400000" scaled="1"/>
                </a:gradFill>
              </a:rPr>
              <a:t>Continue with preferred digital guided experience</a:t>
            </a:r>
          </a:p>
        </p:txBody>
      </p:sp>
      <p:sp>
        <p:nvSpPr>
          <p:cNvPr id="2" name="Title 1">
            <a:extLst>
              <a:ext uri="{FF2B5EF4-FFF2-40B4-BE49-F238E27FC236}">
                <a16:creationId xmlns:a16="http://schemas.microsoft.com/office/drawing/2014/main" id="{0502BA2B-1363-4D77-91ED-CC79178271B9}"/>
              </a:ext>
            </a:extLst>
          </p:cNvPr>
          <p:cNvSpPr>
            <a:spLocks noGrp="1"/>
          </p:cNvSpPr>
          <p:nvPr>
            <p:ph type="title"/>
          </p:nvPr>
        </p:nvSpPr>
        <p:spPr>
          <a:xfrm>
            <a:off x="593148" y="477267"/>
            <a:ext cx="10460849" cy="397032"/>
          </a:xfrm>
        </p:spPr>
        <p:txBody>
          <a:bodyPr/>
          <a:lstStyle/>
          <a:p>
            <a:r>
              <a:rPr lang="en-US"/>
              <a:t>Microsoft’s unmanaged partner journey</a:t>
            </a:r>
          </a:p>
        </p:txBody>
      </p:sp>
      <p:sp>
        <p:nvSpPr>
          <p:cNvPr id="57" name="Oval 56">
            <a:extLst>
              <a:ext uri="{FF2B5EF4-FFF2-40B4-BE49-F238E27FC236}">
                <a16:creationId xmlns:a16="http://schemas.microsoft.com/office/drawing/2014/main" id="{D84BA723-1732-49FD-9C03-18D84B2818D8}"/>
              </a:ext>
            </a:extLst>
          </p:cNvPr>
          <p:cNvSpPr/>
          <p:nvPr/>
        </p:nvSpPr>
        <p:spPr bwMode="auto">
          <a:xfrm>
            <a:off x="599796" y="2635133"/>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1</a:t>
            </a:r>
          </a:p>
        </p:txBody>
      </p:sp>
      <p:sp>
        <p:nvSpPr>
          <p:cNvPr id="73" name="Rectangle 72">
            <a:extLst>
              <a:ext uri="{FF2B5EF4-FFF2-40B4-BE49-F238E27FC236}">
                <a16:creationId xmlns:a16="http://schemas.microsoft.com/office/drawing/2014/main" id="{B44103B5-A766-4C7E-B6FF-62B6EDE4FC45}"/>
              </a:ext>
            </a:extLst>
          </p:cNvPr>
          <p:cNvSpPr/>
          <p:nvPr/>
        </p:nvSpPr>
        <p:spPr>
          <a:xfrm>
            <a:off x="1420470" y="2916703"/>
            <a:ext cx="1002271" cy="267766"/>
          </a:xfrm>
          <a:prstGeom prst="rect">
            <a:avLst/>
          </a:prstGeom>
        </p:spPr>
        <p:txBody>
          <a:bodyPr wrap="square" lIns="45720" tIns="45720" rIns="0" bIns="0" anchor="b">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Sign up and </a:t>
            </a:r>
            <a:b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receive benefits</a:t>
            </a:r>
          </a:p>
        </p:txBody>
      </p:sp>
      <p:sp>
        <p:nvSpPr>
          <p:cNvPr id="74" name="Rectangle 73">
            <a:extLst>
              <a:ext uri="{FF2B5EF4-FFF2-40B4-BE49-F238E27FC236}">
                <a16:creationId xmlns:a16="http://schemas.microsoft.com/office/drawing/2014/main" id="{E904EB02-8F3F-40D1-A9EB-06FA5C9DA064}"/>
              </a:ext>
            </a:extLst>
          </p:cNvPr>
          <p:cNvSpPr/>
          <p:nvPr/>
        </p:nvSpPr>
        <p:spPr>
          <a:xfrm>
            <a:off x="2372239" y="3073353"/>
            <a:ext cx="1255114" cy="267766"/>
          </a:xfrm>
          <a:prstGeom prst="rect">
            <a:avLst/>
          </a:prstGeom>
          <a:noFill/>
        </p:spPr>
        <p:txBody>
          <a:bodyPr wrap="square" lIns="45720" tIns="45720" rIns="0" bIns="0" anchor="b">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Evaluate paid </a:t>
            </a:r>
            <a:b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starter offer (optional)</a:t>
            </a:r>
          </a:p>
        </p:txBody>
      </p:sp>
      <p:sp>
        <p:nvSpPr>
          <p:cNvPr id="77" name="Rectangle 76">
            <a:extLst>
              <a:ext uri="{FF2B5EF4-FFF2-40B4-BE49-F238E27FC236}">
                <a16:creationId xmlns:a16="http://schemas.microsoft.com/office/drawing/2014/main" id="{9341B80B-288A-4ED4-BAFB-C9F65332AE14}"/>
              </a:ext>
            </a:extLst>
          </p:cNvPr>
          <p:cNvSpPr/>
          <p:nvPr/>
        </p:nvSpPr>
        <p:spPr>
          <a:xfrm>
            <a:off x="6151304" y="3015843"/>
            <a:ext cx="1594434" cy="267766"/>
          </a:xfrm>
          <a:prstGeom prst="rect">
            <a:avLst/>
          </a:prstGeom>
          <a:noFill/>
        </p:spPr>
        <p:txBody>
          <a:bodyPr wrap="square" lIns="45720" tIns="45720" rIns="0" bIns="0" anchor="b">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Develop scalable solution through partner engagement</a:t>
            </a:r>
          </a:p>
        </p:txBody>
      </p:sp>
      <p:sp>
        <p:nvSpPr>
          <p:cNvPr id="78" name="Rectangle 77">
            <a:extLst>
              <a:ext uri="{FF2B5EF4-FFF2-40B4-BE49-F238E27FC236}">
                <a16:creationId xmlns:a16="http://schemas.microsoft.com/office/drawing/2014/main" id="{DEEBDB1C-37BF-456B-920F-895F9424D937}"/>
              </a:ext>
            </a:extLst>
          </p:cNvPr>
          <p:cNvSpPr/>
          <p:nvPr/>
        </p:nvSpPr>
        <p:spPr>
          <a:xfrm>
            <a:off x="7994268" y="2786373"/>
            <a:ext cx="948419" cy="378565"/>
          </a:xfrm>
          <a:prstGeom prst="rect">
            <a:avLst/>
          </a:prstGeom>
          <a:noFill/>
        </p:spPr>
        <p:txBody>
          <a:bodyPr wrap="square" lIns="91440" tIns="45720" rIns="0" bIns="0" anchor="b">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Evaluate silver competency </a:t>
            </a:r>
            <a:b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(optional)</a:t>
            </a:r>
          </a:p>
        </p:txBody>
      </p:sp>
      <p:sp>
        <p:nvSpPr>
          <p:cNvPr id="107" name="Rectangle 106">
            <a:extLst>
              <a:ext uri="{FF2B5EF4-FFF2-40B4-BE49-F238E27FC236}">
                <a16:creationId xmlns:a16="http://schemas.microsoft.com/office/drawing/2014/main" id="{401B6333-06F2-4F0D-8BCA-ABDE7A3B2693}"/>
              </a:ext>
            </a:extLst>
          </p:cNvPr>
          <p:cNvSpPr/>
          <p:nvPr/>
        </p:nvSpPr>
        <p:spPr>
          <a:xfrm>
            <a:off x="6151304" y="2162848"/>
            <a:ext cx="1398344" cy="267766"/>
          </a:xfrm>
          <a:prstGeom prst="rect">
            <a:avLst/>
          </a:prstGeom>
          <a:noFill/>
        </p:spPr>
        <p:txBody>
          <a:bodyPr wrap="square" lIns="45720" tIns="45720" rIns="0" bIns="0" anchor="b">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Develop scalable solution with tele-specialist</a:t>
            </a:r>
          </a:p>
        </p:txBody>
      </p:sp>
      <p:sp>
        <p:nvSpPr>
          <p:cNvPr id="110" name="Rectangle 109">
            <a:extLst>
              <a:ext uri="{FF2B5EF4-FFF2-40B4-BE49-F238E27FC236}">
                <a16:creationId xmlns:a16="http://schemas.microsoft.com/office/drawing/2014/main" id="{8D1FA1CE-2436-4702-9C7A-FA6C20070E71}"/>
              </a:ext>
            </a:extLst>
          </p:cNvPr>
          <p:cNvSpPr/>
          <p:nvPr/>
        </p:nvSpPr>
        <p:spPr>
          <a:xfrm>
            <a:off x="6151304" y="3896288"/>
            <a:ext cx="1566502" cy="281616"/>
          </a:xfrm>
          <a:prstGeom prst="rect">
            <a:avLst/>
          </a:prstGeom>
          <a:noFill/>
        </p:spPr>
        <p:txBody>
          <a:bodyPr wrap="square" lIns="45720" tIns="45720" rIns="0" bIns="0" anchor="b">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85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Develop scalable solution through guided experience</a:t>
            </a:r>
          </a:p>
        </p:txBody>
      </p:sp>
      <p:grpSp>
        <p:nvGrpSpPr>
          <p:cNvPr id="12" name="Group 11">
            <a:extLst>
              <a:ext uri="{FF2B5EF4-FFF2-40B4-BE49-F238E27FC236}">
                <a16:creationId xmlns:a16="http://schemas.microsoft.com/office/drawing/2014/main" id="{EE0CFBE1-FC34-4358-A78E-2A8F29C8ACAE}"/>
              </a:ext>
            </a:extLst>
          </p:cNvPr>
          <p:cNvGrpSpPr/>
          <p:nvPr/>
        </p:nvGrpSpPr>
        <p:grpSpPr>
          <a:xfrm>
            <a:off x="620907" y="1090423"/>
            <a:ext cx="2365933" cy="489365"/>
            <a:chOff x="718141" y="1145739"/>
            <a:chExt cx="2365933" cy="489365"/>
          </a:xfrm>
        </p:grpSpPr>
        <p:sp>
          <p:nvSpPr>
            <p:cNvPr id="93" name="Rectangle: Rounded Corners 92">
              <a:extLst>
                <a:ext uri="{FF2B5EF4-FFF2-40B4-BE49-F238E27FC236}">
                  <a16:creationId xmlns:a16="http://schemas.microsoft.com/office/drawing/2014/main" id="{F990B9A6-8E63-4E10-85C7-0A0BED7A60D2}"/>
                </a:ext>
              </a:extLst>
            </p:cNvPr>
            <p:cNvSpPr/>
            <p:nvPr/>
          </p:nvSpPr>
          <p:spPr bwMode="auto">
            <a:xfrm>
              <a:off x="976264" y="1145739"/>
              <a:ext cx="1477929" cy="489365"/>
            </a:xfrm>
            <a:prstGeom prst="roundRect">
              <a:avLst>
                <a:gd name="adj" fmla="val 0"/>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chemeClr val="accent3"/>
                      </a:gs>
                      <a:gs pos="100000">
                        <a:schemeClr val="accent3"/>
                      </a:gs>
                    </a:gsLst>
                    <a:lin ang="5400000" scaled="1"/>
                  </a:gradFill>
                  <a:effectLst/>
                  <a:uLnTx/>
                  <a:uFillTx/>
                  <a:latin typeface="Segoe UI"/>
                  <a:ea typeface="+mn-ea"/>
                  <a:cs typeface="+mn-cs"/>
                </a:rPr>
                <a:t>Sign up</a:t>
              </a:r>
            </a:p>
          </p:txBody>
        </p:sp>
        <p:cxnSp>
          <p:nvCxnSpPr>
            <p:cNvPr id="91" name="Straight Arrow Connector 90">
              <a:extLst>
                <a:ext uri="{FF2B5EF4-FFF2-40B4-BE49-F238E27FC236}">
                  <a16:creationId xmlns:a16="http://schemas.microsoft.com/office/drawing/2014/main" id="{645DB946-267E-46A1-865C-E519D08C16ED}"/>
                </a:ext>
              </a:extLst>
            </p:cNvPr>
            <p:cNvCxnSpPr>
              <a:cxnSpLocks/>
            </p:cNvCxnSpPr>
            <p:nvPr/>
          </p:nvCxnSpPr>
          <p:spPr>
            <a:xfrm>
              <a:off x="725467" y="1145739"/>
              <a:ext cx="2358607" cy="0"/>
            </a:xfrm>
            <a:prstGeom prst="straightConnector1">
              <a:avLst/>
            </a:prstGeom>
            <a:ln w="50800" cap="sq">
              <a:solidFill>
                <a:schemeClr val="accent3"/>
              </a:solidFill>
              <a:headEnd type="none" w="lg" len="sm"/>
              <a:tailEnd type="non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A822414-3ACB-46B3-82DC-43D2A49B152F}"/>
                </a:ext>
              </a:extLst>
            </p:cNvPr>
            <p:cNvGrpSpPr/>
            <p:nvPr/>
          </p:nvGrpSpPr>
          <p:grpSpPr>
            <a:xfrm>
              <a:off x="718141" y="1259281"/>
              <a:ext cx="320456" cy="262280"/>
              <a:chOff x="561887" y="1822783"/>
              <a:chExt cx="446889" cy="365760"/>
            </a:xfrm>
          </p:grpSpPr>
          <p:sp>
            <p:nvSpPr>
              <p:cNvPr id="83" name="people_4">
                <a:extLst>
                  <a:ext uri="{FF2B5EF4-FFF2-40B4-BE49-F238E27FC236}">
                    <a16:creationId xmlns:a16="http://schemas.microsoft.com/office/drawing/2014/main" id="{239DCBF4-A662-4F43-9D64-B48FA2795E9C}"/>
                  </a:ext>
                </a:extLst>
              </p:cNvPr>
              <p:cNvSpPr>
                <a:spLocks noChangeAspect="1" noEditPoints="1"/>
              </p:cNvSpPr>
              <p:nvPr/>
            </p:nvSpPr>
            <p:spPr bwMode="auto">
              <a:xfrm>
                <a:off x="561887" y="182278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accent3"/>
                      </a:gs>
                      <a:gs pos="100000">
                        <a:schemeClr val="accent3"/>
                      </a:gs>
                    </a:gsLst>
                    <a:lin ang="5400000" scaled="1"/>
                  </a:gradFill>
                  <a:effectLst/>
                  <a:uLnTx/>
                  <a:uFillTx/>
                  <a:latin typeface="Segoe UI"/>
                  <a:ea typeface="+mn-ea"/>
                  <a:cs typeface="+mn-cs"/>
                </a:endParaRPr>
              </a:p>
            </p:txBody>
          </p:sp>
          <p:sp>
            <p:nvSpPr>
              <p:cNvPr id="97" name="plus">
                <a:extLst>
                  <a:ext uri="{FF2B5EF4-FFF2-40B4-BE49-F238E27FC236}">
                    <a16:creationId xmlns:a16="http://schemas.microsoft.com/office/drawing/2014/main" id="{C45A98E4-FE08-4D20-B4F7-2B91F4982BDC}"/>
                  </a:ext>
                </a:extLst>
              </p:cNvPr>
              <p:cNvSpPr>
                <a:spLocks noChangeAspect="1" noEditPoints="1"/>
              </p:cNvSpPr>
              <p:nvPr/>
            </p:nvSpPr>
            <p:spPr bwMode="auto">
              <a:xfrm>
                <a:off x="875966" y="1850309"/>
                <a:ext cx="132810" cy="13281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accent3"/>
                      </a:gs>
                      <a:gs pos="100000">
                        <a:schemeClr val="accent3"/>
                      </a:gs>
                    </a:gsLst>
                    <a:lin ang="5400000" scaled="1"/>
                  </a:gra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2FBCFF05-E908-4ADD-B4F4-95ECA42F2BEC}"/>
              </a:ext>
            </a:extLst>
          </p:cNvPr>
          <p:cNvGrpSpPr/>
          <p:nvPr/>
        </p:nvGrpSpPr>
        <p:grpSpPr>
          <a:xfrm>
            <a:off x="3031229" y="1090423"/>
            <a:ext cx="2217809" cy="489365"/>
            <a:chOff x="3810909" y="1145739"/>
            <a:chExt cx="2217809" cy="489365"/>
          </a:xfrm>
        </p:grpSpPr>
        <p:sp>
          <p:nvSpPr>
            <p:cNvPr id="94" name="Rectangle: Rounded Corners 93">
              <a:extLst>
                <a:ext uri="{FF2B5EF4-FFF2-40B4-BE49-F238E27FC236}">
                  <a16:creationId xmlns:a16="http://schemas.microsoft.com/office/drawing/2014/main" id="{1E33719D-0B9C-4936-865C-72319B40086E}"/>
                </a:ext>
              </a:extLst>
            </p:cNvPr>
            <p:cNvSpPr/>
            <p:nvPr/>
          </p:nvSpPr>
          <p:spPr bwMode="auto">
            <a:xfrm>
              <a:off x="4110061" y="1145739"/>
              <a:ext cx="1918657" cy="489365"/>
            </a:xfrm>
            <a:prstGeom prst="roundRect">
              <a:avLst>
                <a:gd name="adj" fmla="val 0"/>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a:ea typeface="+mn-ea"/>
                  <a:cs typeface="+mn-cs"/>
                </a:rPr>
                <a:t>Build a practice</a:t>
              </a:r>
            </a:p>
          </p:txBody>
        </p:sp>
        <p:grpSp>
          <p:nvGrpSpPr>
            <p:cNvPr id="4" name="Group 3">
              <a:extLst>
                <a:ext uri="{FF2B5EF4-FFF2-40B4-BE49-F238E27FC236}">
                  <a16:creationId xmlns:a16="http://schemas.microsoft.com/office/drawing/2014/main" id="{6DE9AD5C-95E1-431F-A5CB-6B0DBF7DF6F0}"/>
                </a:ext>
              </a:extLst>
            </p:cNvPr>
            <p:cNvGrpSpPr/>
            <p:nvPr/>
          </p:nvGrpSpPr>
          <p:grpSpPr>
            <a:xfrm>
              <a:off x="3810909" y="1259281"/>
              <a:ext cx="379654" cy="262280"/>
              <a:chOff x="1255663" y="1786097"/>
              <a:chExt cx="529443" cy="365760"/>
            </a:xfrm>
          </p:grpSpPr>
          <p:sp>
            <p:nvSpPr>
              <p:cNvPr id="104" name="people_4">
                <a:extLst>
                  <a:ext uri="{FF2B5EF4-FFF2-40B4-BE49-F238E27FC236}">
                    <a16:creationId xmlns:a16="http://schemas.microsoft.com/office/drawing/2014/main" id="{95A85D8E-6CDF-47BF-8DE4-8FC886F3FB5F}"/>
                  </a:ext>
                </a:extLst>
              </p:cNvPr>
              <p:cNvSpPr>
                <a:spLocks noChangeAspect="1" noEditPoints="1"/>
              </p:cNvSpPr>
              <p:nvPr/>
            </p:nvSpPr>
            <p:spPr bwMode="auto">
              <a:xfrm>
                <a:off x="1255663" y="1786097"/>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accent3"/>
                      </a:gs>
                      <a:gs pos="100000">
                        <a:schemeClr val="accent3"/>
                      </a:gs>
                    </a:gsLst>
                    <a:lin ang="5400000" scaled="1"/>
                  </a:gradFill>
                  <a:effectLst/>
                  <a:uLnTx/>
                  <a:uFillTx/>
                  <a:latin typeface="Segoe UI"/>
                  <a:ea typeface="+mn-ea"/>
                  <a:cs typeface="+mn-cs"/>
                </a:endParaRPr>
              </a:p>
            </p:txBody>
          </p:sp>
          <p:sp>
            <p:nvSpPr>
              <p:cNvPr id="112" name="people_4">
                <a:extLst>
                  <a:ext uri="{FF2B5EF4-FFF2-40B4-BE49-F238E27FC236}">
                    <a16:creationId xmlns:a16="http://schemas.microsoft.com/office/drawing/2014/main" id="{7C8C0D5F-AA3A-40DD-AB95-85688D3B2CFF}"/>
                  </a:ext>
                </a:extLst>
              </p:cNvPr>
              <p:cNvSpPr>
                <a:spLocks noChangeAspect="1" noEditPoints="1"/>
              </p:cNvSpPr>
              <p:nvPr/>
            </p:nvSpPr>
            <p:spPr bwMode="auto">
              <a:xfrm>
                <a:off x="1647946" y="1998515"/>
                <a:ext cx="137160" cy="15334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accent3"/>
                      </a:gs>
                      <a:gs pos="100000">
                        <a:schemeClr val="accent3"/>
                      </a:gs>
                    </a:gsLst>
                    <a:lin ang="5400000" scaled="1"/>
                  </a:gradFill>
                  <a:effectLst/>
                  <a:uLnTx/>
                  <a:uFillTx/>
                  <a:latin typeface="Segoe UI"/>
                  <a:ea typeface="+mn-ea"/>
                  <a:cs typeface="+mn-cs"/>
                </a:endParaRPr>
              </a:p>
            </p:txBody>
          </p:sp>
          <p:sp>
            <p:nvSpPr>
              <p:cNvPr id="113" name="people_4">
                <a:extLst>
                  <a:ext uri="{FF2B5EF4-FFF2-40B4-BE49-F238E27FC236}">
                    <a16:creationId xmlns:a16="http://schemas.microsoft.com/office/drawing/2014/main" id="{8E26B228-B165-495F-8A84-2C6C71C4D8E8}"/>
                  </a:ext>
                </a:extLst>
              </p:cNvPr>
              <p:cNvSpPr>
                <a:spLocks noChangeAspect="1" noEditPoints="1"/>
              </p:cNvSpPr>
              <p:nvPr/>
            </p:nvSpPr>
            <p:spPr bwMode="auto">
              <a:xfrm>
                <a:off x="1647946" y="1786097"/>
                <a:ext cx="134462" cy="15032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accent3"/>
                      </a:gs>
                      <a:gs pos="100000">
                        <a:schemeClr val="accent3"/>
                      </a:gs>
                    </a:gsLst>
                    <a:lin ang="5400000" scaled="1"/>
                  </a:gradFill>
                  <a:effectLst/>
                  <a:uLnTx/>
                  <a:uFillTx/>
                  <a:latin typeface="Segoe UI"/>
                  <a:ea typeface="+mn-ea"/>
                  <a:cs typeface="+mn-cs"/>
                </a:endParaRPr>
              </a:p>
            </p:txBody>
          </p:sp>
        </p:grpSp>
        <p:cxnSp>
          <p:nvCxnSpPr>
            <p:cNvPr id="118" name="Straight Arrow Connector 117">
              <a:extLst>
                <a:ext uri="{FF2B5EF4-FFF2-40B4-BE49-F238E27FC236}">
                  <a16:creationId xmlns:a16="http://schemas.microsoft.com/office/drawing/2014/main" id="{AC04E7EB-F9C7-4313-800B-CBDE3667BC75}"/>
                </a:ext>
              </a:extLst>
            </p:cNvPr>
            <p:cNvCxnSpPr>
              <a:cxnSpLocks/>
            </p:cNvCxnSpPr>
            <p:nvPr/>
          </p:nvCxnSpPr>
          <p:spPr>
            <a:xfrm>
              <a:off x="3852237" y="1145739"/>
              <a:ext cx="2002146" cy="0"/>
            </a:xfrm>
            <a:prstGeom prst="straightConnector1">
              <a:avLst/>
            </a:prstGeom>
            <a:ln w="50800" cap="sq">
              <a:solidFill>
                <a:schemeClr val="accent1">
                  <a:lumMod val="75000"/>
                </a:schemeClr>
              </a:solidFill>
              <a:headEnd type="none" w="lg"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F71E498-EF46-4CF6-925A-3D48BE2A1A5E}"/>
              </a:ext>
            </a:extLst>
          </p:cNvPr>
          <p:cNvGrpSpPr/>
          <p:nvPr/>
        </p:nvGrpSpPr>
        <p:grpSpPr>
          <a:xfrm>
            <a:off x="5169401" y="1090423"/>
            <a:ext cx="6638843" cy="489365"/>
            <a:chOff x="5767020" y="1145739"/>
            <a:chExt cx="7279432" cy="489365"/>
          </a:xfrm>
        </p:grpSpPr>
        <p:sp>
          <p:nvSpPr>
            <p:cNvPr id="95" name="Rectangle: Rounded Corners 94">
              <a:extLst>
                <a:ext uri="{FF2B5EF4-FFF2-40B4-BE49-F238E27FC236}">
                  <a16:creationId xmlns:a16="http://schemas.microsoft.com/office/drawing/2014/main" id="{FA8FD8C7-4E8A-4B9A-9DD6-9D1702BDEBC6}"/>
                </a:ext>
              </a:extLst>
            </p:cNvPr>
            <p:cNvSpPr/>
            <p:nvPr/>
          </p:nvSpPr>
          <p:spPr bwMode="auto">
            <a:xfrm>
              <a:off x="6008800" y="1145739"/>
              <a:ext cx="6406903" cy="489365"/>
            </a:xfrm>
            <a:prstGeom prst="roundRect">
              <a:avLst>
                <a:gd name="adj" fmla="val 0"/>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0">
                        <a:schemeClr val="accent1"/>
                      </a:gs>
                      <a:gs pos="100000">
                        <a:schemeClr val="accent1"/>
                      </a:gs>
                    </a:gsLst>
                    <a:lin ang="5400000" scaled="1"/>
                  </a:gradFill>
                  <a:effectLst/>
                  <a:uLnTx/>
                  <a:uFillTx/>
                  <a:latin typeface="Segoe UI"/>
                  <a:ea typeface="+mn-ea"/>
                  <a:cs typeface="+mn-cs"/>
                </a:rPr>
                <a:t>Accelerate sales</a:t>
              </a:r>
            </a:p>
          </p:txBody>
        </p:sp>
        <p:grpSp>
          <p:nvGrpSpPr>
            <p:cNvPr id="9" name="Group 8">
              <a:extLst>
                <a:ext uri="{FF2B5EF4-FFF2-40B4-BE49-F238E27FC236}">
                  <a16:creationId xmlns:a16="http://schemas.microsoft.com/office/drawing/2014/main" id="{3BAB3AC6-9C82-407E-9BAF-683FA5A02B3C}"/>
                </a:ext>
              </a:extLst>
            </p:cNvPr>
            <p:cNvGrpSpPr/>
            <p:nvPr/>
          </p:nvGrpSpPr>
          <p:grpSpPr>
            <a:xfrm>
              <a:off x="5798024" y="1257833"/>
              <a:ext cx="294025" cy="265176"/>
              <a:chOff x="1907325" y="1785829"/>
              <a:chExt cx="410030" cy="383929"/>
            </a:xfrm>
          </p:grpSpPr>
          <p:sp>
            <p:nvSpPr>
              <p:cNvPr id="116" name="Financial_E7BB">
                <a:extLst>
                  <a:ext uri="{FF2B5EF4-FFF2-40B4-BE49-F238E27FC236}">
                    <a16:creationId xmlns:a16="http://schemas.microsoft.com/office/drawing/2014/main" id="{39CDF3F3-67D1-47F3-A27D-645C432AB0B1}"/>
                  </a:ext>
                </a:extLst>
              </p:cNvPr>
              <p:cNvSpPr>
                <a:spLocks noChangeAspect="1" noEditPoints="1"/>
              </p:cNvSpPr>
              <p:nvPr/>
            </p:nvSpPr>
            <p:spPr bwMode="auto">
              <a:xfrm>
                <a:off x="1907325" y="180399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accent3"/>
                      </a:gs>
                      <a:gs pos="100000">
                        <a:schemeClr val="accent3"/>
                      </a:gs>
                    </a:gsLst>
                    <a:lin ang="5400000" scaled="1"/>
                  </a:gradFill>
                  <a:effectLst/>
                  <a:uLnTx/>
                  <a:uFillTx/>
                  <a:latin typeface="Segoe UI"/>
                  <a:ea typeface="+mn-ea"/>
                  <a:cs typeface="+mn-cs"/>
                </a:endParaRPr>
              </a:p>
            </p:txBody>
          </p:sp>
          <p:sp>
            <p:nvSpPr>
              <p:cNvPr id="117" name="Money_3">
                <a:extLst>
                  <a:ext uri="{FF2B5EF4-FFF2-40B4-BE49-F238E27FC236}">
                    <a16:creationId xmlns:a16="http://schemas.microsoft.com/office/drawing/2014/main" id="{A1D11134-1495-4611-9D0F-D2324E1B25BA}"/>
                  </a:ext>
                </a:extLst>
              </p:cNvPr>
              <p:cNvSpPr>
                <a:spLocks noChangeAspect="1" noEditPoints="1"/>
              </p:cNvSpPr>
              <p:nvPr/>
            </p:nvSpPr>
            <p:spPr bwMode="auto">
              <a:xfrm>
                <a:off x="1915990" y="1785829"/>
                <a:ext cx="81045" cy="146709"/>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accent3"/>
                      </a:gs>
                      <a:gs pos="100000">
                        <a:schemeClr val="accent3"/>
                      </a:gs>
                    </a:gsLst>
                    <a:lin ang="5400000" scaled="1"/>
                  </a:gradFill>
                  <a:effectLst/>
                  <a:uLnTx/>
                  <a:uFillTx/>
                  <a:latin typeface="Segoe UI"/>
                  <a:ea typeface="+mn-ea"/>
                  <a:cs typeface="+mn-cs"/>
                </a:endParaRPr>
              </a:p>
            </p:txBody>
          </p:sp>
        </p:grpSp>
        <p:cxnSp>
          <p:nvCxnSpPr>
            <p:cNvPr id="122" name="Straight Arrow Connector 121">
              <a:extLst>
                <a:ext uri="{FF2B5EF4-FFF2-40B4-BE49-F238E27FC236}">
                  <a16:creationId xmlns:a16="http://schemas.microsoft.com/office/drawing/2014/main" id="{5C5CD03E-DAD1-4EA1-9798-A5BD06D6D8F5}"/>
                </a:ext>
              </a:extLst>
            </p:cNvPr>
            <p:cNvCxnSpPr>
              <a:cxnSpLocks/>
            </p:cNvCxnSpPr>
            <p:nvPr/>
          </p:nvCxnSpPr>
          <p:spPr>
            <a:xfrm>
              <a:off x="5767020" y="1145739"/>
              <a:ext cx="7279432" cy="0"/>
            </a:xfrm>
            <a:prstGeom prst="straightConnector1">
              <a:avLst/>
            </a:prstGeom>
            <a:ln w="50800" cap="sq">
              <a:solidFill>
                <a:schemeClr val="accent1"/>
              </a:solidFill>
              <a:headEnd type="none" w="lg" len="sm"/>
              <a:tailEnd type="none" w="med" len="sm"/>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8611B59B-3462-4F87-AD6E-D560F0300D76}"/>
              </a:ext>
            </a:extLst>
          </p:cNvPr>
          <p:cNvSpPr/>
          <p:nvPr/>
        </p:nvSpPr>
        <p:spPr>
          <a:xfrm>
            <a:off x="547788" y="2834644"/>
            <a:ext cx="738386" cy="156966"/>
          </a:xfrm>
          <a:prstGeom prst="rect">
            <a:avLst/>
          </a:prstGeom>
          <a:noFill/>
        </p:spPr>
        <p:txBody>
          <a:bodyPr wrap="square" lIns="45720" tIns="45720" rIns="0" bIns="0" anchor="b">
            <a:spAutoFit/>
          </a:bodyPr>
          <a:lstStyle/>
          <a:p>
            <a:pPr>
              <a:lnSpc>
                <a:spcPct val="90000"/>
              </a:lnSpc>
            </a:pPr>
            <a:r>
              <a:rPr lang="en-US" sz="800" b="1">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t>Get started</a:t>
            </a:r>
          </a:p>
        </p:txBody>
      </p:sp>
      <p:sp>
        <p:nvSpPr>
          <p:cNvPr id="75" name="Rectangle 74">
            <a:extLst>
              <a:ext uri="{FF2B5EF4-FFF2-40B4-BE49-F238E27FC236}">
                <a16:creationId xmlns:a16="http://schemas.microsoft.com/office/drawing/2014/main" id="{7192571F-122B-486A-AB95-F90CDF353ED0}"/>
              </a:ext>
            </a:extLst>
          </p:cNvPr>
          <p:cNvSpPr/>
          <p:nvPr/>
        </p:nvSpPr>
        <p:spPr>
          <a:xfrm>
            <a:off x="3665543" y="3234835"/>
            <a:ext cx="1084012" cy="378565"/>
          </a:xfrm>
          <a:prstGeom prst="rect">
            <a:avLst/>
          </a:prstGeom>
          <a:noFill/>
        </p:spPr>
        <p:txBody>
          <a:bodyPr wrap="square" lIns="45720" tIns="45720" rIns="0" bIns="0" anchor="b">
            <a:spAutoFit/>
          </a:bodyPr>
          <a:lstStyle/>
          <a:p>
            <a:pPr>
              <a:lnSpc>
                <a:spcPct val="90000"/>
              </a:lnSpc>
            </a:pPr>
            <a:r>
              <a:rPr lang="en-US" sz="800" b="1">
                <a:gradFill>
                  <a:gsLst>
                    <a:gs pos="0">
                      <a:schemeClr val="tx1"/>
                    </a:gs>
                    <a:gs pos="100000">
                      <a:schemeClr val="tx1"/>
                    </a:gs>
                  </a:gsLst>
                  <a:lin ang="5400000" scaled="1"/>
                </a:gradFill>
                <a:latin typeface="Segoe UI" panose="020B0502040204020203" pitchFamily="34" charset="0"/>
                <a:cs typeface="Segoe UI" panose="020B0502040204020203" pitchFamily="34" charset="0"/>
              </a:rPr>
              <a:t>Develop your practice through a guided experience</a:t>
            </a:r>
          </a:p>
        </p:txBody>
      </p:sp>
      <p:sp>
        <p:nvSpPr>
          <p:cNvPr id="87" name="Rectangle: Rounded Corners 86">
            <a:extLst>
              <a:ext uri="{FF2B5EF4-FFF2-40B4-BE49-F238E27FC236}">
                <a16:creationId xmlns:a16="http://schemas.microsoft.com/office/drawing/2014/main" id="{B6221D89-DC1A-4F43-96EB-616E8C4AA18B}"/>
              </a:ext>
            </a:extLst>
          </p:cNvPr>
          <p:cNvSpPr/>
          <p:nvPr/>
        </p:nvSpPr>
        <p:spPr>
          <a:xfrm>
            <a:off x="4866339" y="3433444"/>
            <a:ext cx="1071820" cy="895630"/>
          </a:xfrm>
          <a:prstGeom prst="roundRect">
            <a:avLst>
              <a:gd name="adj" fmla="val 0"/>
            </a:avLst>
          </a:prstGeom>
          <a:noFill/>
        </p:spPr>
        <p:txBody>
          <a:bodyPr wrap="square" lIns="45720" tIns="73152" anchor="t" anchorCtr="0">
            <a:spAutoFit/>
          </a:bodyPr>
          <a:lstStyle/>
          <a:p>
            <a:pPr marL="0" marR="0" lvl="0" indent="0" algn="l" defTabSz="654584" rtl="0" eaLnBrk="1" fontAlgn="auto" latinLnBrk="0" hangingPunct="1">
              <a:lnSpc>
                <a:spcPct val="90000"/>
              </a:lnSpc>
              <a:spcBef>
                <a:spcPts val="0"/>
              </a:spcBef>
              <a:spcAft>
                <a:spcPts val="300"/>
              </a:spcAft>
              <a:buClr>
                <a:srgbClr val="0078D7"/>
              </a:buClr>
              <a:buSzTx/>
              <a:buFontTx/>
              <a:buNone/>
              <a:tabLst/>
              <a:defRPr/>
            </a:pPr>
            <a:r>
              <a:rPr kumimoji="0" lang="en-US" sz="8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panose="020B0502040204020203" pitchFamily="34" charset="0"/>
              </a:rPr>
              <a:t>High potential partners are eligible for continuing direct with Microsoft </a:t>
            </a:r>
            <a:br>
              <a:rPr kumimoji="0" lang="en-US" sz="8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panose="020B0502040204020203" pitchFamily="34" charset="0"/>
              </a:rPr>
            </a:br>
            <a:r>
              <a:rPr kumimoji="0" lang="en-US" sz="800" b="0" i="0" u="none" strike="noStrike" kern="0" cap="none" spc="0" normalizeH="0" baseline="0" noProof="0">
                <a:ln>
                  <a:noFill/>
                </a:ln>
                <a:gradFill>
                  <a:gsLst>
                    <a:gs pos="0">
                      <a:schemeClr val="tx1"/>
                    </a:gs>
                    <a:gs pos="100000">
                      <a:schemeClr val="tx1"/>
                    </a:gs>
                  </a:gsLst>
                  <a:lin ang="5400000" scaled="0"/>
                </a:gradFill>
                <a:effectLst/>
                <a:uLnTx/>
                <a:uFillTx/>
                <a:latin typeface="Segoe UI"/>
                <a:ea typeface="+mn-ea"/>
                <a:cs typeface="Segoe UI" panose="020B0502040204020203" pitchFamily="34" charset="0"/>
              </a:rPr>
              <a:t>while others scale on their own or via indirect providers</a:t>
            </a:r>
          </a:p>
        </p:txBody>
      </p:sp>
      <p:sp>
        <p:nvSpPr>
          <p:cNvPr id="76" name="Rectangle 75">
            <a:extLst>
              <a:ext uri="{FF2B5EF4-FFF2-40B4-BE49-F238E27FC236}">
                <a16:creationId xmlns:a16="http://schemas.microsoft.com/office/drawing/2014/main" id="{A7A629CF-B2E6-435C-8EE2-ED29906BFBCB}"/>
              </a:ext>
            </a:extLst>
          </p:cNvPr>
          <p:cNvSpPr/>
          <p:nvPr/>
        </p:nvSpPr>
        <p:spPr>
          <a:xfrm>
            <a:off x="4866339" y="3192452"/>
            <a:ext cx="1020400" cy="267766"/>
          </a:xfrm>
          <a:prstGeom prst="rect">
            <a:avLst/>
          </a:prstGeom>
          <a:noFill/>
        </p:spPr>
        <p:txBody>
          <a:bodyPr wrap="square" lIns="45720" tIns="45720" rIns="0" bIns="0" anchor="b">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Determine engagement model</a:t>
            </a:r>
          </a:p>
        </p:txBody>
      </p:sp>
      <p:sp>
        <p:nvSpPr>
          <p:cNvPr id="121" name="Oval 120">
            <a:extLst>
              <a:ext uri="{FF2B5EF4-FFF2-40B4-BE49-F238E27FC236}">
                <a16:creationId xmlns:a16="http://schemas.microsoft.com/office/drawing/2014/main" id="{3282D0BB-F1DF-42DA-97AF-239EC8B83A18}"/>
              </a:ext>
            </a:extLst>
          </p:cNvPr>
          <p:cNvSpPr/>
          <p:nvPr/>
        </p:nvSpPr>
        <p:spPr bwMode="auto">
          <a:xfrm>
            <a:off x="1473527" y="2678901"/>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2</a:t>
            </a:r>
          </a:p>
        </p:txBody>
      </p:sp>
      <p:sp>
        <p:nvSpPr>
          <p:cNvPr id="124" name="Oval 123">
            <a:extLst>
              <a:ext uri="{FF2B5EF4-FFF2-40B4-BE49-F238E27FC236}">
                <a16:creationId xmlns:a16="http://schemas.microsoft.com/office/drawing/2014/main" id="{CA1A6745-BAA2-49F0-A9B8-298C388290C2}"/>
              </a:ext>
            </a:extLst>
          </p:cNvPr>
          <p:cNvSpPr/>
          <p:nvPr/>
        </p:nvSpPr>
        <p:spPr bwMode="auto">
          <a:xfrm>
            <a:off x="2408956" y="2878972"/>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3</a:t>
            </a:r>
          </a:p>
        </p:txBody>
      </p:sp>
      <p:sp>
        <p:nvSpPr>
          <p:cNvPr id="131" name="Oval 130">
            <a:extLst>
              <a:ext uri="{FF2B5EF4-FFF2-40B4-BE49-F238E27FC236}">
                <a16:creationId xmlns:a16="http://schemas.microsoft.com/office/drawing/2014/main" id="{5BAC84F2-E0C7-4A9B-8D7C-B873016F3375}"/>
              </a:ext>
            </a:extLst>
          </p:cNvPr>
          <p:cNvSpPr/>
          <p:nvPr/>
        </p:nvSpPr>
        <p:spPr bwMode="auto">
          <a:xfrm>
            <a:off x="3699829" y="3037920"/>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4</a:t>
            </a:r>
          </a:p>
        </p:txBody>
      </p:sp>
      <p:sp>
        <p:nvSpPr>
          <p:cNvPr id="134" name="Oval 133">
            <a:extLst>
              <a:ext uri="{FF2B5EF4-FFF2-40B4-BE49-F238E27FC236}">
                <a16:creationId xmlns:a16="http://schemas.microsoft.com/office/drawing/2014/main" id="{3225B82A-22C3-475C-9A6D-846CB9C394D7}"/>
              </a:ext>
            </a:extLst>
          </p:cNvPr>
          <p:cNvSpPr/>
          <p:nvPr/>
        </p:nvSpPr>
        <p:spPr bwMode="auto">
          <a:xfrm>
            <a:off x="4935176" y="3009818"/>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5</a:t>
            </a:r>
          </a:p>
        </p:txBody>
      </p:sp>
      <p:sp>
        <p:nvSpPr>
          <p:cNvPr id="135" name="Oval 134">
            <a:extLst>
              <a:ext uri="{FF2B5EF4-FFF2-40B4-BE49-F238E27FC236}">
                <a16:creationId xmlns:a16="http://schemas.microsoft.com/office/drawing/2014/main" id="{457F8B03-F194-4599-AECD-689261E852F3}"/>
              </a:ext>
            </a:extLst>
          </p:cNvPr>
          <p:cNvSpPr/>
          <p:nvPr/>
        </p:nvSpPr>
        <p:spPr bwMode="auto">
          <a:xfrm>
            <a:off x="6221564" y="1951552"/>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6a</a:t>
            </a:r>
          </a:p>
        </p:txBody>
      </p:sp>
      <p:sp>
        <p:nvSpPr>
          <p:cNvPr id="137" name="Oval 136">
            <a:extLst>
              <a:ext uri="{FF2B5EF4-FFF2-40B4-BE49-F238E27FC236}">
                <a16:creationId xmlns:a16="http://schemas.microsoft.com/office/drawing/2014/main" id="{0B146626-30CB-4177-8907-022582F392B0}"/>
              </a:ext>
            </a:extLst>
          </p:cNvPr>
          <p:cNvSpPr/>
          <p:nvPr/>
        </p:nvSpPr>
        <p:spPr bwMode="auto">
          <a:xfrm>
            <a:off x="6221564" y="2840864"/>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6b</a:t>
            </a:r>
          </a:p>
        </p:txBody>
      </p:sp>
      <p:sp>
        <p:nvSpPr>
          <p:cNvPr id="138" name="Oval 137">
            <a:extLst>
              <a:ext uri="{FF2B5EF4-FFF2-40B4-BE49-F238E27FC236}">
                <a16:creationId xmlns:a16="http://schemas.microsoft.com/office/drawing/2014/main" id="{A9BEACFC-D290-4D18-808C-6A3F3A19F357}"/>
              </a:ext>
            </a:extLst>
          </p:cNvPr>
          <p:cNvSpPr/>
          <p:nvPr/>
        </p:nvSpPr>
        <p:spPr bwMode="auto">
          <a:xfrm>
            <a:off x="6221564" y="3688142"/>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6c</a:t>
            </a:r>
          </a:p>
        </p:txBody>
      </p:sp>
      <p:sp>
        <p:nvSpPr>
          <p:cNvPr id="142" name="Oval 141">
            <a:extLst>
              <a:ext uri="{FF2B5EF4-FFF2-40B4-BE49-F238E27FC236}">
                <a16:creationId xmlns:a16="http://schemas.microsoft.com/office/drawing/2014/main" id="{39A755D0-677E-45BE-B43D-5B6E5A9483CB}"/>
              </a:ext>
            </a:extLst>
          </p:cNvPr>
          <p:cNvSpPr/>
          <p:nvPr/>
        </p:nvSpPr>
        <p:spPr bwMode="auto">
          <a:xfrm>
            <a:off x="8100092" y="2603007"/>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7</a:t>
            </a:r>
          </a:p>
        </p:txBody>
      </p:sp>
      <p:sp>
        <p:nvSpPr>
          <p:cNvPr id="147" name="Oval 146">
            <a:extLst>
              <a:ext uri="{FF2B5EF4-FFF2-40B4-BE49-F238E27FC236}">
                <a16:creationId xmlns:a16="http://schemas.microsoft.com/office/drawing/2014/main" id="{ED04E47E-6D58-4A3A-978D-F0F910EC7D80}"/>
              </a:ext>
            </a:extLst>
          </p:cNvPr>
          <p:cNvSpPr/>
          <p:nvPr/>
        </p:nvSpPr>
        <p:spPr bwMode="auto">
          <a:xfrm>
            <a:off x="9044178" y="2605234"/>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8</a:t>
            </a:r>
          </a:p>
        </p:txBody>
      </p:sp>
      <p:sp>
        <p:nvSpPr>
          <p:cNvPr id="148" name="Oval 147">
            <a:extLst>
              <a:ext uri="{FF2B5EF4-FFF2-40B4-BE49-F238E27FC236}">
                <a16:creationId xmlns:a16="http://schemas.microsoft.com/office/drawing/2014/main" id="{719FE256-6731-4D33-A4EC-D6486F0F8113}"/>
              </a:ext>
            </a:extLst>
          </p:cNvPr>
          <p:cNvSpPr/>
          <p:nvPr/>
        </p:nvSpPr>
        <p:spPr bwMode="auto">
          <a:xfrm>
            <a:off x="10043455" y="2797845"/>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9</a:t>
            </a:r>
          </a:p>
        </p:txBody>
      </p:sp>
      <p:sp>
        <p:nvSpPr>
          <p:cNvPr id="152" name="Oval 151">
            <a:extLst>
              <a:ext uri="{FF2B5EF4-FFF2-40B4-BE49-F238E27FC236}">
                <a16:creationId xmlns:a16="http://schemas.microsoft.com/office/drawing/2014/main" id="{6BC2A8A3-683D-4828-B993-E05AD647DFDB}"/>
              </a:ext>
            </a:extLst>
          </p:cNvPr>
          <p:cNvSpPr/>
          <p:nvPr/>
        </p:nvSpPr>
        <p:spPr bwMode="auto">
          <a:xfrm>
            <a:off x="10955890" y="2889285"/>
            <a:ext cx="182880" cy="182880"/>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IN" sz="900" b="1"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10</a:t>
            </a:r>
          </a:p>
        </p:txBody>
      </p:sp>
      <p:sp>
        <p:nvSpPr>
          <p:cNvPr id="99" name="Rectangle 98">
            <a:extLst>
              <a:ext uri="{FF2B5EF4-FFF2-40B4-BE49-F238E27FC236}">
                <a16:creationId xmlns:a16="http://schemas.microsoft.com/office/drawing/2014/main" id="{C9DDBEC0-3AD2-4839-84FA-F8C740738933}"/>
              </a:ext>
            </a:extLst>
          </p:cNvPr>
          <p:cNvSpPr/>
          <p:nvPr/>
        </p:nvSpPr>
        <p:spPr>
          <a:xfrm>
            <a:off x="8945170" y="2797827"/>
            <a:ext cx="896089" cy="489365"/>
          </a:xfrm>
          <a:prstGeom prst="rect">
            <a:avLst/>
          </a:prstGeom>
          <a:noFill/>
        </p:spPr>
        <p:txBody>
          <a:bodyPr wrap="square" lIns="91440" tIns="45720" rIns="0" bIns="0" anchor="b">
            <a:spAutoFit/>
          </a:bodyPr>
          <a:lstStyle/>
          <a:p>
            <a:pPr>
              <a:lnSpc>
                <a:spcPct val="90000"/>
              </a:lnSpc>
            </a:pPr>
            <a:r>
              <a:rPr lang="en-US" sz="800" b="1">
                <a:gradFill>
                  <a:gsLst>
                    <a:gs pos="0">
                      <a:schemeClr val="tx1"/>
                    </a:gs>
                    <a:gs pos="100000">
                      <a:schemeClr val="tx1"/>
                    </a:gs>
                  </a:gsLst>
                  <a:lin ang="5400000" scaled="1"/>
                </a:gradFill>
                <a:latin typeface="Segoe UI" panose="020B0502040204020203" pitchFamily="34" charset="0"/>
                <a:cs typeface="Segoe UI" panose="020B0502040204020203" pitchFamily="34" charset="0"/>
              </a:rPr>
              <a:t>Create your Business Profile to connect with customers</a:t>
            </a:r>
          </a:p>
        </p:txBody>
      </p:sp>
      <p:sp>
        <p:nvSpPr>
          <p:cNvPr id="105" name="Rectangle 104">
            <a:extLst>
              <a:ext uri="{FF2B5EF4-FFF2-40B4-BE49-F238E27FC236}">
                <a16:creationId xmlns:a16="http://schemas.microsoft.com/office/drawing/2014/main" id="{6E6B9267-864E-409D-8C6C-2CDED9EB247E}"/>
              </a:ext>
            </a:extLst>
          </p:cNvPr>
          <p:cNvSpPr/>
          <p:nvPr/>
        </p:nvSpPr>
        <p:spPr>
          <a:xfrm>
            <a:off x="9962543" y="2992665"/>
            <a:ext cx="797343" cy="378565"/>
          </a:xfrm>
          <a:prstGeom prst="rect">
            <a:avLst/>
          </a:prstGeom>
          <a:noFill/>
        </p:spPr>
        <p:txBody>
          <a:bodyPr wrap="square" lIns="91440" tIns="45720" rIns="0" bIns="0" anchor="b">
            <a:spAutoFit/>
          </a:bodyPr>
          <a:lstStyle/>
          <a:p>
            <a:pPr>
              <a:lnSpc>
                <a:spcPct val="90000"/>
              </a:lnSpc>
            </a:pPr>
            <a:r>
              <a:rPr lang="en-US" sz="800" b="1">
                <a:gradFill>
                  <a:gsLst>
                    <a:gs pos="0">
                      <a:schemeClr val="tx1"/>
                    </a:gs>
                    <a:gs pos="100000">
                      <a:schemeClr val="tx1"/>
                    </a:gs>
                  </a:gsLst>
                  <a:lin ang="5400000" scaled="1"/>
                </a:gradFill>
                <a:latin typeface="Segoe UI" panose="020B0502040204020203" pitchFamily="34" charset="0"/>
                <a:cs typeface="Segoe UI" panose="020B0502040204020203" pitchFamily="34" charset="0"/>
              </a:rPr>
              <a:t>Scale solution sales through marketplaces</a:t>
            </a:r>
          </a:p>
        </p:txBody>
      </p:sp>
      <p:sp>
        <p:nvSpPr>
          <p:cNvPr id="108" name="Rectangle 107">
            <a:extLst>
              <a:ext uri="{FF2B5EF4-FFF2-40B4-BE49-F238E27FC236}">
                <a16:creationId xmlns:a16="http://schemas.microsoft.com/office/drawing/2014/main" id="{23C8C7A1-6150-4D32-80DE-C9CCF94FA826}"/>
              </a:ext>
            </a:extLst>
          </p:cNvPr>
          <p:cNvSpPr/>
          <p:nvPr/>
        </p:nvSpPr>
        <p:spPr>
          <a:xfrm>
            <a:off x="10864205" y="3068857"/>
            <a:ext cx="785941" cy="489365"/>
          </a:xfrm>
          <a:prstGeom prst="rect">
            <a:avLst/>
          </a:prstGeom>
          <a:noFill/>
        </p:spPr>
        <p:txBody>
          <a:bodyPr wrap="square" lIns="91440" tIns="45720" rIns="0" bIns="0" anchor="b">
            <a:spAutoFit/>
          </a:bodyPr>
          <a:lstStyle/>
          <a:p>
            <a:pPr>
              <a:lnSpc>
                <a:spcPct val="90000"/>
              </a:lnSpc>
            </a:pPr>
            <a:r>
              <a:rPr lang="en-US" sz="800" b="1">
                <a:gradFill>
                  <a:gsLst>
                    <a:gs pos="0">
                      <a:schemeClr val="tx1"/>
                    </a:gs>
                    <a:gs pos="100000">
                      <a:schemeClr val="tx1"/>
                    </a:gs>
                  </a:gsLst>
                  <a:lin ang="5400000" scaled="1"/>
                </a:gradFill>
                <a:latin typeface="Segoe UI" panose="020B0502040204020203" pitchFamily="34" charset="0"/>
                <a:cs typeface="Segoe UI" panose="020B0502040204020203" pitchFamily="34" charset="0"/>
              </a:rPr>
              <a:t>Evaluate gold competency (optional)</a:t>
            </a:r>
          </a:p>
          <a:p>
            <a:pPr>
              <a:lnSpc>
                <a:spcPct val="90000"/>
              </a:lnSpc>
            </a:pPr>
            <a:endParaRPr lang="en-US" sz="800" b="1">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
        <p:nvSpPr>
          <p:cNvPr id="109" name="Rectangle: Rounded Corners 108">
            <a:extLst>
              <a:ext uri="{FF2B5EF4-FFF2-40B4-BE49-F238E27FC236}">
                <a16:creationId xmlns:a16="http://schemas.microsoft.com/office/drawing/2014/main" id="{64C980BE-11E9-453F-A509-92D399C2275A}"/>
              </a:ext>
            </a:extLst>
          </p:cNvPr>
          <p:cNvSpPr/>
          <p:nvPr/>
        </p:nvSpPr>
        <p:spPr>
          <a:xfrm>
            <a:off x="547788" y="2972034"/>
            <a:ext cx="813827" cy="326898"/>
          </a:xfrm>
          <a:prstGeom prst="roundRect">
            <a:avLst/>
          </a:prstGeom>
          <a:noFill/>
        </p:spPr>
        <p:txBody>
          <a:bodyPr wrap="square" lIns="45720" tIns="73152" rIns="0" bIns="0" anchor="t" anchorCtr="0">
            <a:spAutoFit/>
          </a:bodyPr>
          <a:lstStyle/>
          <a:p>
            <a:pPr>
              <a:lnSpc>
                <a:spcPct val="90000"/>
              </a:lnSpc>
            </a:pPr>
            <a:r>
              <a:rPr lang="pl-PL"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t>Go to </a:t>
            </a:r>
            <a:r>
              <a:rPr lang="pl-PL"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3"/>
              </a:rPr>
              <a:t>Partner.</a:t>
            </a:r>
            <a:b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3"/>
              </a:rPr>
            </a:br>
            <a:r>
              <a:rPr lang="pl-PL"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3"/>
              </a:rPr>
              <a:t>Microsoft.com</a:t>
            </a:r>
            <a:r>
              <a:rPr lang="en-IN"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3"/>
              </a:rPr>
              <a:t> </a:t>
            </a:r>
            <a:endParaRPr lang="pl-PL"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p:txBody>
      </p:sp>
      <p:sp>
        <p:nvSpPr>
          <p:cNvPr id="114" name="Rectangle: Rounded Corners 113">
            <a:extLst>
              <a:ext uri="{FF2B5EF4-FFF2-40B4-BE49-F238E27FC236}">
                <a16:creationId xmlns:a16="http://schemas.microsoft.com/office/drawing/2014/main" id="{51F9E151-A5F7-45E2-9241-CF173B0B5743}"/>
              </a:ext>
            </a:extLst>
          </p:cNvPr>
          <p:cNvSpPr/>
          <p:nvPr/>
        </p:nvSpPr>
        <p:spPr>
          <a:xfrm>
            <a:off x="1420470" y="3160357"/>
            <a:ext cx="867250" cy="694658"/>
          </a:xfrm>
          <a:prstGeom prst="roundRect">
            <a:avLst/>
          </a:prstGeom>
          <a:noFill/>
        </p:spPr>
        <p:txBody>
          <a:bodyPr wrap="square" lIns="0" tIns="73152" rIns="0" bIns="0" anchor="t" anchorCtr="0">
            <a:spAutoFit/>
          </a:bodyPr>
          <a:lstStyle/>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t>Go to </a:t>
            </a: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4"/>
              </a:rPr>
              <a:t>partner.</a:t>
            </a:r>
            <a:b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4"/>
              </a:rPr>
            </a:b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4"/>
              </a:rPr>
              <a:t>Microsoft.com/membership</a:t>
            </a: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t> to sign up for an MPN ID</a:t>
            </a:r>
          </a:p>
        </p:txBody>
      </p:sp>
      <p:sp>
        <p:nvSpPr>
          <p:cNvPr id="115" name="Rectangle: Rounded Corners 114">
            <a:extLst>
              <a:ext uri="{FF2B5EF4-FFF2-40B4-BE49-F238E27FC236}">
                <a16:creationId xmlns:a16="http://schemas.microsoft.com/office/drawing/2014/main" id="{69595F13-B781-429A-9143-6D6CF99A98AC}"/>
              </a:ext>
            </a:extLst>
          </p:cNvPr>
          <p:cNvSpPr/>
          <p:nvPr/>
        </p:nvSpPr>
        <p:spPr>
          <a:xfrm>
            <a:off x="2409108" y="3323525"/>
            <a:ext cx="1155464" cy="627864"/>
          </a:xfrm>
          <a:prstGeom prst="roundRect">
            <a:avLst>
              <a:gd name="adj" fmla="val 0"/>
            </a:avLst>
          </a:prstGeom>
          <a:noFill/>
        </p:spPr>
        <p:txBody>
          <a:bodyPr wrap="square" lIns="0" tIns="73152" rIns="0" bIns="0" anchor="t" anchorCtr="0">
            <a:spAutoFit/>
          </a:bodyPr>
          <a:lstStyle/>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5"/>
              </a:rPr>
              <a:t>Purchase Microsoft Action Pack </a:t>
            </a: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t>to gain access to MS licenses and kickstart</a:t>
            </a:r>
            <a:b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b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t>your practice</a:t>
            </a:r>
          </a:p>
        </p:txBody>
      </p:sp>
      <p:sp>
        <p:nvSpPr>
          <p:cNvPr id="119" name="Rectangle: Rounded Corners 118">
            <a:extLst>
              <a:ext uri="{FF2B5EF4-FFF2-40B4-BE49-F238E27FC236}">
                <a16:creationId xmlns:a16="http://schemas.microsoft.com/office/drawing/2014/main" id="{222AC378-4C7A-4B1D-88E6-04DE3486CB7F}"/>
              </a:ext>
            </a:extLst>
          </p:cNvPr>
          <p:cNvSpPr/>
          <p:nvPr/>
        </p:nvSpPr>
        <p:spPr>
          <a:xfrm>
            <a:off x="3705107" y="3592197"/>
            <a:ext cx="1240893" cy="1292662"/>
          </a:xfrm>
          <a:prstGeom prst="roundRect">
            <a:avLst>
              <a:gd name="adj" fmla="val 0"/>
            </a:avLst>
          </a:prstGeom>
          <a:noFill/>
        </p:spPr>
        <p:txBody>
          <a:bodyPr wrap="square" lIns="0" tIns="73152" rIns="0" bIns="0" anchor="t" anchorCtr="0">
            <a:spAutoFit/>
          </a:bodyPr>
          <a:lstStyle/>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t>Select from priority practice guided experiences:</a:t>
            </a:r>
          </a:p>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6"/>
              </a:rPr>
              <a:t>Modern desktop</a:t>
            </a:r>
            <a:endPar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7"/>
              </a:rPr>
              <a:t>Collaboration</a:t>
            </a:r>
            <a:endPar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8"/>
              </a:rPr>
              <a:t>Security and compliance</a:t>
            </a:r>
            <a:endPar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9"/>
              </a:rPr>
              <a:t>Dynamics 365</a:t>
            </a:r>
            <a:endPar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0"/>
              </a:rPr>
              <a:t>Cloud infra and management</a:t>
            </a:r>
            <a:endPar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1"/>
              </a:rPr>
              <a:t>Data and AI</a:t>
            </a:r>
            <a:endPar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2"/>
              </a:rPr>
              <a:t>Application Innovation</a:t>
            </a:r>
            <a:endPar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p:txBody>
      </p:sp>
      <p:sp>
        <p:nvSpPr>
          <p:cNvPr id="120" name="Rectangle: Rounded Corners 119">
            <a:extLst>
              <a:ext uri="{FF2B5EF4-FFF2-40B4-BE49-F238E27FC236}">
                <a16:creationId xmlns:a16="http://schemas.microsoft.com/office/drawing/2014/main" id="{F3BE59F6-A267-4D86-903F-292F6DC97308}"/>
              </a:ext>
            </a:extLst>
          </p:cNvPr>
          <p:cNvSpPr/>
          <p:nvPr/>
        </p:nvSpPr>
        <p:spPr>
          <a:xfrm>
            <a:off x="6151304" y="3262253"/>
            <a:ext cx="1286320" cy="326898"/>
          </a:xfrm>
          <a:prstGeom prst="roundRect">
            <a:avLst/>
          </a:prstGeom>
          <a:noFill/>
        </p:spPr>
        <p:txBody>
          <a:bodyPr wrap="square" lIns="45720" tIns="73152" rIns="0" bIns="0" anchor="t" anchorCtr="0">
            <a:spAutoFit/>
          </a:bodyPr>
          <a:lstStyle/>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3"/>
              </a:rPr>
              <a:t>Onboard with preferred indirect provider</a:t>
            </a:r>
            <a:endPar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p:txBody>
      </p:sp>
      <p:sp>
        <p:nvSpPr>
          <p:cNvPr id="127" name="Rectangle: Rounded Corners 126">
            <a:extLst>
              <a:ext uri="{FF2B5EF4-FFF2-40B4-BE49-F238E27FC236}">
                <a16:creationId xmlns:a16="http://schemas.microsoft.com/office/drawing/2014/main" id="{325A87BB-1990-4FC1-A93E-D79290192F0E}"/>
              </a:ext>
            </a:extLst>
          </p:cNvPr>
          <p:cNvSpPr/>
          <p:nvPr/>
        </p:nvSpPr>
        <p:spPr>
          <a:xfrm>
            <a:off x="8070388" y="3150849"/>
            <a:ext cx="988697" cy="296251"/>
          </a:xfrm>
          <a:prstGeom prst="roundRect">
            <a:avLst/>
          </a:prstGeom>
          <a:noFill/>
        </p:spPr>
        <p:txBody>
          <a:bodyPr wrap="square" lIns="0" tIns="45720" rIns="0" bIns="0" anchor="b">
            <a:spAutoFit/>
          </a:bodyPr>
          <a:lstStyle/>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4"/>
              </a:rPr>
              <a:t>Purchase </a:t>
            </a:r>
          </a:p>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4"/>
              </a:rPr>
              <a:t>Silver competency</a:t>
            </a:r>
            <a:endPar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p:txBody>
      </p:sp>
      <p:sp>
        <p:nvSpPr>
          <p:cNvPr id="128" name="Rectangle: Rounded Corners 127">
            <a:extLst>
              <a:ext uri="{FF2B5EF4-FFF2-40B4-BE49-F238E27FC236}">
                <a16:creationId xmlns:a16="http://schemas.microsoft.com/office/drawing/2014/main" id="{254DE4D2-A2A0-45C3-80F6-6A360532DCF0}"/>
              </a:ext>
            </a:extLst>
          </p:cNvPr>
          <p:cNvSpPr/>
          <p:nvPr/>
        </p:nvSpPr>
        <p:spPr>
          <a:xfrm>
            <a:off x="9010170" y="3278424"/>
            <a:ext cx="952597" cy="418838"/>
          </a:xfrm>
          <a:prstGeom prst="roundRect">
            <a:avLst/>
          </a:prstGeom>
          <a:noFill/>
        </p:spPr>
        <p:txBody>
          <a:bodyPr wrap="square" lIns="0" tIns="45720" rIns="0" bIns="0" anchor="b">
            <a:spAutoFit/>
          </a:bodyPr>
          <a:lstStyle/>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5"/>
              </a:rPr>
              <a:t>Follow this guide</a:t>
            </a: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t> </a:t>
            </a:r>
            <a:b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b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t>to develop and register your profile  </a:t>
            </a:r>
          </a:p>
        </p:txBody>
      </p:sp>
      <p:sp>
        <p:nvSpPr>
          <p:cNvPr id="132" name="Rectangle: Rounded Corners 131">
            <a:extLst>
              <a:ext uri="{FF2B5EF4-FFF2-40B4-BE49-F238E27FC236}">
                <a16:creationId xmlns:a16="http://schemas.microsoft.com/office/drawing/2014/main" id="{A2589529-76D4-4519-A806-8DFE7010CEA4}"/>
              </a:ext>
            </a:extLst>
          </p:cNvPr>
          <p:cNvSpPr/>
          <p:nvPr/>
        </p:nvSpPr>
        <p:spPr>
          <a:xfrm>
            <a:off x="10008576" y="3336063"/>
            <a:ext cx="1130194" cy="664012"/>
          </a:xfrm>
          <a:prstGeom prst="roundRect">
            <a:avLst/>
          </a:prstGeom>
          <a:noFill/>
        </p:spPr>
        <p:txBody>
          <a:bodyPr wrap="square" lIns="0" tIns="45720" rIns="0" bIns="0" anchor="b">
            <a:spAutoFit/>
          </a:bodyPr>
          <a:lstStyle/>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6"/>
              </a:rPr>
              <a:t>Onboard </a:t>
            </a:r>
            <a:b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6"/>
              </a:rPr>
            </a:b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6"/>
              </a:rPr>
              <a:t>with Microsoft </a:t>
            </a:r>
            <a:b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6"/>
              </a:rPr>
            </a:b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6"/>
              </a:rPr>
              <a:t>Marketplaces</a:t>
            </a: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t> </a:t>
            </a:r>
            <a:b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b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rPr>
              <a:t>and/or </a:t>
            </a: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3"/>
              </a:rPr>
              <a:t>indirect </a:t>
            </a:r>
            <a:b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3"/>
              </a:rPr>
            </a:b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3"/>
              </a:rPr>
              <a:t>provider marketplaces</a:t>
            </a:r>
            <a:endPar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p:txBody>
      </p:sp>
      <p:sp>
        <p:nvSpPr>
          <p:cNvPr id="133" name="Rectangle: Rounded Corners 132">
            <a:extLst>
              <a:ext uri="{FF2B5EF4-FFF2-40B4-BE49-F238E27FC236}">
                <a16:creationId xmlns:a16="http://schemas.microsoft.com/office/drawing/2014/main" id="{86F1723F-7394-4A73-803C-02926C3B133D}"/>
              </a:ext>
            </a:extLst>
          </p:cNvPr>
          <p:cNvSpPr/>
          <p:nvPr/>
        </p:nvSpPr>
        <p:spPr>
          <a:xfrm>
            <a:off x="10932221" y="3485298"/>
            <a:ext cx="1085697" cy="296251"/>
          </a:xfrm>
          <a:prstGeom prst="roundRect">
            <a:avLst/>
          </a:prstGeom>
          <a:noFill/>
        </p:spPr>
        <p:txBody>
          <a:bodyPr wrap="square" lIns="0" tIns="45720" rIns="0" bIns="0" anchor="b">
            <a:spAutoFit/>
          </a:bodyPr>
          <a:lstStyle/>
          <a:p>
            <a:pPr>
              <a:lnSpc>
                <a:spcPct val="90000"/>
              </a:lnSpc>
            </a:pP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7"/>
              </a:rPr>
              <a:t>Purchase</a:t>
            </a:r>
            <a:b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7"/>
              </a:rPr>
            </a:br>
            <a:r>
              <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hlinkClick r:id="rId17"/>
              </a:rPr>
              <a:t>Gold competency</a:t>
            </a:r>
            <a:endParaRPr lang="en-US" sz="800">
              <a:gradFill>
                <a:gsLst>
                  <a:gs pos="0">
                    <a:schemeClr val="tx1">
                      <a:lumMod val="90000"/>
                      <a:lumOff val="10000"/>
                    </a:schemeClr>
                  </a:gs>
                  <a:gs pos="100000">
                    <a:schemeClr val="tx1">
                      <a:lumMod val="90000"/>
                      <a:lumOff val="10000"/>
                    </a:schemeClr>
                  </a:gs>
                </a:gsLst>
                <a:lin ang="5400000" scaled="1"/>
              </a:gra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9BF87F73-3166-45E4-B510-E89D914E8883}"/>
              </a:ext>
            </a:extLst>
          </p:cNvPr>
          <p:cNvGrpSpPr/>
          <p:nvPr/>
        </p:nvGrpSpPr>
        <p:grpSpPr>
          <a:xfrm>
            <a:off x="620907" y="6331622"/>
            <a:ext cx="11430940" cy="374846"/>
            <a:chOff x="620907" y="6331622"/>
            <a:chExt cx="11430940" cy="374846"/>
          </a:xfrm>
        </p:grpSpPr>
        <p:cxnSp>
          <p:nvCxnSpPr>
            <p:cNvPr id="25" name="Straight Connector 24">
              <a:extLst>
                <a:ext uri="{FF2B5EF4-FFF2-40B4-BE49-F238E27FC236}">
                  <a16:creationId xmlns:a16="http://schemas.microsoft.com/office/drawing/2014/main" id="{E7CE8D57-0074-47B8-9CC8-D68CF998567D}"/>
                </a:ext>
              </a:extLst>
            </p:cNvPr>
            <p:cNvCxnSpPr>
              <a:cxnSpLocks/>
            </p:cNvCxnSpPr>
            <p:nvPr/>
          </p:nvCxnSpPr>
          <p:spPr>
            <a:xfrm>
              <a:off x="620907" y="6512011"/>
              <a:ext cx="3901553" cy="0"/>
            </a:xfrm>
            <a:prstGeom prst="line">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23" name="Left-Right Arrow 192">
              <a:extLst>
                <a:ext uri="{FF2B5EF4-FFF2-40B4-BE49-F238E27FC236}">
                  <a16:creationId xmlns:a16="http://schemas.microsoft.com/office/drawing/2014/main" id="{30FFD109-E528-4DB2-B96F-566605FB84E7}"/>
                </a:ext>
              </a:extLst>
            </p:cNvPr>
            <p:cNvSpPr/>
            <p:nvPr/>
          </p:nvSpPr>
          <p:spPr bwMode="auto">
            <a:xfrm>
              <a:off x="4522460" y="6331622"/>
              <a:ext cx="4340743" cy="374846"/>
            </a:xfrm>
            <a:prstGeom prst="rect">
              <a:avLst/>
            </a:prstGeom>
            <a:solidFill>
              <a:schemeClr val="bg1"/>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gradFill>
                    <a:gsLst>
                      <a:gs pos="0">
                        <a:schemeClr val="tx1">
                          <a:lumMod val="90000"/>
                          <a:lumOff val="10000"/>
                        </a:schemeClr>
                      </a:gs>
                      <a:gs pos="100000">
                        <a:schemeClr val="tx1">
                          <a:lumMod val="90000"/>
                          <a:lumOff val="10000"/>
                        </a:schemeClr>
                      </a:gs>
                    </a:gsLst>
                    <a:lin ang="5400000" scaled="0"/>
                  </a:gradFill>
                  <a:effectLst/>
                  <a:uLnTx/>
                  <a:uFillTx/>
                  <a:latin typeface="Calibri" panose="020F0502020204030204"/>
                  <a:ea typeface="+mn-ea"/>
                  <a:cs typeface="+mn-cs"/>
                </a:rPr>
                <a:t>MPN Support, MPN Benefits, Tech Support </a:t>
              </a:r>
            </a:p>
          </p:txBody>
        </p:sp>
        <p:cxnSp>
          <p:nvCxnSpPr>
            <p:cNvPr id="92" name="Straight Connector 91">
              <a:extLst>
                <a:ext uri="{FF2B5EF4-FFF2-40B4-BE49-F238E27FC236}">
                  <a16:creationId xmlns:a16="http://schemas.microsoft.com/office/drawing/2014/main" id="{13172F94-279F-40E8-B6CB-DC263C46D8D7}"/>
                </a:ext>
              </a:extLst>
            </p:cNvPr>
            <p:cNvCxnSpPr>
              <a:cxnSpLocks/>
              <a:stCxn id="123" idx="3"/>
            </p:cNvCxnSpPr>
            <p:nvPr/>
          </p:nvCxnSpPr>
          <p:spPr>
            <a:xfrm flipV="1">
              <a:off x="8863203" y="6512011"/>
              <a:ext cx="3188644" cy="7034"/>
            </a:xfrm>
            <a:prstGeom prst="line">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0969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1"/>
                                        </p:tgtEl>
                                        <p:attrNameLst>
                                          <p:attrName>style.visibility</p:attrName>
                                        </p:attrNameLst>
                                      </p:cBhvr>
                                      <p:to>
                                        <p:strVal val="visible"/>
                                      </p:to>
                                    </p:set>
                                    <p:animEffect transition="in" filter="wipe(left)">
                                      <p:cBhvr>
                                        <p:cTn id="14" dur="1000"/>
                                        <p:tgtEl>
                                          <p:spTgt spid="151"/>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fade">
                                      <p:cBhvr>
                                        <p:cTn id="21" dur="500"/>
                                        <p:tgtEl>
                                          <p:spTgt spid="10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1"/>
                                        </p:tgtEl>
                                        <p:attrNameLst>
                                          <p:attrName>style.visibility</p:attrName>
                                        </p:attrNameLst>
                                      </p:cBhvr>
                                      <p:to>
                                        <p:strVal val="visible"/>
                                      </p:to>
                                    </p:set>
                                    <p:animEffect transition="in" filter="fade">
                                      <p:cBhvr>
                                        <p:cTn id="24" dur="500"/>
                                        <p:tgtEl>
                                          <p:spTgt spid="1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fade">
                                      <p:cBhvr>
                                        <p:cTn id="39" dur="500"/>
                                        <p:tgtEl>
                                          <p:spTgt spid="7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0"/>
                                        </p:tgtEl>
                                        <p:attrNameLst>
                                          <p:attrName>style.visibility</p:attrName>
                                        </p:attrNameLst>
                                      </p:cBhvr>
                                      <p:to>
                                        <p:strVal val="visible"/>
                                      </p:to>
                                    </p:set>
                                    <p:animEffect transition="in" filter="fade">
                                      <p:cBhvr>
                                        <p:cTn id="45" dur="500"/>
                                        <p:tgtEl>
                                          <p:spTgt spid="1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4"/>
                                        </p:tgtEl>
                                        <p:attrNameLst>
                                          <p:attrName>style.visibility</p:attrName>
                                        </p:attrNameLst>
                                      </p:cBhvr>
                                      <p:to>
                                        <p:strVal val="visible"/>
                                      </p:to>
                                    </p:set>
                                    <p:animEffect transition="in" filter="fade">
                                      <p:cBhvr>
                                        <p:cTn id="63" dur="500"/>
                                        <p:tgtEl>
                                          <p:spTgt spid="1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31"/>
                                        </p:tgtEl>
                                        <p:attrNameLst>
                                          <p:attrName>style.visibility</p:attrName>
                                        </p:attrNameLst>
                                      </p:cBhvr>
                                      <p:to>
                                        <p:strVal val="visible"/>
                                      </p:to>
                                    </p:set>
                                    <p:animEffect transition="in" filter="fade">
                                      <p:cBhvr>
                                        <p:cTn id="66" dur="500"/>
                                        <p:tgtEl>
                                          <p:spTgt spid="1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4"/>
                                        </p:tgtEl>
                                        <p:attrNameLst>
                                          <p:attrName>style.visibility</p:attrName>
                                        </p:attrNameLst>
                                      </p:cBhvr>
                                      <p:to>
                                        <p:strVal val="visible"/>
                                      </p:to>
                                    </p:set>
                                    <p:animEffect transition="in" filter="fade">
                                      <p:cBhvr>
                                        <p:cTn id="69" dur="500"/>
                                        <p:tgtEl>
                                          <p:spTgt spid="1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5"/>
                                        </p:tgtEl>
                                        <p:attrNameLst>
                                          <p:attrName>style.visibility</p:attrName>
                                        </p:attrNameLst>
                                      </p:cBhvr>
                                      <p:to>
                                        <p:strVal val="visible"/>
                                      </p:to>
                                    </p:set>
                                    <p:animEffect transition="in" filter="fade">
                                      <p:cBhvr>
                                        <p:cTn id="72" dur="500"/>
                                        <p:tgtEl>
                                          <p:spTgt spid="1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500"/>
                                        <p:tgtEl>
                                          <p:spTgt spid="1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8"/>
                                        </p:tgtEl>
                                        <p:attrNameLst>
                                          <p:attrName>style.visibility</p:attrName>
                                        </p:attrNameLst>
                                      </p:cBhvr>
                                      <p:to>
                                        <p:strVal val="visible"/>
                                      </p:to>
                                    </p:set>
                                    <p:animEffect transition="in" filter="fade">
                                      <p:cBhvr>
                                        <p:cTn id="78" dur="500"/>
                                        <p:tgtEl>
                                          <p:spTgt spid="13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animEffect transition="in" filter="fade">
                                      <p:cBhvr>
                                        <p:cTn id="81" dur="500"/>
                                        <p:tgtEl>
                                          <p:spTgt spid="14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7"/>
                                        </p:tgtEl>
                                        <p:attrNameLst>
                                          <p:attrName>style.visibility</p:attrName>
                                        </p:attrNameLst>
                                      </p:cBhvr>
                                      <p:to>
                                        <p:strVal val="visible"/>
                                      </p:to>
                                    </p:set>
                                    <p:animEffect transition="in" filter="fade">
                                      <p:cBhvr>
                                        <p:cTn id="84" dur="500"/>
                                        <p:tgtEl>
                                          <p:spTgt spid="14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48"/>
                                        </p:tgtEl>
                                        <p:attrNameLst>
                                          <p:attrName>style.visibility</p:attrName>
                                        </p:attrNameLst>
                                      </p:cBhvr>
                                      <p:to>
                                        <p:strVal val="visible"/>
                                      </p:to>
                                    </p:set>
                                    <p:animEffect transition="in" filter="fade">
                                      <p:cBhvr>
                                        <p:cTn id="87" dur="500"/>
                                        <p:tgtEl>
                                          <p:spTgt spid="14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52"/>
                                        </p:tgtEl>
                                        <p:attrNameLst>
                                          <p:attrName>style.visibility</p:attrName>
                                        </p:attrNameLst>
                                      </p:cBhvr>
                                      <p:to>
                                        <p:strVal val="visible"/>
                                      </p:to>
                                    </p:set>
                                    <p:animEffect transition="in" filter="fade">
                                      <p:cBhvr>
                                        <p:cTn id="90" dur="500"/>
                                        <p:tgtEl>
                                          <p:spTgt spid="15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fade">
                                      <p:cBhvr>
                                        <p:cTn id="93" dur="500"/>
                                        <p:tgtEl>
                                          <p:spTgt spid="9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5"/>
                                        </p:tgtEl>
                                        <p:attrNameLst>
                                          <p:attrName>style.visibility</p:attrName>
                                        </p:attrNameLst>
                                      </p:cBhvr>
                                      <p:to>
                                        <p:strVal val="visible"/>
                                      </p:to>
                                    </p:set>
                                    <p:animEffect transition="in" filter="fade">
                                      <p:cBhvr>
                                        <p:cTn id="96" dur="500"/>
                                        <p:tgtEl>
                                          <p:spTgt spid="10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8"/>
                                        </p:tgtEl>
                                        <p:attrNameLst>
                                          <p:attrName>style.visibility</p:attrName>
                                        </p:attrNameLst>
                                      </p:cBhvr>
                                      <p:to>
                                        <p:strVal val="visible"/>
                                      </p:to>
                                    </p:set>
                                    <p:animEffect transition="in" filter="fade">
                                      <p:cBhvr>
                                        <p:cTn id="99" dur="500"/>
                                        <p:tgtEl>
                                          <p:spTgt spid="10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fade">
                                      <p:cBhvr>
                                        <p:cTn id="102" dur="500"/>
                                        <p:tgtEl>
                                          <p:spTgt spid="10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4"/>
                                        </p:tgtEl>
                                        <p:attrNameLst>
                                          <p:attrName>style.visibility</p:attrName>
                                        </p:attrNameLst>
                                      </p:cBhvr>
                                      <p:to>
                                        <p:strVal val="visible"/>
                                      </p:to>
                                    </p:set>
                                    <p:animEffect transition="in" filter="fade">
                                      <p:cBhvr>
                                        <p:cTn id="105" dur="500"/>
                                        <p:tgtEl>
                                          <p:spTgt spid="11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15"/>
                                        </p:tgtEl>
                                        <p:attrNameLst>
                                          <p:attrName>style.visibility</p:attrName>
                                        </p:attrNameLst>
                                      </p:cBhvr>
                                      <p:to>
                                        <p:strVal val="visible"/>
                                      </p:to>
                                    </p:set>
                                    <p:animEffect transition="in" filter="fade">
                                      <p:cBhvr>
                                        <p:cTn id="108" dur="500"/>
                                        <p:tgtEl>
                                          <p:spTgt spid="11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9"/>
                                        </p:tgtEl>
                                        <p:attrNameLst>
                                          <p:attrName>style.visibility</p:attrName>
                                        </p:attrNameLst>
                                      </p:cBhvr>
                                      <p:to>
                                        <p:strVal val="visible"/>
                                      </p:to>
                                    </p:set>
                                    <p:animEffect transition="in" filter="fade">
                                      <p:cBhvr>
                                        <p:cTn id="111" dur="500"/>
                                        <p:tgtEl>
                                          <p:spTgt spid="11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20"/>
                                        </p:tgtEl>
                                        <p:attrNameLst>
                                          <p:attrName>style.visibility</p:attrName>
                                        </p:attrNameLst>
                                      </p:cBhvr>
                                      <p:to>
                                        <p:strVal val="visible"/>
                                      </p:to>
                                    </p:set>
                                    <p:animEffect transition="in" filter="fade">
                                      <p:cBhvr>
                                        <p:cTn id="114" dur="500"/>
                                        <p:tgtEl>
                                          <p:spTgt spid="1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27"/>
                                        </p:tgtEl>
                                        <p:attrNameLst>
                                          <p:attrName>style.visibility</p:attrName>
                                        </p:attrNameLst>
                                      </p:cBhvr>
                                      <p:to>
                                        <p:strVal val="visible"/>
                                      </p:to>
                                    </p:set>
                                    <p:animEffect transition="in" filter="fade">
                                      <p:cBhvr>
                                        <p:cTn id="117" dur="500"/>
                                        <p:tgtEl>
                                          <p:spTgt spid="12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8"/>
                                        </p:tgtEl>
                                        <p:attrNameLst>
                                          <p:attrName>style.visibility</p:attrName>
                                        </p:attrNameLst>
                                      </p:cBhvr>
                                      <p:to>
                                        <p:strVal val="visible"/>
                                      </p:to>
                                    </p:set>
                                    <p:animEffect transition="in" filter="fade">
                                      <p:cBhvr>
                                        <p:cTn id="120" dur="500"/>
                                        <p:tgtEl>
                                          <p:spTgt spid="12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32"/>
                                        </p:tgtEl>
                                        <p:attrNameLst>
                                          <p:attrName>style.visibility</p:attrName>
                                        </p:attrNameLst>
                                      </p:cBhvr>
                                      <p:to>
                                        <p:strVal val="visible"/>
                                      </p:to>
                                    </p:set>
                                    <p:animEffect transition="in" filter="fade">
                                      <p:cBhvr>
                                        <p:cTn id="123" dur="500"/>
                                        <p:tgtEl>
                                          <p:spTgt spid="13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33"/>
                                        </p:tgtEl>
                                        <p:attrNameLst>
                                          <p:attrName>style.visibility</p:attrName>
                                        </p:attrNameLst>
                                      </p:cBhvr>
                                      <p:to>
                                        <p:strVal val="visible"/>
                                      </p:to>
                                    </p:set>
                                    <p:animEffect transition="in" filter="fade">
                                      <p:cBhvr>
                                        <p:cTn id="126" dur="500"/>
                                        <p:tgtEl>
                                          <p:spTgt spid="133"/>
                                        </p:tgtEl>
                                      </p:cBhvr>
                                    </p:animEffect>
                                  </p:childTnLst>
                                </p:cTn>
                              </p:par>
                              <p:par>
                                <p:cTn id="127" presetID="10" presetClass="entr" presetSubtype="0" fill="hold" nodeType="withEffect">
                                  <p:stCondLst>
                                    <p:cond delay="500"/>
                                  </p:stCondLst>
                                  <p:childTnLst>
                                    <p:set>
                                      <p:cBhvr>
                                        <p:cTn id="128" dur="1" fill="hold">
                                          <p:stCondLst>
                                            <p:cond delay="0"/>
                                          </p:stCondLst>
                                        </p:cTn>
                                        <p:tgtEl>
                                          <p:spTgt spid="12"/>
                                        </p:tgtEl>
                                        <p:attrNameLst>
                                          <p:attrName>style.visibility</p:attrName>
                                        </p:attrNameLst>
                                      </p:cBhvr>
                                      <p:to>
                                        <p:strVal val="visible"/>
                                      </p:to>
                                    </p:set>
                                    <p:animEffect transition="in" filter="fade">
                                      <p:cBhvr>
                                        <p:cTn id="129" dur="500"/>
                                        <p:tgtEl>
                                          <p:spTgt spid="12"/>
                                        </p:tgtEl>
                                      </p:cBhvr>
                                    </p:animEffect>
                                  </p:childTnLst>
                                </p:cTn>
                              </p:par>
                              <p:par>
                                <p:cTn id="130" presetID="35" presetClass="path" presetSubtype="0" decel="100000" fill="hold" nodeType="withEffect">
                                  <p:stCondLst>
                                    <p:cond delay="500"/>
                                  </p:stCondLst>
                                  <p:childTnLst>
                                    <p:animMotion origin="layout" path="M 1.06459E-6 3.92192E-6 L -0.02259 3.92192E-6 " pathEditMode="relative" rAng="0" ptsTypes="AA">
                                      <p:cBhvr>
                                        <p:cTn id="131" dur="750" spd="-100000" fill="hold"/>
                                        <p:tgtEl>
                                          <p:spTgt spid="12"/>
                                        </p:tgtEl>
                                        <p:attrNameLst>
                                          <p:attrName>ppt_x</p:attrName>
                                          <p:attrName>ppt_y</p:attrName>
                                        </p:attrNameLst>
                                      </p:cBhvr>
                                      <p:rCtr x="-1136" y="0"/>
                                    </p:animMotion>
                                  </p:childTnLst>
                                </p:cTn>
                              </p:par>
                              <p:par>
                                <p:cTn id="132" presetID="10" presetClass="entr" presetSubtype="0" fill="hold" nodeType="withEffect">
                                  <p:stCondLst>
                                    <p:cond delay="600"/>
                                  </p:stCondLst>
                                  <p:childTnLst>
                                    <p:set>
                                      <p:cBhvr>
                                        <p:cTn id="133" dur="1" fill="hold">
                                          <p:stCondLst>
                                            <p:cond delay="0"/>
                                          </p:stCondLst>
                                        </p:cTn>
                                        <p:tgtEl>
                                          <p:spTgt spid="13"/>
                                        </p:tgtEl>
                                        <p:attrNameLst>
                                          <p:attrName>style.visibility</p:attrName>
                                        </p:attrNameLst>
                                      </p:cBhvr>
                                      <p:to>
                                        <p:strVal val="visible"/>
                                      </p:to>
                                    </p:set>
                                    <p:animEffect transition="in" filter="fade">
                                      <p:cBhvr>
                                        <p:cTn id="134" dur="500"/>
                                        <p:tgtEl>
                                          <p:spTgt spid="13"/>
                                        </p:tgtEl>
                                      </p:cBhvr>
                                    </p:animEffect>
                                  </p:childTnLst>
                                </p:cTn>
                              </p:par>
                              <p:par>
                                <p:cTn id="135" presetID="35" presetClass="path" presetSubtype="0" decel="100000" fill="hold" nodeType="withEffect">
                                  <p:stCondLst>
                                    <p:cond delay="600"/>
                                  </p:stCondLst>
                                  <p:childTnLst>
                                    <p:animMotion origin="layout" path="M 1.06459E-6 3.92192E-6 L -0.02259 3.92192E-6 " pathEditMode="relative" rAng="0" ptsTypes="AA">
                                      <p:cBhvr>
                                        <p:cTn id="136" dur="750" spd="-100000" fill="hold"/>
                                        <p:tgtEl>
                                          <p:spTgt spid="13"/>
                                        </p:tgtEl>
                                        <p:attrNameLst>
                                          <p:attrName>ppt_x</p:attrName>
                                          <p:attrName>ppt_y</p:attrName>
                                        </p:attrNameLst>
                                      </p:cBhvr>
                                      <p:rCtr x="-1136" y="0"/>
                                    </p:animMotion>
                                  </p:childTnLst>
                                </p:cTn>
                              </p:par>
                              <p:par>
                                <p:cTn id="137" presetID="10" presetClass="entr" presetSubtype="0" fill="hold" nodeType="withEffect">
                                  <p:stCondLst>
                                    <p:cond delay="700"/>
                                  </p:stCondLst>
                                  <p:childTnLst>
                                    <p:set>
                                      <p:cBhvr>
                                        <p:cTn id="138" dur="1" fill="hold">
                                          <p:stCondLst>
                                            <p:cond delay="0"/>
                                          </p:stCondLst>
                                        </p:cTn>
                                        <p:tgtEl>
                                          <p:spTgt spid="14"/>
                                        </p:tgtEl>
                                        <p:attrNameLst>
                                          <p:attrName>style.visibility</p:attrName>
                                        </p:attrNameLst>
                                      </p:cBhvr>
                                      <p:to>
                                        <p:strVal val="visible"/>
                                      </p:to>
                                    </p:set>
                                    <p:animEffect transition="in" filter="fade">
                                      <p:cBhvr>
                                        <p:cTn id="139" dur="500"/>
                                        <p:tgtEl>
                                          <p:spTgt spid="14"/>
                                        </p:tgtEl>
                                      </p:cBhvr>
                                    </p:animEffect>
                                  </p:childTnLst>
                                </p:cTn>
                              </p:par>
                              <p:par>
                                <p:cTn id="140" presetID="35" presetClass="path" presetSubtype="0" decel="100000" fill="hold" nodeType="withEffect">
                                  <p:stCondLst>
                                    <p:cond delay="700"/>
                                  </p:stCondLst>
                                  <p:childTnLst>
                                    <p:animMotion origin="layout" path="M 1.06459E-6 3.92192E-6 L -0.02259 3.92192E-6 " pathEditMode="relative" rAng="0" ptsTypes="AA">
                                      <p:cBhvr>
                                        <p:cTn id="141" dur="750" spd="-100000" fill="hold"/>
                                        <p:tgtEl>
                                          <p:spTgt spid="14"/>
                                        </p:tgtEl>
                                        <p:attrNameLst>
                                          <p:attrName>ppt_x</p:attrName>
                                          <p:attrName>ppt_y</p:attrName>
                                        </p:attrNameLst>
                                      </p:cBhvr>
                                      <p:rCtr x="-11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06" grpId="0"/>
      <p:bldP spid="111" grpId="0"/>
      <p:bldP spid="57" grpId="0" animBg="1"/>
      <p:bldP spid="73" grpId="0"/>
      <p:bldP spid="74" grpId="0"/>
      <p:bldP spid="77" grpId="0"/>
      <p:bldP spid="78" grpId="0"/>
      <p:bldP spid="107" grpId="0"/>
      <p:bldP spid="110" grpId="0"/>
      <p:bldP spid="23" grpId="0"/>
      <p:bldP spid="75" grpId="0"/>
      <p:bldP spid="87" grpId="0"/>
      <p:bldP spid="76" grpId="0"/>
      <p:bldP spid="121" grpId="0" animBg="1"/>
      <p:bldP spid="124" grpId="0" animBg="1"/>
      <p:bldP spid="131" grpId="0" animBg="1"/>
      <p:bldP spid="134" grpId="0" animBg="1"/>
      <p:bldP spid="135" grpId="0" animBg="1"/>
      <p:bldP spid="137" grpId="0" animBg="1"/>
      <p:bldP spid="138" grpId="0" animBg="1"/>
      <p:bldP spid="142" grpId="0" animBg="1"/>
      <p:bldP spid="147" grpId="0" animBg="1"/>
      <p:bldP spid="148" grpId="0" animBg="1"/>
      <p:bldP spid="152" grpId="0" animBg="1"/>
      <p:bldP spid="99" grpId="0"/>
      <p:bldP spid="105" grpId="0"/>
      <p:bldP spid="108" grpId="0"/>
      <p:bldP spid="109" grpId="0"/>
      <p:bldP spid="114" grpId="0"/>
      <p:bldP spid="115" grpId="0"/>
      <p:bldP spid="119" grpId="0"/>
      <p:bldP spid="120" grpId="0"/>
      <p:bldP spid="127" grpId="0"/>
      <p:bldP spid="128" grpId="0"/>
      <p:bldP spid="132" grpId="0"/>
      <p:bldP spid="1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F4AB-17A4-436A-A3AE-6D85B0C943B3}"/>
              </a:ext>
            </a:extLst>
          </p:cNvPr>
          <p:cNvSpPr>
            <a:spLocks noGrp="1"/>
          </p:cNvSpPr>
          <p:nvPr>
            <p:ph type="title"/>
          </p:nvPr>
        </p:nvSpPr>
        <p:spPr>
          <a:xfrm>
            <a:off x="437812" y="209133"/>
            <a:ext cx="10459366" cy="398266"/>
          </a:xfrm>
        </p:spPr>
        <p:txBody>
          <a:bodyPr/>
          <a:lstStyle/>
          <a:p>
            <a:r>
              <a:rPr lang="en-US">
                <a:solidFill>
                  <a:schemeClr val="tx1"/>
                </a:solidFill>
                <a:ea typeface="Segoe UI Light" charset="0"/>
              </a:rPr>
              <a:t>Drive Strong Customer Retention and Renewals</a:t>
            </a:r>
            <a:endParaRPr lang="en-US">
              <a:solidFill>
                <a:schemeClr val="tx1"/>
              </a:solidFill>
            </a:endParaRPr>
          </a:p>
        </p:txBody>
      </p:sp>
      <p:grpSp>
        <p:nvGrpSpPr>
          <p:cNvPr id="38" name="Group 37">
            <a:extLst>
              <a:ext uri="{FF2B5EF4-FFF2-40B4-BE49-F238E27FC236}">
                <a16:creationId xmlns:a16="http://schemas.microsoft.com/office/drawing/2014/main" id="{C8AC9BDA-921B-40AC-93BD-6C7D8BD77663}"/>
              </a:ext>
            </a:extLst>
          </p:cNvPr>
          <p:cNvGrpSpPr>
            <a:grpSpLocks noChangeAspect="1"/>
          </p:cNvGrpSpPr>
          <p:nvPr/>
        </p:nvGrpSpPr>
        <p:grpSpPr>
          <a:xfrm>
            <a:off x="2323781" y="6206276"/>
            <a:ext cx="365708" cy="365708"/>
            <a:chOff x="6354454" y="1975570"/>
            <a:chExt cx="640080" cy="640080"/>
          </a:xfrm>
        </p:grpSpPr>
        <p:sp>
          <p:nvSpPr>
            <p:cNvPr id="39" name="Oval 38">
              <a:extLst>
                <a:ext uri="{FF2B5EF4-FFF2-40B4-BE49-F238E27FC236}">
                  <a16:creationId xmlns:a16="http://schemas.microsoft.com/office/drawing/2014/main" id="{50491FD6-F167-44B5-9960-12EA24F18A7F}"/>
                </a:ext>
              </a:extLst>
            </p:cNvPr>
            <p:cNvSpPr/>
            <p:nvPr/>
          </p:nvSpPr>
          <p:spPr bwMode="auto">
            <a:xfrm>
              <a:off x="6354454" y="1975570"/>
              <a:ext cx="640080" cy="6400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6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rackers_EADF">
              <a:extLst>
                <a:ext uri="{FF2B5EF4-FFF2-40B4-BE49-F238E27FC236}">
                  <a16:creationId xmlns:a16="http://schemas.microsoft.com/office/drawing/2014/main" id="{FD6141D2-B8F1-4C64-850B-9F12291E1D87}"/>
                </a:ext>
              </a:extLst>
            </p:cNvPr>
            <p:cNvSpPr>
              <a:spLocks noChangeAspect="1" noEditPoints="1"/>
            </p:cNvSpPr>
            <p:nvPr/>
          </p:nvSpPr>
          <p:spPr bwMode="auto">
            <a:xfrm>
              <a:off x="6541248" y="2092494"/>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2F2F2F"/>
                </a:solidFill>
                <a:latin typeface="Segoe UI"/>
              </a:endParaRPr>
            </a:p>
          </p:txBody>
        </p:sp>
      </p:grpSp>
      <p:sp>
        <p:nvSpPr>
          <p:cNvPr id="44" name="Rectangle 43">
            <a:extLst>
              <a:ext uri="{FF2B5EF4-FFF2-40B4-BE49-F238E27FC236}">
                <a16:creationId xmlns:a16="http://schemas.microsoft.com/office/drawing/2014/main" id="{A09E0479-8790-4861-88F5-0C5AC9D32A6B}"/>
              </a:ext>
            </a:extLst>
          </p:cNvPr>
          <p:cNvSpPr/>
          <p:nvPr/>
        </p:nvSpPr>
        <p:spPr>
          <a:xfrm>
            <a:off x="2745555" y="6250651"/>
            <a:ext cx="3321826" cy="282383"/>
          </a:xfrm>
          <a:prstGeom prst="rect">
            <a:avLst/>
          </a:prstGeom>
        </p:spPr>
        <p:txBody>
          <a:bodyPr wrap="square">
            <a:spAutoFit/>
          </a:bodyPr>
          <a:lstStyle/>
          <a:p>
            <a:pPr defTabSz="932563"/>
            <a:r>
              <a:rPr lang="en-US" sz="1199" b="1" i="1">
                <a:solidFill>
                  <a:srgbClr val="0078D7"/>
                </a:solidFill>
                <a:latin typeface="Segoe UI"/>
                <a:hlinkClick r:id="rId2"/>
              </a:rPr>
              <a:t>Licensing Guidance and Training Resources </a:t>
            </a:r>
            <a:endParaRPr lang="en-US" sz="1199" b="1">
              <a:solidFill>
                <a:srgbClr val="0078D7"/>
              </a:solidFill>
              <a:latin typeface="Segoe UI"/>
            </a:endParaRPr>
          </a:p>
        </p:txBody>
      </p:sp>
      <p:sp>
        <p:nvSpPr>
          <p:cNvPr id="47" name="Rectangle 46">
            <a:extLst>
              <a:ext uri="{FF2B5EF4-FFF2-40B4-BE49-F238E27FC236}">
                <a16:creationId xmlns:a16="http://schemas.microsoft.com/office/drawing/2014/main" id="{DDB6C6DD-41B8-4AB4-9DD7-8CD06187321E}"/>
              </a:ext>
            </a:extLst>
          </p:cNvPr>
          <p:cNvSpPr/>
          <p:nvPr/>
        </p:nvSpPr>
        <p:spPr>
          <a:xfrm>
            <a:off x="7335140" y="6253896"/>
            <a:ext cx="1883547" cy="282383"/>
          </a:xfrm>
          <a:prstGeom prst="rect">
            <a:avLst/>
          </a:prstGeom>
        </p:spPr>
        <p:txBody>
          <a:bodyPr wrap="square">
            <a:spAutoFit/>
          </a:bodyPr>
          <a:lstStyle/>
          <a:p>
            <a:pPr defTabSz="932563"/>
            <a:r>
              <a:rPr lang="en-US" sz="1199" b="1" i="1">
                <a:solidFill>
                  <a:srgbClr val="0078D7"/>
                </a:solidFill>
                <a:latin typeface="Segoe UI"/>
                <a:hlinkClick r:id="rId2"/>
              </a:rPr>
              <a:t>Renewals Action Guide</a:t>
            </a:r>
            <a:endParaRPr lang="en-US" sz="1199" b="1">
              <a:solidFill>
                <a:srgbClr val="0078D7"/>
              </a:solidFill>
              <a:latin typeface="Segoe UI"/>
            </a:endParaRPr>
          </a:p>
        </p:txBody>
      </p:sp>
      <p:sp>
        <p:nvSpPr>
          <p:cNvPr id="63" name="Arrow: Right 62">
            <a:extLst>
              <a:ext uri="{FF2B5EF4-FFF2-40B4-BE49-F238E27FC236}">
                <a16:creationId xmlns:a16="http://schemas.microsoft.com/office/drawing/2014/main" id="{E5F64664-E4E6-42E6-9DD8-D6C539C47985}"/>
              </a:ext>
            </a:extLst>
          </p:cNvPr>
          <p:cNvSpPr/>
          <p:nvPr/>
        </p:nvSpPr>
        <p:spPr bwMode="auto">
          <a:xfrm>
            <a:off x="486949" y="5224137"/>
            <a:ext cx="11160865" cy="1684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lowchart: Connector 65">
            <a:extLst>
              <a:ext uri="{FF2B5EF4-FFF2-40B4-BE49-F238E27FC236}">
                <a16:creationId xmlns:a16="http://schemas.microsoft.com/office/drawing/2014/main" id="{7C5B9583-D1B1-42A0-AC39-086969CB9FC3}"/>
              </a:ext>
            </a:extLst>
          </p:cNvPr>
          <p:cNvSpPr/>
          <p:nvPr/>
        </p:nvSpPr>
        <p:spPr bwMode="auto">
          <a:xfrm>
            <a:off x="921006" y="1100447"/>
            <a:ext cx="457135" cy="457135"/>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a:solidFill>
                  <a:srgbClr val="FFFFFF"/>
                </a:solidFill>
                <a:latin typeface="Segoe UI"/>
                <a:ea typeface="Segoe UI" pitchFamily="34" charset="0"/>
                <a:cs typeface="Segoe UI" pitchFamily="34" charset="0"/>
              </a:rPr>
              <a:t>1</a:t>
            </a:r>
          </a:p>
        </p:txBody>
      </p:sp>
      <p:sp>
        <p:nvSpPr>
          <p:cNvPr id="67" name="Flowchart: Connector 66">
            <a:extLst>
              <a:ext uri="{FF2B5EF4-FFF2-40B4-BE49-F238E27FC236}">
                <a16:creationId xmlns:a16="http://schemas.microsoft.com/office/drawing/2014/main" id="{136C3887-7FA1-4E87-91ED-A6D6620B4875}"/>
              </a:ext>
            </a:extLst>
          </p:cNvPr>
          <p:cNvSpPr/>
          <p:nvPr/>
        </p:nvSpPr>
        <p:spPr bwMode="auto">
          <a:xfrm>
            <a:off x="6656381" y="1121169"/>
            <a:ext cx="457135" cy="457135"/>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a:gradFill>
                  <a:gsLst>
                    <a:gs pos="0">
                      <a:srgbClr val="FFFFFF"/>
                    </a:gs>
                    <a:gs pos="100000">
                      <a:srgbClr val="FFFFFF"/>
                    </a:gs>
                  </a:gsLst>
                  <a:lin ang="5400000" scaled="0"/>
                </a:gradFill>
                <a:latin typeface="Segoe UI"/>
                <a:ea typeface="Segoe UI" pitchFamily="34" charset="0"/>
                <a:cs typeface="Segoe UI" pitchFamily="34" charset="0"/>
              </a:rPr>
              <a:t>4</a:t>
            </a:r>
          </a:p>
        </p:txBody>
      </p:sp>
      <p:sp>
        <p:nvSpPr>
          <p:cNvPr id="68" name="Flowchart: Connector 67">
            <a:extLst>
              <a:ext uri="{FF2B5EF4-FFF2-40B4-BE49-F238E27FC236}">
                <a16:creationId xmlns:a16="http://schemas.microsoft.com/office/drawing/2014/main" id="{26430F77-BC44-4F41-9046-A2862A30A15A}"/>
              </a:ext>
            </a:extLst>
          </p:cNvPr>
          <p:cNvSpPr/>
          <p:nvPr/>
        </p:nvSpPr>
        <p:spPr bwMode="auto">
          <a:xfrm>
            <a:off x="4851647" y="1119140"/>
            <a:ext cx="457135" cy="457135"/>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a:gradFill>
                  <a:gsLst>
                    <a:gs pos="0">
                      <a:srgbClr val="FFFFFF"/>
                    </a:gs>
                    <a:gs pos="100000">
                      <a:srgbClr val="FFFFFF"/>
                    </a:gs>
                  </a:gsLst>
                  <a:lin ang="5400000" scaled="0"/>
                </a:gradFill>
                <a:latin typeface="Segoe UI"/>
                <a:ea typeface="Segoe UI" pitchFamily="34" charset="0"/>
                <a:cs typeface="Segoe UI" pitchFamily="34" charset="0"/>
              </a:rPr>
              <a:t>3</a:t>
            </a:r>
          </a:p>
        </p:txBody>
      </p:sp>
      <p:sp>
        <p:nvSpPr>
          <p:cNvPr id="70" name="Flowchart: Connector 69">
            <a:extLst>
              <a:ext uri="{FF2B5EF4-FFF2-40B4-BE49-F238E27FC236}">
                <a16:creationId xmlns:a16="http://schemas.microsoft.com/office/drawing/2014/main" id="{D619B8EE-B33C-420B-9FEE-E209F0A54B05}"/>
              </a:ext>
            </a:extLst>
          </p:cNvPr>
          <p:cNvSpPr/>
          <p:nvPr/>
        </p:nvSpPr>
        <p:spPr bwMode="auto">
          <a:xfrm>
            <a:off x="8664953" y="1100447"/>
            <a:ext cx="457135" cy="457135"/>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a:gradFill>
                  <a:gsLst>
                    <a:gs pos="0">
                      <a:srgbClr val="FFFFFF"/>
                    </a:gs>
                    <a:gs pos="100000">
                      <a:srgbClr val="FFFFFF"/>
                    </a:gs>
                  </a:gsLst>
                  <a:lin ang="5400000" scaled="0"/>
                </a:gradFill>
                <a:latin typeface="Segoe UI"/>
                <a:ea typeface="Segoe UI" pitchFamily="34" charset="0"/>
                <a:cs typeface="Segoe UI" pitchFamily="34" charset="0"/>
              </a:rPr>
              <a:t>5</a:t>
            </a:r>
          </a:p>
        </p:txBody>
      </p:sp>
      <p:sp>
        <p:nvSpPr>
          <p:cNvPr id="71" name="Flowchart: Connector 70">
            <a:extLst>
              <a:ext uri="{FF2B5EF4-FFF2-40B4-BE49-F238E27FC236}">
                <a16:creationId xmlns:a16="http://schemas.microsoft.com/office/drawing/2014/main" id="{7B350680-994A-47B8-8ADC-C7E966BE4AD6}"/>
              </a:ext>
            </a:extLst>
          </p:cNvPr>
          <p:cNvSpPr/>
          <p:nvPr/>
        </p:nvSpPr>
        <p:spPr bwMode="auto">
          <a:xfrm>
            <a:off x="10778490" y="1069639"/>
            <a:ext cx="457135" cy="457135"/>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a:gradFill>
                  <a:gsLst>
                    <a:gs pos="0">
                      <a:srgbClr val="FFFFFF"/>
                    </a:gs>
                    <a:gs pos="100000">
                      <a:srgbClr val="FFFFFF"/>
                    </a:gs>
                  </a:gsLst>
                  <a:lin ang="5400000" scaled="0"/>
                </a:gradFill>
                <a:latin typeface="Segoe UI"/>
                <a:ea typeface="Segoe UI" pitchFamily="34" charset="0"/>
                <a:cs typeface="Segoe UI" pitchFamily="34" charset="0"/>
              </a:rPr>
              <a:t>6</a:t>
            </a:r>
          </a:p>
        </p:txBody>
      </p:sp>
      <p:sp>
        <p:nvSpPr>
          <p:cNvPr id="30" name="Title 1">
            <a:extLst>
              <a:ext uri="{FF2B5EF4-FFF2-40B4-BE49-F238E27FC236}">
                <a16:creationId xmlns:a16="http://schemas.microsoft.com/office/drawing/2014/main" id="{785DA326-4038-4587-9665-240870FAB2A6}"/>
              </a:ext>
            </a:extLst>
          </p:cNvPr>
          <p:cNvSpPr txBox="1">
            <a:spLocks/>
          </p:cNvSpPr>
          <p:nvPr/>
        </p:nvSpPr>
        <p:spPr>
          <a:xfrm>
            <a:off x="694654" y="5586173"/>
            <a:ext cx="10459366" cy="693073"/>
          </a:xfrm>
          <a:prstGeom prst="rect">
            <a:avLst/>
          </a:prstGeom>
        </p:spPr>
        <p:txBody>
          <a:bodyPr vert="horz" wrap="square" lIns="0" tIns="65282" rIns="0" bIns="0" rtlCol="0" anchor="t">
            <a:spAutoFit/>
          </a:bodyPr>
          <a:lstStyle>
            <a:lvl1pPr algn="l" defTabSz="914163" rtl="0" eaLnBrk="1" latinLnBrk="0" hangingPunct="1">
              <a:lnSpc>
                <a:spcPct val="90000"/>
              </a:lnSpc>
              <a:spcBef>
                <a:spcPct val="0"/>
              </a:spcBef>
              <a:buNone/>
              <a:defRPr lang="en-US" sz="2353" b="1" kern="1200" cap="none" spc="0" baseline="0" dirty="0">
                <a:ln w="3175">
                  <a:noFill/>
                </a:ln>
                <a:gradFill>
                  <a:gsLst>
                    <a:gs pos="1250">
                      <a:schemeClr val="tx1">
                        <a:lumMod val="90000"/>
                        <a:lumOff val="10000"/>
                      </a:schemeClr>
                    </a:gs>
                    <a:gs pos="100000">
                      <a:schemeClr val="tx1">
                        <a:lumMod val="90000"/>
                        <a:lumOff val="10000"/>
                      </a:schemeClr>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z="2040">
                <a:solidFill>
                  <a:schemeClr val="tx1"/>
                </a:solidFill>
                <a:ea typeface="Segoe UI Light" charset="0"/>
              </a:rPr>
              <a:t>Resources:</a:t>
            </a:r>
            <a:br>
              <a:rPr lang="en-US" sz="2400">
                <a:solidFill>
                  <a:schemeClr val="tx1"/>
                </a:solidFill>
                <a:latin typeface="Segoe UI Light" charset="0"/>
                <a:ea typeface="Segoe UI Light" charset="0"/>
                <a:cs typeface="Segoe UI Light" charset="0"/>
              </a:rPr>
            </a:br>
            <a:endParaRPr lang="en-US" sz="2400">
              <a:solidFill>
                <a:schemeClr val="tx1"/>
              </a:solidFill>
            </a:endParaRPr>
          </a:p>
        </p:txBody>
      </p:sp>
      <p:sp>
        <p:nvSpPr>
          <p:cNvPr id="31" name="TextBox 30">
            <a:extLst>
              <a:ext uri="{FF2B5EF4-FFF2-40B4-BE49-F238E27FC236}">
                <a16:creationId xmlns:a16="http://schemas.microsoft.com/office/drawing/2014/main" id="{0AEB21B7-B44C-4FEE-A244-A5BED24CA2D0}"/>
              </a:ext>
            </a:extLst>
          </p:cNvPr>
          <p:cNvSpPr txBox="1"/>
          <p:nvPr/>
        </p:nvSpPr>
        <p:spPr>
          <a:xfrm>
            <a:off x="650036" y="3130856"/>
            <a:ext cx="1496051" cy="2144796"/>
          </a:xfrm>
          <a:prstGeom prst="rect">
            <a:avLst/>
          </a:prstGeom>
          <a:noFill/>
        </p:spPr>
        <p:txBody>
          <a:bodyPr wrap="square" lIns="0" tIns="146262" rIns="182828" bIns="146262" rtlCol="0" anchor="t">
            <a:spAutoFit/>
          </a:bodyPr>
          <a:lstStyle/>
          <a:p>
            <a:pPr defTabSz="754112">
              <a:lnSpc>
                <a:spcPct val="150000"/>
              </a:lnSpc>
              <a:spcBef>
                <a:spcPct val="0"/>
              </a:spcBef>
              <a:spcAft>
                <a:spcPts val="600"/>
              </a:spcAft>
            </a:pPr>
            <a:r>
              <a:rPr lang="en-US" sz="1122" b="1" kern="0">
                <a:solidFill>
                  <a:srgbClr val="2F2F2F"/>
                </a:solidFill>
                <a:latin typeface="Segoe UI Semibold"/>
                <a:ea typeface="Segoe UI Semibold" charset="0"/>
                <a:cs typeface="Segoe UI Semibold" charset="0"/>
              </a:rPr>
              <a:t>Review your book of renewals business, and target customers with expiring contracts early (e.g. T-90 days)</a:t>
            </a:r>
          </a:p>
        </p:txBody>
      </p:sp>
      <p:sp>
        <p:nvSpPr>
          <p:cNvPr id="32" name="target_2" title="Icon of a target with an arrow hitting the bullseye">
            <a:extLst>
              <a:ext uri="{FF2B5EF4-FFF2-40B4-BE49-F238E27FC236}">
                <a16:creationId xmlns:a16="http://schemas.microsoft.com/office/drawing/2014/main" id="{B4F1E1F6-1F01-4FC6-B969-D7C0A5FEA72F}"/>
              </a:ext>
            </a:extLst>
          </p:cNvPr>
          <p:cNvSpPr>
            <a:spLocks noChangeAspect="1" noEditPoints="1"/>
          </p:cNvSpPr>
          <p:nvPr/>
        </p:nvSpPr>
        <p:spPr bwMode="auto">
          <a:xfrm>
            <a:off x="778632" y="2383138"/>
            <a:ext cx="781727" cy="7786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9050"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FFFFFF"/>
              </a:solidFill>
              <a:latin typeface="Segoe UI"/>
            </a:endParaRPr>
          </a:p>
        </p:txBody>
      </p:sp>
      <p:sp>
        <p:nvSpPr>
          <p:cNvPr id="33" name="TextBox 32">
            <a:extLst>
              <a:ext uri="{FF2B5EF4-FFF2-40B4-BE49-F238E27FC236}">
                <a16:creationId xmlns:a16="http://schemas.microsoft.com/office/drawing/2014/main" id="{11787130-224E-4A9B-9D47-24B7D188AFED}"/>
              </a:ext>
            </a:extLst>
          </p:cNvPr>
          <p:cNvSpPr txBox="1"/>
          <p:nvPr/>
        </p:nvSpPr>
        <p:spPr>
          <a:xfrm>
            <a:off x="6473691" y="3130856"/>
            <a:ext cx="1496051" cy="2144796"/>
          </a:xfrm>
          <a:prstGeom prst="rect">
            <a:avLst/>
          </a:prstGeom>
          <a:noFill/>
        </p:spPr>
        <p:txBody>
          <a:bodyPr wrap="square" lIns="0" tIns="146262" rIns="182828" bIns="146262" rtlCol="0" anchor="t">
            <a:spAutoFit/>
          </a:bodyPr>
          <a:lstStyle/>
          <a:p>
            <a:pPr defTabSz="754112">
              <a:lnSpc>
                <a:spcPct val="150000"/>
              </a:lnSpc>
              <a:spcBef>
                <a:spcPct val="0"/>
              </a:spcBef>
              <a:spcAft>
                <a:spcPts val="600"/>
              </a:spcAft>
            </a:pPr>
            <a:r>
              <a:rPr lang="en-US" sz="1122" b="1" kern="0">
                <a:solidFill>
                  <a:srgbClr val="2F2F2F"/>
                </a:solidFill>
                <a:latin typeface="Segoe UI Semibold"/>
                <a:cs typeface="Segoe UI Semibold" charset="0"/>
              </a:rPr>
              <a:t>Load and treat all upcoming expirations as high-quality pipeline, by uploading and tracking in your CRM systems</a:t>
            </a:r>
          </a:p>
        </p:txBody>
      </p:sp>
      <p:sp>
        <p:nvSpPr>
          <p:cNvPr id="34" name="personal_connect" title="Icon of a person with two bidirectional arrows below them">
            <a:extLst>
              <a:ext uri="{FF2B5EF4-FFF2-40B4-BE49-F238E27FC236}">
                <a16:creationId xmlns:a16="http://schemas.microsoft.com/office/drawing/2014/main" id="{F59AF09B-5C69-4634-A816-90A87E3EA68A}"/>
              </a:ext>
            </a:extLst>
          </p:cNvPr>
          <p:cNvSpPr>
            <a:spLocks noChangeAspect="1" noEditPoints="1"/>
          </p:cNvSpPr>
          <p:nvPr/>
        </p:nvSpPr>
        <p:spPr bwMode="auto">
          <a:xfrm>
            <a:off x="6664563" y="2391657"/>
            <a:ext cx="475085" cy="778610"/>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9050"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FFFFFF"/>
              </a:solidFill>
              <a:latin typeface="Segoe UI"/>
            </a:endParaRPr>
          </a:p>
        </p:txBody>
      </p:sp>
      <p:sp>
        <p:nvSpPr>
          <p:cNvPr id="35" name="TextBox 34">
            <a:extLst>
              <a:ext uri="{FF2B5EF4-FFF2-40B4-BE49-F238E27FC236}">
                <a16:creationId xmlns:a16="http://schemas.microsoft.com/office/drawing/2014/main" id="{B9211A02-2607-42E7-8C4A-71F05DAEBB6E}"/>
              </a:ext>
            </a:extLst>
          </p:cNvPr>
          <p:cNvSpPr txBox="1"/>
          <p:nvPr/>
        </p:nvSpPr>
        <p:spPr>
          <a:xfrm>
            <a:off x="4491659" y="3130856"/>
            <a:ext cx="1496051" cy="2144796"/>
          </a:xfrm>
          <a:prstGeom prst="rect">
            <a:avLst/>
          </a:prstGeom>
          <a:noFill/>
        </p:spPr>
        <p:txBody>
          <a:bodyPr wrap="square" lIns="0" tIns="146262" rIns="182828" bIns="146262" rtlCol="0" anchor="t">
            <a:spAutoFit/>
          </a:bodyPr>
          <a:lstStyle/>
          <a:p>
            <a:pPr defTabSz="754112">
              <a:lnSpc>
                <a:spcPct val="150000"/>
              </a:lnSpc>
              <a:spcBef>
                <a:spcPct val="0"/>
              </a:spcBef>
              <a:spcAft>
                <a:spcPts val="600"/>
              </a:spcAft>
            </a:pPr>
            <a:r>
              <a:rPr lang="en-US" sz="1122" b="1" kern="0">
                <a:solidFill>
                  <a:srgbClr val="2F2F2F"/>
                </a:solidFill>
                <a:latin typeface="Segoe UI Semibold"/>
                <a:cs typeface="Segoe UI Semibold" charset="0"/>
              </a:rPr>
              <a:t>Understand your customers’ digital transformation needs and leverage renewal event as an opportunity to cross-sell/up-sell</a:t>
            </a:r>
            <a:endParaRPr lang="en-US" sz="1122" b="1" kern="0">
              <a:solidFill>
                <a:srgbClr val="2F2F2F"/>
              </a:solidFill>
              <a:latin typeface="Segoe UI Semibold" charset="0"/>
              <a:ea typeface="Segoe UI Semibold" charset="0"/>
              <a:cs typeface="Segoe UI Semibold" charset="0"/>
            </a:endParaRPr>
          </a:p>
        </p:txBody>
      </p:sp>
      <p:sp>
        <p:nvSpPr>
          <p:cNvPr id="36" name="Financial_E7BB" title="Icon of a chart made of vertical lines with a line tracing the top of each, turning into an arrow pointing up">
            <a:extLst>
              <a:ext uri="{FF2B5EF4-FFF2-40B4-BE49-F238E27FC236}">
                <a16:creationId xmlns:a16="http://schemas.microsoft.com/office/drawing/2014/main" id="{DB69E144-7E66-4882-9429-61BE2A963E90}"/>
              </a:ext>
            </a:extLst>
          </p:cNvPr>
          <p:cNvSpPr>
            <a:spLocks noChangeAspect="1" noEditPoints="1"/>
          </p:cNvSpPr>
          <p:nvPr/>
        </p:nvSpPr>
        <p:spPr bwMode="auto">
          <a:xfrm>
            <a:off x="4573713" y="2381393"/>
            <a:ext cx="874811" cy="78035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FFFFFF"/>
              </a:solidFill>
              <a:latin typeface="Segoe UI"/>
            </a:endParaRPr>
          </a:p>
        </p:txBody>
      </p:sp>
      <p:sp>
        <p:nvSpPr>
          <p:cNvPr id="42" name="TextBox 41">
            <a:extLst>
              <a:ext uri="{FF2B5EF4-FFF2-40B4-BE49-F238E27FC236}">
                <a16:creationId xmlns:a16="http://schemas.microsoft.com/office/drawing/2014/main" id="{98D5C5D2-7F7E-41C0-B6FE-61F6C6F03734}"/>
              </a:ext>
            </a:extLst>
          </p:cNvPr>
          <p:cNvSpPr txBox="1"/>
          <p:nvPr/>
        </p:nvSpPr>
        <p:spPr>
          <a:xfrm>
            <a:off x="10505328" y="3130856"/>
            <a:ext cx="1496051" cy="2144796"/>
          </a:xfrm>
          <a:prstGeom prst="rect">
            <a:avLst/>
          </a:prstGeom>
          <a:noFill/>
        </p:spPr>
        <p:txBody>
          <a:bodyPr wrap="square" lIns="0" tIns="146262" rIns="182828" bIns="146262" rtlCol="0" anchor="t">
            <a:spAutoFit/>
          </a:bodyPr>
          <a:lstStyle/>
          <a:p>
            <a:pPr defTabSz="754112">
              <a:lnSpc>
                <a:spcPct val="150000"/>
              </a:lnSpc>
              <a:spcBef>
                <a:spcPct val="0"/>
              </a:spcBef>
              <a:spcAft>
                <a:spcPts val="600"/>
              </a:spcAft>
            </a:pPr>
            <a:r>
              <a:rPr lang="en-US" sz="1122" b="1" kern="0">
                <a:solidFill>
                  <a:srgbClr val="2F2F2F"/>
                </a:solidFill>
                <a:latin typeface="Segoe UI Semibold"/>
                <a:cs typeface="Segoe UI Semibold" charset="0"/>
              </a:rPr>
              <a:t>Take advantage of renewal offers and promotions, and also create your own customer offers to drive deal closure</a:t>
            </a:r>
          </a:p>
        </p:txBody>
      </p:sp>
      <p:sp>
        <p:nvSpPr>
          <p:cNvPr id="43" name="money_2" title="Icon of a dollar sign with an arrow around it pointing clockwise">
            <a:extLst>
              <a:ext uri="{FF2B5EF4-FFF2-40B4-BE49-F238E27FC236}">
                <a16:creationId xmlns:a16="http://schemas.microsoft.com/office/drawing/2014/main" id="{DA0B4EFD-B430-4678-9BC6-59B959F89222}"/>
              </a:ext>
            </a:extLst>
          </p:cNvPr>
          <p:cNvSpPr>
            <a:spLocks noChangeAspect="1" noEditPoints="1"/>
          </p:cNvSpPr>
          <p:nvPr/>
        </p:nvSpPr>
        <p:spPr bwMode="auto">
          <a:xfrm>
            <a:off x="10648761" y="2364109"/>
            <a:ext cx="740110" cy="78035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FFFFFF"/>
              </a:solidFill>
              <a:latin typeface="Segoe UI"/>
            </a:endParaRPr>
          </a:p>
        </p:txBody>
      </p:sp>
      <p:sp>
        <p:nvSpPr>
          <p:cNvPr id="45" name="TextBox 44">
            <a:extLst>
              <a:ext uri="{FF2B5EF4-FFF2-40B4-BE49-F238E27FC236}">
                <a16:creationId xmlns:a16="http://schemas.microsoft.com/office/drawing/2014/main" id="{36EC3051-94CB-469F-A80A-673E097F13E4}"/>
              </a:ext>
            </a:extLst>
          </p:cNvPr>
          <p:cNvSpPr txBox="1"/>
          <p:nvPr/>
        </p:nvSpPr>
        <p:spPr>
          <a:xfrm>
            <a:off x="8500956" y="3130856"/>
            <a:ext cx="1611029" cy="2157429"/>
          </a:xfrm>
          <a:prstGeom prst="rect">
            <a:avLst/>
          </a:prstGeom>
          <a:noFill/>
        </p:spPr>
        <p:txBody>
          <a:bodyPr wrap="square" lIns="0" tIns="146262" rIns="182828" bIns="146262" rtlCol="0" anchor="t">
            <a:spAutoFit/>
          </a:bodyPr>
          <a:lstStyle/>
          <a:p>
            <a:pPr defTabSz="754112">
              <a:lnSpc>
                <a:spcPct val="150000"/>
              </a:lnSpc>
              <a:spcBef>
                <a:spcPct val="0"/>
              </a:spcBef>
              <a:spcAft>
                <a:spcPts val="600"/>
              </a:spcAft>
            </a:pPr>
            <a:r>
              <a:rPr lang="en-US" sz="1122" b="1" kern="0">
                <a:solidFill>
                  <a:srgbClr val="2F2F2F"/>
                </a:solidFill>
                <a:latin typeface="Segoe UI Semibold"/>
                <a:cs typeface="Segoe UI Semibold" charset="0"/>
              </a:rPr>
              <a:t>Conduct cloud assessment workshops to drive cloud migrations and transitions, inclusive of consumption plans</a:t>
            </a:r>
          </a:p>
          <a:p>
            <a:pPr defTabSz="754112">
              <a:lnSpc>
                <a:spcPct val="150000"/>
              </a:lnSpc>
              <a:spcBef>
                <a:spcPct val="0"/>
              </a:spcBef>
              <a:spcAft>
                <a:spcPts val="600"/>
              </a:spcAft>
            </a:pPr>
            <a:endParaRPr lang="en-US" sz="1000" b="1" kern="0">
              <a:solidFill>
                <a:srgbClr val="FFFFFF"/>
              </a:solidFill>
              <a:latin typeface="Segoe UI Semibold" charset="0"/>
              <a:ea typeface="Segoe UI Semibold" charset="0"/>
              <a:cs typeface="Segoe UI Semibold" charset="0"/>
            </a:endParaRPr>
          </a:p>
        </p:txBody>
      </p:sp>
      <p:pic>
        <p:nvPicPr>
          <p:cNvPr id="4" name="Graphic 3" descr="Cloud">
            <a:extLst>
              <a:ext uri="{FF2B5EF4-FFF2-40B4-BE49-F238E27FC236}">
                <a16:creationId xmlns:a16="http://schemas.microsoft.com/office/drawing/2014/main" id="{220E0D7B-8D8A-4FE0-86CC-6606184B5E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5793" y="2252826"/>
            <a:ext cx="932603" cy="932603"/>
          </a:xfrm>
          <a:prstGeom prst="rect">
            <a:avLst/>
          </a:prstGeom>
        </p:spPr>
      </p:pic>
      <p:sp>
        <p:nvSpPr>
          <p:cNvPr id="48" name="TextBox 47">
            <a:extLst>
              <a:ext uri="{FF2B5EF4-FFF2-40B4-BE49-F238E27FC236}">
                <a16:creationId xmlns:a16="http://schemas.microsoft.com/office/drawing/2014/main" id="{AA9BE067-FB19-4BA8-8422-04DB32E6EE08}"/>
              </a:ext>
            </a:extLst>
          </p:cNvPr>
          <p:cNvSpPr txBox="1"/>
          <p:nvPr/>
        </p:nvSpPr>
        <p:spPr>
          <a:xfrm>
            <a:off x="748858" y="1577855"/>
            <a:ext cx="985760" cy="823720"/>
          </a:xfrm>
          <a:prstGeom prst="rect">
            <a:avLst/>
          </a:prstGeom>
          <a:noFill/>
        </p:spPr>
        <p:txBody>
          <a:bodyPr wrap="square" lIns="0" tIns="146262" rIns="182828" bIns="146262" rtlCol="0" anchor="ctr">
            <a:spAutoFit/>
          </a:bodyPr>
          <a:lstStyle/>
          <a:p>
            <a:pPr algn="ctr" defTabSz="754112">
              <a:spcBef>
                <a:spcPct val="0"/>
              </a:spcBef>
            </a:pPr>
            <a:r>
              <a:rPr lang="en-US" sz="1122" b="1" kern="0">
                <a:solidFill>
                  <a:schemeClr val="accent1"/>
                </a:solidFill>
                <a:latin typeface="Segoe UI Semibold"/>
                <a:ea typeface="Segoe UI Semibold" charset="0"/>
                <a:cs typeface="Segoe UI Semibold" charset="0"/>
              </a:rPr>
              <a:t>REVIEW YOUR BUSINESS</a:t>
            </a:r>
          </a:p>
        </p:txBody>
      </p:sp>
      <p:sp>
        <p:nvSpPr>
          <p:cNvPr id="49" name="TextBox 48">
            <a:extLst>
              <a:ext uri="{FF2B5EF4-FFF2-40B4-BE49-F238E27FC236}">
                <a16:creationId xmlns:a16="http://schemas.microsoft.com/office/drawing/2014/main" id="{83A5068A-0257-4A01-B191-2BC615F5CFBF}"/>
              </a:ext>
            </a:extLst>
          </p:cNvPr>
          <p:cNvSpPr txBox="1"/>
          <p:nvPr/>
        </p:nvSpPr>
        <p:spPr>
          <a:xfrm>
            <a:off x="6515940" y="1615603"/>
            <a:ext cx="932604" cy="823720"/>
          </a:xfrm>
          <a:prstGeom prst="rect">
            <a:avLst/>
          </a:prstGeom>
          <a:noFill/>
        </p:spPr>
        <p:txBody>
          <a:bodyPr wrap="square" lIns="0" tIns="146262" rIns="182828" bIns="146262" rtlCol="0" anchor="ctr">
            <a:spAutoFit/>
          </a:bodyPr>
          <a:lstStyle/>
          <a:p>
            <a:pPr algn="ctr" defTabSz="754112">
              <a:spcBef>
                <a:spcPct val="0"/>
              </a:spcBef>
            </a:pPr>
            <a:r>
              <a:rPr lang="en-US" sz="1122" b="1" kern="0">
                <a:solidFill>
                  <a:schemeClr val="accent1"/>
                </a:solidFill>
                <a:latin typeface="Segoe UI Semibold"/>
                <a:ea typeface="Segoe UI Semibold" charset="0"/>
                <a:cs typeface="Segoe UI Semibold" charset="0"/>
              </a:rPr>
              <a:t>TRACK</a:t>
            </a:r>
          </a:p>
          <a:p>
            <a:pPr algn="ctr" defTabSz="754112">
              <a:spcBef>
                <a:spcPct val="0"/>
              </a:spcBef>
            </a:pPr>
            <a:r>
              <a:rPr lang="en-US" sz="1122" b="1" kern="0">
                <a:solidFill>
                  <a:schemeClr val="accent1"/>
                </a:solidFill>
                <a:latin typeface="Segoe UI Semibold"/>
                <a:ea typeface="Segoe UI Semibold" charset="0"/>
                <a:cs typeface="Segoe UI Semibold" charset="0"/>
              </a:rPr>
              <a:t>YOUR PIPELINE</a:t>
            </a:r>
          </a:p>
        </p:txBody>
      </p:sp>
      <p:sp>
        <p:nvSpPr>
          <p:cNvPr id="50" name="TextBox 49">
            <a:extLst>
              <a:ext uri="{FF2B5EF4-FFF2-40B4-BE49-F238E27FC236}">
                <a16:creationId xmlns:a16="http://schemas.microsoft.com/office/drawing/2014/main" id="{A6DD8603-0F17-4CB8-8A3B-4D762BDBF44F}"/>
              </a:ext>
            </a:extLst>
          </p:cNvPr>
          <p:cNvSpPr txBox="1"/>
          <p:nvPr/>
        </p:nvSpPr>
        <p:spPr>
          <a:xfrm>
            <a:off x="4599629" y="1586821"/>
            <a:ext cx="1087194" cy="823720"/>
          </a:xfrm>
          <a:prstGeom prst="rect">
            <a:avLst/>
          </a:prstGeom>
          <a:noFill/>
        </p:spPr>
        <p:txBody>
          <a:bodyPr wrap="square" lIns="0" tIns="146262" rIns="182828" bIns="146262" rtlCol="0" anchor="ctr">
            <a:spAutoFit/>
          </a:bodyPr>
          <a:lstStyle/>
          <a:p>
            <a:pPr algn="ctr" defTabSz="754112">
              <a:spcBef>
                <a:spcPct val="0"/>
              </a:spcBef>
            </a:pPr>
            <a:r>
              <a:rPr lang="en-US" sz="1122" b="1" kern="0">
                <a:solidFill>
                  <a:schemeClr val="accent1"/>
                </a:solidFill>
                <a:latin typeface="Segoe UI Semibold"/>
                <a:ea typeface="Segoe UI Semibold" charset="0"/>
                <a:cs typeface="Segoe UI Semibold" charset="0"/>
              </a:rPr>
              <a:t>DRIVE CROSS-SELL &amp; UPSELL</a:t>
            </a:r>
          </a:p>
        </p:txBody>
      </p:sp>
      <p:sp>
        <p:nvSpPr>
          <p:cNvPr id="54" name="TextBox 53">
            <a:extLst>
              <a:ext uri="{FF2B5EF4-FFF2-40B4-BE49-F238E27FC236}">
                <a16:creationId xmlns:a16="http://schemas.microsoft.com/office/drawing/2014/main" id="{ECCBC219-800F-4DBA-8F30-0B70C2AA3648}"/>
              </a:ext>
            </a:extLst>
          </p:cNvPr>
          <p:cNvSpPr txBox="1"/>
          <p:nvPr/>
        </p:nvSpPr>
        <p:spPr>
          <a:xfrm>
            <a:off x="8462958" y="1620760"/>
            <a:ext cx="1065026" cy="813408"/>
          </a:xfrm>
          <a:prstGeom prst="rect">
            <a:avLst/>
          </a:prstGeom>
          <a:noFill/>
        </p:spPr>
        <p:txBody>
          <a:bodyPr wrap="square" lIns="0" tIns="146262" rIns="182828" bIns="146262" rtlCol="0" anchor="ctr">
            <a:spAutoFit/>
          </a:bodyPr>
          <a:lstStyle/>
          <a:p>
            <a:pPr algn="ctr" defTabSz="754112">
              <a:spcBef>
                <a:spcPct val="0"/>
              </a:spcBef>
            </a:pPr>
            <a:r>
              <a:rPr lang="en-US" sz="1122" b="1" kern="0">
                <a:solidFill>
                  <a:schemeClr val="accent1"/>
                </a:solidFill>
                <a:latin typeface="Segoe UI Semibold"/>
                <a:ea typeface="Segoe UI Semibold" charset="0"/>
                <a:cs typeface="Segoe UI Semibold" charset="0"/>
              </a:rPr>
              <a:t>DRIVE CLOUD MIGRATIONS</a:t>
            </a:r>
          </a:p>
        </p:txBody>
      </p:sp>
      <p:sp>
        <p:nvSpPr>
          <p:cNvPr id="55" name="TextBox 54">
            <a:extLst>
              <a:ext uri="{FF2B5EF4-FFF2-40B4-BE49-F238E27FC236}">
                <a16:creationId xmlns:a16="http://schemas.microsoft.com/office/drawing/2014/main" id="{81E5AB71-C423-4EC9-AED9-3E12FA01E79D}"/>
              </a:ext>
            </a:extLst>
          </p:cNvPr>
          <p:cNvSpPr txBox="1"/>
          <p:nvPr/>
        </p:nvSpPr>
        <p:spPr>
          <a:xfrm>
            <a:off x="10579447" y="1601314"/>
            <a:ext cx="1038564" cy="823720"/>
          </a:xfrm>
          <a:prstGeom prst="rect">
            <a:avLst/>
          </a:prstGeom>
          <a:noFill/>
        </p:spPr>
        <p:txBody>
          <a:bodyPr wrap="square" lIns="0" tIns="146262" rIns="182828" bIns="146262" rtlCol="0" anchor="ctr">
            <a:spAutoFit/>
          </a:bodyPr>
          <a:lstStyle/>
          <a:p>
            <a:pPr algn="ctr" defTabSz="754112">
              <a:spcBef>
                <a:spcPct val="0"/>
              </a:spcBef>
            </a:pPr>
            <a:r>
              <a:rPr lang="en-US" sz="1122" b="1" kern="0">
                <a:solidFill>
                  <a:schemeClr val="accent1"/>
                </a:solidFill>
                <a:latin typeface="Segoe UI Semibold"/>
                <a:ea typeface="Segoe UI Semibold" charset="0"/>
                <a:cs typeface="Segoe UI Semibold" charset="0"/>
              </a:rPr>
              <a:t>CLOSE</a:t>
            </a:r>
          </a:p>
          <a:p>
            <a:pPr algn="ctr" defTabSz="754112">
              <a:spcBef>
                <a:spcPct val="0"/>
              </a:spcBef>
            </a:pPr>
            <a:r>
              <a:rPr lang="en-US" sz="1122" b="1" kern="0">
                <a:solidFill>
                  <a:schemeClr val="accent1"/>
                </a:solidFill>
                <a:latin typeface="Segoe UI Semibold"/>
                <a:ea typeface="Segoe UI Semibold" charset="0"/>
                <a:cs typeface="Segoe UI Semibold" charset="0"/>
              </a:rPr>
              <a:t>DEALS</a:t>
            </a:r>
          </a:p>
          <a:p>
            <a:pPr algn="ctr" defTabSz="754112">
              <a:spcBef>
                <a:spcPct val="0"/>
              </a:spcBef>
            </a:pPr>
            <a:r>
              <a:rPr lang="en-US" sz="1122" b="1" kern="0">
                <a:solidFill>
                  <a:schemeClr val="accent1"/>
                </a:solidFill>
                <a:latin typeface="Segoe UI Semibold"/>
                <a:ea typeface="Segoe UI Semibold" charset="0"/>
                <a:cs typeface="Segoe UI Semibold" charset="0"/>
              </a:rPr>
              <a:t>ON-TIME</a:t>
            </a:r>
          </a:p>
        </p:txBody>
      </p:sp>
      <p:sp>
        <p:nvSpPr>
          <p:cNvPr id="56" name="Oval 55">
            <a:extLst>
              <a:ext uri="{FF2B5EF4-FFF2-40B4-BE49-F238E27FC236}">
                <a16:creationId xmlns:a16="http://schemas.microsoft.com/office/drawing/2014/main" id="{29518E87-AE7E-49CE-9D98-0DDB6814AE72}"/>
              </a:ext>
            </a:extLst>
          </p:cNvPr>
          <p:cNvSpPr/>
          <p:nvPr/>
        </p:nvSpPr>
        <p:spPr bwMode="auto">
          <a:xfrm>
            <a:off x="6991782" y="6236613"/>
            <a:ext cx="365708" cy="3657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6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arrow">
            <a:extLst>
              <a:ext uri="{FF2B5EF4-FFF2-40B4-BE49-F238E27FC236}">
                <a16:creationId xmlns:a16="http://schemas.microsoft.com/office/drawing/2014/main" id="{DA1B7465-695A-4AB7-9946-DA92BF3B5A9A}"/>
              </a:ext>
            </a:extLst>
          </p:cNvPr>
          <p:cNvSpPr>
            <a:spLocks noChangeAspect="1" noEditPoints="1"/>
          </p:cNvSpPr>
          <p:nvPr/>
        </p:nvSpPr>
        <p:spPr bwMode="auto">
          <a:xfrm>
            <a:off x="7065928" y="6315631"/>
            <a:ext cx="217415" cy="20062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a:endParaRPr>
          </a:p>
        </p:txBody>
      </p:sp>
      <p:sp>
        <p:nvSpPr>
          <p:cNvPr id="58" name="Flowchart: Connector 57">
            <a:extLst>
              <a:ext uri="{FF2B5EF4-FFF2-40B4-BE49-F238E27FC236}">
                <a16:creationId xmlns:a16="http://schemas.microsoft.com/office/drawing/2014/main" id="{3D026267-8FA4-4EEE-A214-3FA76C311948}"/>
              </a:ext>
            </a:extLst>
          </p:cNvPr>
          <p:cNvSpPr/>
          <p:nvPr/>
        </p:nvSpPr>
        <p:spPr bwMode="auto">
          <a:xfrm>
            <a:off x="2855446" y="1122241"/>
            <a:ext cx="457135" cy="457135"/>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000" b="1">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59" name="TextBox 58">
            <a:extLst>
              <a:ext uri="{FF2B5EF4-FFF2-40B4-BE49-F238E27FC236}">
                <a16:creationId xmlns:a16="http://schemas.microsoft.com/office/drawing/2014/main" id="{6B86CFFE-0880-4CD9-BFAF-C5C493D57B2F}"/>
              </a:ext>
            </a:extLst>
          </p:cNvPr>
          <p:cNvSpPr txBox="1"/>
          <p:nvPr/>
        </p:nvSpPr>
        <p:spPr>
          <a:xfrm>
            <a:off x="2490399" y="3130856"/>
            <a:ext cx="1611029" cy="2458699"/>
          </a:xfrm>
          <a:prstGeom prst="rect">
            <a:avLst/>
          </a:prstGeom>
          <a:noFill/>
        </p:spPr>
        <p:txBody>
          <a:bodyPr wrap="square" lIns="0" tIns="146262" rIns="182828" bIns="146262" rtlCol="0" anchor="t">
            <a:spAutoFit/>
          </a:bodyPr>
          <a:lstStyle/>
          <a:p>
            <a:pPr defTabSz="754112">
              <a:lnSpc>
                <a:spcPct val="150000"/>
              </a:lnSpc>
              <a:spcBef>
                <a:spcPct val="0"/>
              </a:spcBef>
              <a:spcAft>
                <a:spcPts val="600"/>
              </a:spcAft>
            </a:pPr>
            <a:r>
              <a:rPr lang="en-US" sz="1122" b="1" kern="0">
                <a:solidFill>
                  <a:srgbClr val="2F2F2F"/>
                </a:solidFill>
                <a:latin typeface="Segoe UI Semibold"/>
                <a:cs typeface="Segoe UI Semibold" charset="0"/>
              </a:rPr>
              <a:t>Access and download latest versions of MPN Cloud-Ascent workbooks to identify high-propensity customers to target and nurture</a:t>
            </a:r>
          </a:p>
          <a:p>
            <a:pPr defTabSz="754112">
              <a:lnSpc>
                <a:spcPct val="150000"/>
              </a:lnSpc>
              <a:spcBef>
                <a:spcPct val="0"/>
              </a:spcBef>
              <a:spcAft>
                <a:spcPts val="600"/>
              </a:spcAft>
            </a:pPr>
            <a:endParaRPr lang="en-US" sz="1000" b="1" kern="0">
              <a:solidFill>
                <a:srgbClr val="FFFFFF"/>
              </a:solidFill>
              <a:latin typeface="Segoe UI Semibold" charset="0"/>
              <a:ea typeface="Segoe UI Semibold" charset="0"/>
              <a:cs typeface="Segoe UI Semibold" charset="0"/>
            </a:endParaRPr>
          </a:p>
        </p:txBody>
      </p:sp>
      <p:sp>
        <p:nvSpPr>
          <p:cNvPr id="60" name="DeveloperTools_EC7A" title="Icon of a wrench and a screwdriver">
            <a:extLst>
              <a:ext uri="{FF2B5EF4-FFF2-40B4-BE49-F238E27FC236}">
                <a16:creationId xmlns:a16="http://schemas.microsoft.com/office/drawing/2014/main" id="{EEBA11AF-A6E5-4209-805E-B05BF2381158}"/>
              </a:ext>
            </a:extLst>
          </p:cNvPr>
          <p:cNvSpPr>
            <a:spLocks noChangeAspect="1" noEditPoints="1"/>
          </p:cNvSpPr>
          <p:nvPr/>
        </p:nvSpPr>
        <p:spPr bwMode="auto">
          <a:xfrm>
            <a:off x="2852504" y="2344886"/>
            <a:ext cx="495255" cy="78035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endParaRPr lang="en-US">
              <a:solidFill>
                <a:srgbClr val="FFFFFF"/>
              </a:solidFill>
              <a:latin typeface="Segoe UI"/>
            </a:endParaRPr>
          </a:p>
        </p:txBody>
      </p:sp>
      <p:sp>
        <p:nvSpPr>
          <p:cNvPr id="61" name="TextBox 60">
            <a:extLst>
              <a:ext uri="{FF2B5EF4-FFF2-40B4-BE49-F238E27FC236}">
                <a16:creationId xmlns:a16="http://schemas.microsoft.com/office/drawing/2014/main" id="{58ED9C50-F244-4A15-AE7C-E7F3284EA0CA}"/>
              </a:ext>
            </a:extLst>
          </p:cNvPr>
          <p:cNvSpPr txBox="1"/>
          <p:nvPr/>
        </p:nvSpPr>
        <p:spPr>
          <a:xfrm>
            <a:off x="2619325" y="1546826"/>
            <a:ext cx="1157367" cy="823720"/>
          </a:xfrm>
          <a:prstGeom prst="rect">
            <a:avLst/>
          </a:prstGeom>
          <a:noFill/>
        </p:spPr>
        <p:txBody>
          <a:bodyPr wrap="square" lIns="0" tIns="146262" rIns="182828" bIns="146262" rtlCol="0" anchor="ctr">
            <a:spAutoFit/>
          </a:bodyPr>
          <a:lstStyle/>
          <a:p>
            <a:pPr algn="ctr" defTabSz="754112">
              <a:spcBef>
                <a:spcPct val="0"/>
              </a:spcBef>
            </a:pPr>
            <a:r>
              <a:rPr lang="en-US" sz="1122" b="1" kern="0">
                <a:solidFill>
                  <a:schemeClr val="accent1"/>
                </a:solidFill>
                <a:latin typeface="Segoe UI Semibold"/>
                <a:ea typeface="Segoe UI Semibold" charset="0"/>
                <a:cs typeface="Segoe UI Semibold" charset="0"/>
              </a:rPr>
              <a:t>TARGET</a:t>
            </a:r>
          </a:p>
          <a:p>
            <a:pPr algn="ctr" defTabSz="754112">
              <a:spcBef>
                <a:spcPct val="0"/>
              </a:spcBef>
            </a:pPr>
            <a:r>
              <a:rPr lang="en-US" sz="1122" b="1" kern="0">
                <a:solidFill>
                  <a:schemeClr val="accent1"/>
                </a:solidFill>
                <a:latin typeface="Segoe UI Semibold"/>
                <a:ea typeface="Segoe UI Semibold" charset="0"/>
                <a:cs typeface="Segoe UI Semibold" charset="0"/>
              </a:rPr>
              <a:t>HI-PO</a:t>
            </a:r>
          </a:p>
          <a:p>
            <a:pPr algn="ctr" defTabSz="754112">
              <a:spcBef>
                <a:spcPct val="0"/>
              </a:spcBef>
            </a:pPr>
            <a:r>
              <a:rPr lang="en-US" sz="1122" b="1" kern="0">
                <a:solidFill>
                  <a:schemeClr val="accent1"/>
                </a:solidFill>
                <a:latin typeface="Segoe UI Semibold"/>
                <a:ea typeface="Segoe UI Semibold" charset="0"/>
                <a:cs typeface="Segoe UI Semibold" charset="0"/>
              </a:rPr>
              <a:t>CUSTOMERS</a:t>
            </a:r>
          </a:p>
        </p:txBody>
      </p:sp>
    </p:spTree>
    <p:extLst>
      <p:ext uri="{BB962C8B-B14F-4D97-AF65-F5344CB8AC3E}">
        <p14:creationId xmlns:p14="http://schemas.microsoft.com/office/powerpoint/2010/main" val="34259106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BFD8CF-E150-4C23-ABFB-31B0CEC3296B}"/>
              </a:ext>
            </a:extLst>
          </p:cNvPr>
          <p:cNvGrpSpPr/>
          <p:nvPr/>
        </p:nvGrpSpPr>
        <p:grpSpPr>
          <a:xfrm>
            <a:off x="593148" y="584150"/>
            <a:ext cx="11190303" cy="1274195"/>
            <a:chOff x="662721" y="1265752"/>
            <a:chExt cx="11190303" cy="1274195"/>
          </a:xfrm>
        </p:grpSpPr>
        <p:sp>
          <p:nvSpPr>
            <p:cNvPr id="84" name="Microsoft Mission">
              <a:extLst>
                <a:ext uri="{FF2B5EF4-FFF2-40B4-BE49-F238E27FC236}">
                  <a16:creationId xmlns:a16="http://schemas.microsoft.com/office/drawing/2014/main" id="{D9487E31-025B-4F95-8E1F-A8877B5D92C4}"/>
                </a:ext>
              </a:extLst>
            </p:cNvPr>
            <p:cNvSpPr/>
            <p:nvPr/>
          </p:nvSpPr>
          <p:spPr bwMode="auto">
            <a:xfrm>
              <a:off x="662721" y="1265752"/>
              <a:ext cx="11190303" cy="12741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274320" rIns="182880" bIns="27432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a:ln>
                    <a:noFill/>
                  </a:ln>
                  <a:gradFill>
                    <a:gsLst>
                      <a:gs pos="100000">
                        <a:srgbClr val="FFFFFF"/>
                      </a:gs>
                      <a:gs pos="0">
                        <a:srgbClr val="FFFFFF"/>
                      </a:gs>
                    </a:gsLst>
                    <a:lin ang="5400000" scaled="0"/>
                  </a:gradFill>
                  <a:effectLst/>
                  <a:uLnTx/>
                  <a:uFillTx/>
                  <a:latin typeface="Segoe UI"/>
                  <a:ea typeface="+mn-ea"/>
                  <a:cs typeface="Segoe UI" pitchFamily="34" charset="0"/>
                </a:rPr>
                <a:t>Microsoft’s mission</a:t>
              </a:r>
              <a:br>
                <a:rPr kumimoji="0" lang="en-US" sz="2000" b="1" i="0" u="none" strike="noStrike" kern="1200" cap="none" spc="0" normalizeH="0" baseline="0" noProof="0">
                  <a:ln>
                    <a:noFill/>
                  </a:ln>
                  <a:gradFill>
                    <a:gsLst>
                      <a:gs pos="100000">
                        <a:srgbClr val="FFFFFF"/>
                      </a:gs>
                      <a:gs pos="0">
                        <a:srgbClr val="FFFFFF"/>
                      </a:gs>
                    </a:gsLst>
                    <a:lin ang="5400000" scaled="0"/>
                  </a:gradFill>
                  <a:effectLst/>
                  <a:uLnTx/>
                  <a:uFillTx/>
                  <a:latin typeface="Segoe UI"/>
                  <a:ea typeface="+mn-ea"/>
                  <a:cs typeface="Segoe UI" pitchFamily="34" charset="0"/>
                </a:rPr>
              </a:br>
              <a:r>
                <a:rPr kumimoji="0" lang="en-US" sz="2000" b="0" i="0" u="none" strike="noStrike" kern="1200" cap="none" spc="0" normalizeH="0" baseline="0" noProof="0">
                  <a:ln>
                    <a:noFill/>
                  </a:ln>
                  <a:gradFill>
                    <a:gsLst>
                      <a:gs pos="100000">
                        <a:srgbClr val="FFFFFF"/>
                      </a:gs>
                      <a:gs pos="0">
                        <a:srgbClr val="FFFFFF"/>
                      </a:gs>
                    </a:gsLst>
                    <a:lin ang="5400000" scaled="0"/>
                  </a:gradFill>
                  <a:effectLst/>
                  <a:uLnTx/>
                  <a:uFillTx/>
                  <a:latin typeface="Segoe Pro SemiLight" panose="020B0402040204020203" pitchFamily="34" charset="0"/>
                  <a:ea typeface="+mn-ea"/>
                  <a:cs typeface="Segoe UI" panose="020B0502040204020203" pitchFamily="34" charset="0"/>
                </a:rPr>
                <a:t>To empower every person and every organization on the planet to achieve more</a:t>
              </a:r>
              <a:r>
                <a:rPr kumimoji="0" lang="en-US" sz="2400" b="0" i="0" u="none" strike="noStrike" kern="1200" cap="none" spc="0" normalizeH="0" baseline="0" noProof="0">
                  <a:ln>
                    <a:noFill/>
                  </a:ln>
                  <a:gradFill>
                    <a:gsLst>
                      <a:gs pos="100000">
                        <a:srgbClr val="FFFFFF"/>
                      </a:gs>
                      <a:gs pos="0">
                        <a:srgbClr val="FFFFFF"/>
                      </a:gs>
                    </a:gsLst>
                    <a:lin ang="5400000" scaled="0"/>
                  </a:gradFill>
                  <a:effectLst/>
                  <a:uLnTx/>
                  <a:uFillTx/>
                  <a:latin typeface="Segoe Pro SemiLight" panose="020B0402040204020203" pitchFamily="34" charset="0"/>
                  <a:ea typeface="+mn-ea"/>
                  <a:cs typeface="Segoe UI" panose="020B0502040204020203" pitchFamily="34" charset="0"/>
                </a:rPr>
                <a:t>.</a:t>
              </a:r>
              <a:endParaRPr kumimoji="0" lang="en-US" sz="1600" b="0" i="0" u="none" strike="noStrike" kern="1200" cap="none" spc="0" normalizeH="0" baseline="0" noProof="0">
                <a:ln>
                  <a:noFill/>
                </a:ln>
                <a:gradFill>
                  <a:gsLst>
                    <a:gs pos="100000">
                      <a:srgbClr val="FFFFFF"/>
                    </a:gs>
                    <a:gs pos="0">
                      <a:srgbClr val="FFFFFF"/>
                    </a:gs>
                  </a:gsLst>
                  <a:lin ang="5400000" scaled="0"/>
                </a:gradFill>
                <a:effectLst/>
                <a:uLnTx/>
                <a:uFillTx/>
                <a:latin typeface="Segoe Pro SemiLight" panose="020B0402040204020203" pitchFamily="34" charset="0"/>
                <a:ea typeface="+mn-ea"/>
                <a:cs typeface="Segoe UI" panose="020B0502040204020203" pitchFamily="34" charset="0"/>
              </a:endParaRPr>
            </a:p>
          </p:txBody>
        </p:sp>
        <p:sp>
          <p:nvSpPr>
            <p:cNvPr id="105" name="flag">
              <a:extLst>
                <a:ext uri="{FF2B5EF4-FFF2-40B4-BE49-F238E27FC236}">
                  <a16:creationId xmlns:a16="http://schemas.microsoft.com/office/drawing/2014/main" id="{9DE3468A-3604-48E4-ABE9-FBF22C9E8D81}"/>
                </a:ext>
              </a:extLst>
            </p:cNvPr>
            <p:cNvSpPr>
              <a:spLocks noChangeAspect="1" noEditPoints="1"/>
            </p:cNvSpPr>
            <p:nvPr/>
          </p:nvSpPr>
          <p:spPr bwMode="auto">
            <a:xfrm>
              <a:off x="1041730" y="1577447"/>
              <a:ext cx="468682" cy="601239"/>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5" name="Oval 84">
            <a:extLst>
              <a:ext uri="{FF2B5EF4-FFF2-40B4-BE49-F238E27FC236}">
                <a16:creationId xmlns:a16="http://schemas.microsoft.com/office/drawing/2014/main" id="{2A9D6497-C85F-4EBC-97C8-9A1E6C8C88A3}"/>
              </a:ext>
            </a:extLst>
          </p:cNvPr>
          <p:cNvSpPr/>
          <p:nvPr/>
        </p:nvSpPr>
        <p:spPr bwMode="auto">
          <a:xfrm>
            <a:off x="2883095" y="3165761"/>
            <a:ext cx="1188720" cy="118872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9D1054C0-DCAB-4AAA-B08D-2E9F91B93008}"/>
              </a:ext>
            </a:extLst>
          </p:cNvPr>
          <p:cNvSpPr/>
          <p:nvPr/>
        </p:nvSpPr>
        <p:spPr bwMode="auto">
          <a:xfrm>
            <a:off x="7515246" y="3165761"/>
            <a:ext cx="1188720" cy="118872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BDCCEAB4-95A9-43EE-9333-8F4D636C78D4}"/>
              </a:ext>
            </a:extLst>
          </p:cNvPr>
          <p:cNvSpPr/>
          <p:nvPr/>
        </p:nvSpPr>
        <p:spPr bwMode="auto">
          <a:xfrm>
            <a:off x="5199172" y="3165761"/>
            <a:ext cx="1188720" cy="118872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A7438FED-86C8-40BA-91DE-96A58CD5D6CB}"/>
              </a:ext>
            </a:extLst>
          </p:cNvPr>
          <p:cNvSpPr/>
          <p:nvPr/>
        </p:nvSpPr>
        <p:spPr bwMode="auto">
          <a:xfrm>
            <a:off x="9831320" y="3165761"/>
            <a:ext cx="1188720" cy="118872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6DAF2A21-A77A-40EA-B920-C386C75FEAF1}"/>
              </a:ext>
            </a:extLst>
          </p:cNvPr>
          <p:cNvSpPr/>
          <p:nvPr/>
        </p:nvSpPr>
        <p:spPr bwMode="auto">
          <a:xfrm>
            <a:off x="567021" y="3165761"/>
            <a:ext cx="1188720" cy="118872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A1539C2B-9D11-4076-AAF5-A93370543747}"/>
              </a:ext>
            </a:extLst>
          </p:cNvPr>
          <p:cNvSpPr>
            <a:spLocks noGrp="1"/>
          </p:cNvSpPr>
          <p:nvPr>
            <p:ph type="title"/>
          </p:nvPr>
        </p:nvSpPr>
        <p:spPr>
          <a:xfrm>
            <a:off x="593148" y="2469597"/>
            <a:ext cx="10460849" cy="372410"/>
          </a:xfrm>
        </p:spPr>
        <p:txBody>
          <a:bodyPr/>
          <a:lstStyle/>
          <a:p>
            <a:r>
              <a:rPr lang="en-US"/>
              <a:t>One Commercial Partner</a:t>
            </a:r>
          </a:p>
        </p:txBody>
      </p:sp>
      <p:sp>
        <p:nvSpPr>
          <p:cNvPr id="40" name="Rectangle 39">
            <a:extLst>
              <a:ext uri="{FF2B5EF4-FFF2-40B4-BE49-F238E27FC236}">
                <a16:creationId xmlns:a16="http://schemas.microsoft.com/office/drawing/2014/main" id="{4AA01A27-B86E-485F-8BD5-E875AE1C10AA}"/>
              </a:ext>
            </a:extLst>
          </p:cNvPr>
          <p:cNvSpPr/>
          <p:nvPr/>
        </p:nvSpPr>
        <p:spPr>
          <a:xfrm>
            <a:off x="2909223" y="4469594"/>
            <a:ext cx="1455326" cy="297004"/>
          </a:xfrm>
          <a:prstGeom prst="rect">
            <a:avLst/>
          </a:prstGeom>
        </p:spPr>
        <p:txBody>
          <a:bodyPr wrap="square" lIns="0" anchor="ctr">
            <a:spAutoFit/>
          </a:bodyPr>
          <a:lstStyle/>
          <a:p>
            <a:pPr marL="28568" marR="0" lvl="2" indent="0" algn="l" defTabSz="932264" rtl="0" eaLnBrk="1" fontAlgn="base" latinLnBrk="0" hangingPunct="1">
              <a:lnSpc>
                <a:spcPct val="95000"/>
              </a:lnSpc>
              <a:spcBef>
                <a:spcPts val="600"/>
              </a:spcBef>
              <a:spcAft>
                <a:spcPct val="0"/>
              </a:spcAft>
              <a:buClrTx/>
              <a:buSzTx/>
              <a:buFontTx/>
              <a:buNone/>
              <a:tabLst/>
              <a:defRPr/>
            </a:pPr>
            <a:r>
              <a:rPr kumimoji="0" lang="en-US" sz="1400" b="1" i="0" u="none" strike="noStrike" kern="1200" cap="none" spc="10" normalizeH="0" baseline="0" noProof="0">
                <a:ln>
                  <a:noFill/>
                </a:ln>
                <a:gradFill>
                  <a:gsLst>
                    <a:gs pos="100000">
                      <a:srgbClr val="2F2F2F"/>
                    </a:gs>
                    <a:gs pos="0">
                      <a:srgbClr val="2F2F2F"/>
                    </a:gs>
                  </a:gsLst>
                  <a:lin ang="5400000" scaled="0"/>
                </a:gradFill>
                <a:effectLst/>
                <a:uLnTx/>
                <a:uFillTx/>
                <a:latin typeface="Segoe UI"/>
                <a:ea typeface="+mn-ea"/>
                <a:cs typeface="Segoe UI Semilight" panose="020B0402040204020203" pitchFamily="34" charset="0"/>
              </a:rPr>
              <a:t>Strategy</a:t>
            </a:r>
          </a:p>
        </p:txBody>
      </p:sp>
      <p:sp>
        <p:nvSpPr>
          <p:cNvPr id="41" name="Rectangle 40">
            <a:extLst>
              <a:ext uri="{FF2B5EF4-FFF2-40B4-BE49-F238E27FC236}">
                <a16:creationId xmlns:a16="http://schemas.microsoft.com/office/drawing/2014/main" id="{6F043642-CCDA-4106-9653-32A61D934F4F}"/>
              </a:ext>
            </a:extLst>
          </p:cNvPr>
          <p:cNvSpPr/>
          <p:nvPr/>
        </p:nvSpPr>
        <p:spPr>
          <a:xfrm>
            <a:off x="5225298" y="4469594"/>
            <a:ext cx="1605850" cy="297004"/>
          </a:xfrm>
          <a:prstGeom prst="rect">
            <a:avLst/>
          </a:prstGeom>
        </p:spPr>
        <p:txBody>
          <a:bodyPr wrap="square" lIns="0" anchor="ctr">
            <a:spAutoFit/>
          </a:bodyPr>
          <a:lstStyle/>
          <a:p>
            <a:pPr marL="28568" marR="0" lvl="2" indent="0" algn="l" defTabSz="932264" rtl="0" eaLnBrk="1" fontAlgn="base" latinLnBrk="0" hangingPunct="1">
              <a:lnSpc>
                <a:spcPct val="95000"/>
              </a:lnSpc>
              <a:spcBef>
                <a:spcPts val="600"/>
              </a:spcBef>
              <a:spcAft>
                <a:spcPct val="0"/>
              </a:spcAft>
              <a:buClrTx/>
              <a:buSzTx/>
              <a:buFontTx/>
              <a:buNone/>
              <a:tabLst/>
              <a:defRPr/>
            </a:pPr>
            <a:r>
              <a:rPr kumimoji="0" lang="en-US" sz="1400" b="1" i="0" u="none" strike="noStrike" kern="1200" cap="none" spc="10" normalizeH="0" baseline="0" noProof="0">
                <a:ln>
                  <a:noFill/>
                </a:ln>
                <a:gradFill>
                  <a:gsLst>
                    <a:gs pos="100000">
                      <a:srgbClr val="2F2F2F"/>
                    </a:gs>
                    <a:gs pos="0">
                      <a:srgbClr val="2F2F2F"/>
                    </a:gs>
                  </a:gsLst>
                  <a:lin ang="5400000" scaled="0"/>
                </a:gradFill>
                <a:effectLst/>
                <a:uLnTx/>
                <a:uFillTx/>
                <a:latin typeface="Segoe UI"/>
                <a:ea typeface="+mn-ea"/>
                <a:cs typeface="Segoe UI Semilight" panose="020B0402040204020203" pitchFamily="34" charset="0"/>
              </a:rPr>
              <a:t>Ambitions</a:t>
            </a:r>
          </a:p>
        </p:txBody>
      </p:sp>
      <p:sp>
        <p:nvSpPr>
          <p:cNvPr id="42" name="Rectangle 41">
            <a:extLst>
              <a:ext uri="{FF2B5EF4-FFF2-40B4-BE49-F238E27FC236}">
                <a16:creationId xmlns:a16="http://schemas.microsoft.com/office/drawing/2014/main" id="{811F8252-58CC-4B61-9C62-95A193566F79}"/>
              </a:ext>
            </a:extLst>
          </p:cNvPr>
          <p:cNvSpPr/>
          <p:nvPr/>
        </p:nvSpPr>
        <p:spPr>
          <a:xfrm>
            <a:off x="9857448" y="4469594"/>
            <a:ext cx="1245860" cy="297004"/>
          </a:xfrm>
          <a:prstGeom prst="rect">
            <a:avLst/>
          </a:prstGeom>
        </p:spPr>
        <p:txBody>
          <a:bodyPr wrap="square" lIns="0" anchor="ctr">
            <a:spAutoFit/>
          </a:bodyPr>
          <a:lstStyle/>
          <a:p>
            <a:pPr marL="28568" marR="0" lvl="2" indent="0" algn="l" defTabSz="932264" rtl="0" eaLnBrk="1" fontAlgn="base" latinLnBrk="0" hangingPunct="1">
              <a:lnSpc>
                <a:spcPct val="95000"/>
              </a:lnSpc>
              <a:spcBef>
                <a:spcPts val="600"/>
              </a:spcBef>
              <a:spcAft>
                <a:spcPct val="0"/>
              </a:spcAft>
              <a:buClrTx/>
              <a:buSzTx/>
              <a:buFontTx/>
              <a:buNone/>
              <a:tabLst/>
              <a:defRPr/>
            </a:pPr>
            <a:r>
              <a:rPr kumimoji="0" lang="en-US" sz="1400" b="1" i="0" u="none" strike="noStrike" kern="1200" cap="none" spc="10" normalizeH="0" baseline="0" noProof="0">
                <a:ln>
                  <a:noFill/>
                </a:ln>
                <a:gradFill>
                  <a:gsLst>
                    <a:gs pos="100000">
                      <a:srgbClr val="2F2F2F"/>
                    </a:gs>
                    <a:gs pos="0">
                      <a:srgbClr val="2F2F2F"/>
                    </a:gs>
                  </a:gsLst>
                  <a:lin ang="5400000" scaled="0"/>
                </a:gradFill>
                <a:effectLst/>
                <a:uLnTx/>
                <a:uFillTx/>
                <a:latin typeface="Segoe UI"/>
                <a:ea typeface="+mn-ea"/>
                <a:cs typeface="Segoe UI Semilight" panose="020B0402040204020203" pitchFamily="34" charset="0"/>
              </a:rPr>
              <a:t>Culture</a:t>
            </a:r>
          </a:p>
        </p:txBody>
      </p:sp>
      <p:sp>
        <p:nvSpPr>
          <p:cNvPr id="43" name="Rectangle 42">
            <a:extLst>
              <a:ext uri="{FF2B5EF4-FFF2-40B4-BE49-F238E27FC236}">
                <a16:creationId xmlns:a16="http://schemas.microsoft.com/office/drawing/2014/main" id="{BE17E87C-7A4F-4B18-AD2E-7BA1D6ADC7DE}"/>
              </a:ext>
            </a:extLst>
          </p:cNvPr>
          <p:cNvSpPr/>
          <p:nvPr/>
        </p:nvSpPr>
        <p:spPr>
          <a:xfrm>
            <a:off x="593148" y="4469593"/>
            <a:ext cx="2007122" cy="297004"/>
          </a:xfrm>
          <a:prstGeom prst="rect">
            <a:avLst/>
          </a:prstGeom>
        </p:spPr>
        <p:txBody>
          <a:bodyPr wrap="square" lIns="0" anchor="ctr">
            <a:spAutoFit/>
          </a:bodyPr>
          <a:lstStyle/>
          <a:p>
            <a:pPr marL="28568" marR="0" lvl="2" indent="0" algn="l" defTabSz="932264" rtl="0" eaLnBrk="1" fontAlgn="base" latinLnBrk="0" hangingPunct="1">
              <a:lnSpc>
                <a:spcPct val="95000"/>
              </a:lnSpc>
              <a:spcBef>
                <a:spcPts val="600"/>
              </a:spcBef>
              <a:spcAft>
                <a:spcPct val="0"/>
              </a:spcAft>
              <a:buClrTx/>
              <a:buSzTx/>
              <a:buFontTx/>
              <a:buNone/>
              <a:tabLst/>
              <a:defRPr/>
            </a:pPr>
            <a:r>
              <a:rPr kumimoji="0" lang="en-US" sz="1400" b="1" i="0" u="none" strike="noStrike" kern="1200" cap="none" spc="10" normalizeH="0" baseline="0" noProof="0">
                <a:ln>
                  <a:noFill/>
                </a:ln>
                <a:gradFill>
                  <a:gsLst>
                    <a:gs pos="100000">
                      <a:srgbClr val="2F2F2F"/>
                    </a:gs>
                    <a:gs pos="0">
                      <a:srgbClr val="2F2F2F"/>
                    </a:gs>
                  </a:gsLst>
                  <a:lin ang="5400000" scaled="0"/>
                </a:gradFill>
                <a:effectLst/>
                <a:uLnTx/>
                <a:uFillTx/>
                <a:latin typeface="Segoe UI"/>
                <a:ea typeface="+mn-ea"/>
                <a:cs typeface="Segoe UI Semilight" panose="020B0402040204020203" pitchFamily="34" charset="0"/>
              </a:rPr>
              <a:t>Our mission</a:t>
            </a:r>
          </a:p>
        </p:txBody>
      </p:sp>
      <p:sp>
        <p:nvSpPr>
          <p:cNvPr id="58" name="Rectangle 57">
            <a:extLst>
              <a:ext uri="{FF2B5EF4-FFF2-40B4-BE49-F238E27FC236}">
                <a16:creationId xmlns:a16="http://schemas.microsoft.com/office/drawing/2014/main" id="{F7B73346-BDE9-4106-9996-DA8CD921F26D}"/>
              </a:ext>
            </a:extLst>
          </p:cNvPr>
          <p:cNvSpPr/>
          <p:nvPr/>
        </p:nvSpPr>
        <p:spPr>
          <a:xfrm>
            <a:off x="7541373" y="4498832"/>
            <a:ext cx="1626619" cy="501676"/>
          </a:xfrm>
          <a:prstGeom prst="rect">
            <a:avLst/>
          </a:prstGeom>
        </p:spPr>
        <p:txBody>
          <a:bodyPr wrap="square" lIns="0" anchor="ctr">
            <a:spAutoFit/>
          </a:bodyPr>
          <a:lstStyle/>
          <a:p>
            <a:pPr marL="28568" marR="0" lvl="2" indent="0" algn="l" defTabSz="932264" rtl="0" eaLnBrk="1" fontAlgn="base" latinLnBrk="0" hangingPunct="1">
              <a:lnSpc>
                <a:spcPct val="95000"/>
              </a:lnSpc>
              <a:spcBef>
                <a:spcPts val="600"/>
              </a:spcBef>
              <a:spcAft>
                <a:spcPct val="0"/>
              </a:spcAft>
              <a:buClrTx/>
              <a:buSzTx/>
              <a:buFontTx/>
              <a:buNone/>
              <a:tabLst/>
              <a:defRPr/>
            </a:pPr>
            <a:r>
              <a:rPr kumimoji="0" lang="en-US" sz="1400" b="1" i="0" u="none" strike="noStrike" kern="1200" cap="none" spc="10" normalizeH="0" baseline="0" noProof="0">
                <a:ln>
                  <a:noFill/>
                </a:ln>
                <a:gradFill>
                  <a:gsLst>
                    <a:gs pos="100000">
                      <a:srgbClr val="2F2F2F"/>
                    </a:gs>
                    <a:gs pos="0">
                      <a:srgbClr val="2F2F2F"/>
                    </a:gs>
                  </a:gsLst>
                  <a:lin ang="5400000" scaled="0"/>
                </a:gradFill>
                <a:effectLst/>
                <a:uLnTx/>
                <a:uFillTx/>
                <a:latin typeface="Segoe UI"/>
                <a:ea typeface="+mn-ea"/>
                <a:cs typeface="Segoe UI Semilight" panose="020B0402040204020203" pitchFamily="34" charset="0"/>
              </a:rPr>
              <a:t>Leadership </a:t>
            </a:r>
            <a:br>
              <a:rPr kumimoji="0" lang="en-US" sz="1400" b="1" i="0" u="none" strike="noStrike" kern="1200" cap="none" spc="10" normalizeH="0" baseline="0" noProof="0">
                <a:ln>
                  <a:noFill/>
                </a:ln>
                <a:gradFill>
                  <a:gsLst>
                    <a:gs pos="100000">
                      <a:srgbClr val="2F2F2F"/>
                    </a:gs>
                    <a:gs pos="0">
                      <a:srgbClr val="2F2F2F"/>
                    </a:gs>
                  </a:gsLst>
                  <a:lin ang="5400000" scaled="0"/>
                </a:gradFill>
                <a:effectLst/>
                <a:uLnTx/>
                <a:uFillTx/>
                <a:latin typeface="Segoe UI"/>
                <a:ea typeface="+mn-ea"/>
                <a:cs typeface="Segoe UI Semilight" panose="020B0402040204020203" pitchFamily="34" charset="0"/>
              </a:rPr>
            </a:br>
            <a:r>
              <a:rPr kumimoji="0" lang="en-US" sz="1400" b="1" i="0" u="none" strike="noStrike" kern="1200" cap="none" spc="10" normalizeH="0" baseline="0" noProof="0">
                <a:ln>
                  <a:noFill/>
                </a:ln>
                <a:gradFill>
                  <a:gsLst>
                    <a:gs pos="100000">
                      <a:srgbClr val="2F2F2F"/>
                    </a:gs>
                    <a:gs pos="0">
                      <a:srgbClr val="2F2F2F"/>
                    </a:gs>
                  </a:gsLst>
                  <a:lin ang="5400000" scaled="0"/>
                </a:gradFill>
                <a:effectLst/>
                <a:uLnTx/>
                <a:uFillTx/>
                <a:latin typeface="Segoe UI"/>
                <a:ea typeface="+mn-ea"/>
                <a:cs typeface="Segoe UI Semilight" panose="020B0402040204020203" pitchFamily="34" charset="0"/>
              </a:rPr>
              <a:t>principles</a:t>
            </a:r>
          </a:p>
        </p:txBody>
      </p:sp>
      <p:sp>
        <p:nvSpPr>
          <p:cNvPr id="75" name="Rectangle 74">
            <a:extLst>
              <a:ext uri="{FF2B5EF4-FFF2-40B4-BE49-F238E27FC236}">
                <a16:creationId xmlns:a16="http://schemas.microsoft.com/office/drawing/2014/main" id="{DB8CB76D-A882-48D5-92E3-61C4DA0396BA}"/>
              </a:ext>
            </a:extLst>
          </p:cNvPr>
          <p:cNvSpPr/>
          <p:nvPr/>
        </p:nvSpPr>
        <p:spPr>
          <a:xfrm>
            <a:off x="2909224" y="4806238"/>
            <a:ext cx="1891864" cy="1320361"/>
          </a:xfrm>
          <a:prstGeom prst="rect">
            <a:avLst/>
          </a:prstGeom>
        </p:spPr>
        <p:txBody>
          <a:bodyPr wrap="square" lIns="0">
            <a:spAutoFit/>
          </a:bodyPr>
          <a:lstStyle/>
          <a:p>
            <a:pPr marL="0" marR="0" lvl="0" indent="0" algn="l" defTabSz="932264" rtl="0" eaLnBrk="1" fontAlgn="base" latinLnBrk="0" hangingPunct="1">
              <a:lnSpc>
                <a:spcPct val="95000"/>
              </a:lnSpc>
              <a:spcBef>
                <a:spcPct val="0"/>
              </a:spcBef>
              <a:spcAft>
                <a:spcPct val="0"/>
              </a:spcAft>
              <a:buClrTx/>
              <a:buSzTx/>
              <a:buFontTx/>
              <a:buNone/>
              <a:tabLst/>
              <a:defRPr/>
            </a:pPr>
            <a: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Partners are the growth engine for Microsoft and Microsoft is the </a:t>
            </a:r>
            <a:b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br>
            <a: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growth engine </a:t>
            </a:r>
            <a:b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br>
            <a: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for Partners</a:t>
            </a:r>
          </a:p>
        </p:txBody>
      </p:sp>
      <p:sp>
        <p:nvSpPr>
          <p:cNvPr id="76" name="Rectangle 75">
            <a:extLst>
              <a:ext uri="{FF2B5EF4-FFF2-40B4-BE49-F238E27FC236}">
                <a16:creationId xmlns:a16="http://schemas.microsoft.com/office/drawing/2014/main" id="{AADC9689-902C-4738-80DE-1B0863464F44}"/>
              </a:ext>
            </a:extLst>
          </p:cNvPr>
          <p:cNvSpPr/>
          <p:nvPr/>
        </p:nvSpPr>
        <p:spPr>
          <a:xfrm>
            <a:off x="5225297" y="4816503"/>
            <a:ext cx="2062511" cy="1525033"/>
          </a:xfrm>
          <a:prstGeom prst="rect">
            <a:avLst/>
          </a:prstGeom>
        </p:spPr>
        <p:txBody>
          <a:bodyPr wrap="square" lIns="0">
            <a:spAutoFit/>
          </a:bodyPr>
          <a:lstStyle/>
          <a:p>
            <a:pPr marL="0" marR="0" lvl="0" indent="0" algn="l" defTabSz="932264" rtl="0" eaLnBrk="1" fontAlgn="base" latinLnBrk="0" hangingPunct="1">
              <a:lnSpc>
                <a:spcPct val="95000"/>
              </a:lnSpc>
              <a:spcBef>
                <a:spcPct val="0"/>
              </a:spcBef>
              <a:spcAft>
                <a:spcPct val="0"/>
              </a:spcAft>
              <a:buClrTx/>
              <a:buSzTx/>
              <a:buFontTx/>
              <a:buNone/>
              <a:tabLst/>
              <a:defRPr/>
            </a:pPr>
            <a: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Empower Partners through insight, technology, and </a:t>
            </a:r>
            <a:b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br>
            <a: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support </a:t>
            </a:r>
            <a:b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br>
            <a:b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br>
            <a: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Build for agility </a:t>
            </a:r>
            <a:b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br>
            <a:r>
              <a:rPr kumimoji="0" lang="en-IN"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and scale</a:t>
            </a:r>
          </a:p>
        </p:txBody>
      </p:sp>
      <p:grpSp>
        <p:nvGrpSpPr>
          <p:cNvPr id="6" name="Group 5">
            <a:extLst>
              <a:ext uri="{FF2B5EF4-FFF2-40B4-BE49-F238E27FC236}">
                <a16:creationId xmlns:a16="http://schemas.microsoft.com/office/drawing/2014/main" id="{E4FF57D3-727E-40FB-B533-391CEBFAF9C8}"/>
              </a:ext>
            </a:extLst>
          </p:cNvPr>
          <p:cNvGrpSpPr/>
          <p:nvPr/>
        </p:nvGrpSpPr>
        <p:grpSpPr>
          <a:xfrm>
            <a:off x="9857447" y="4816503"/>
            <a:ext cx="1926004" cy="1420741"/>
            <a:chOff x="10162190" y="4623280"/>
            <a:chExt cx="1926004" cy="1420741"/>
          </a:xfrm>
        </p:grpSpPr>
        <p:sp>
          <p:nvSpPr>
            <p:cNvPr id="77" name="Rectangle 76">
              <a:extLst>
                <a:ext uri="{FF2B5EF4-FFF2-40B4-BE49-F238E27FC236}">
                  <a16:creationId xmlns:a16="http://schemas.microsoft.com/office/drawing/2014/main" id="{BF814F5F-CDE2-4585-9597-E039516C5F90}"/>
                </a:ext>
              </a:extLst>
            </p:cNvPr>
            <p:cNvSpPr/>
            <p:nvPr/>
          </p:nvSpPr>
          <p:spPr>
            <a:xfrm>
              <a:off x="10162190" y="4623280"/>
              <a:ext cx="1649973" cy="297004"/>
            </a:xfrm>
            <a:prstGeom prst="rect">
              <a:avLst/>
            </a:prstGeom>
          </p:spPr>
          <p:txBody>
            <a:bodyPr wrap="square" lIns="0">
              <a:spAutoFit/>
            </a:bodyPr>
            <a:lstStyle/>
            <a:p>
              <a:pPr marL="0" marR="0" lvl="0" indent="0" algn="l" defTabSz="932264"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Growth mindset</a:t>
              </a:r>
            </a:p>
          </p:txBody>
        </p:sp>
        <p:sp>
          <p:nvSpPr>
            <p:cNvPr id="78" name="Rectangle 77">
              <a:extLst>
                <a:ext uri="{FF2B5EF4-FFF2-40B4-BE49-F238E27FC236}">
                  <a16:creationId xmlns:a16="http://schemas.microsoft.com/office/drawing/2014/main" id="{3B3115E1-D9A2-4917-A36D-79FE584AB1F5}"/>
                </a:ext>
              </a:extLst>
            </p:cNvPr>
            <p:cNvSpPr/>
            <p:nvPr/>
          </p:nvSpPr>
          <p:spPr>
            <a:xfrm>
              <a:off x="10162191" y="5337674"/>
              <a:ext cx="1926003" cy="706347"/>
            </a:xfrm>
            <a:prstGeom prst="rect">
              <a:avLst/>
            </a:prstGeom>
          </p:spPr>
          <p:txBody>
            <a:bodyPr wrap="square" lIns="0">
              <a:spAutoFit/>
            </a:bodyPr>
            <a:lstStyle/>
            <a:p>
              <a:pPr marL="0" marR="0" lvl="0" indent="0" algn="l" defTabSz="932264"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Customer obsessed </a:t>
              </a:r>
            </a:p>
            <a:p>
              <a:pPr marL="0" marR="0" lvl="0" indent="0" algn="l" defTabSz="932264"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Diverse and inclusive </a:t>
              </a:r>
              <a:br>
                <a:rPr kumimoji="0" lang="en-US"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One Microsoft </a:t>
              </a:r>
            </a:p>
          </p:txBody>
        </p:sp>
        <p:sp>
          <p:nvSpPr>
            <p:cNvPr id="79" name="Rectangle 78">
              <a:extLst>
                <a:ext uri="{FF2B5EF4-FFF2-40B4-BE49-F238E27FC236}">
                  <a16:creationId xmlns:a16="http://schemas.microsoft.com/office/drawing/2014/main" id="{49D235A5-C619-4715-B58F-A565E2C2643D}"/>
                </a:ext>
              </a:extLst>
            </p:cNvPr>
            <p:cNvSpPr/>
            <p:nvPr/>
          </p:nvSpPr>
          <p:spPr>
            <a:xfrm>
              <a:off x="10162191" y="4984966"/>
              <a:ext cx="1649973" cy="297004"/>
            </a:xfrm>
            <a:prstGeom prst="rect">
              <a:avLst/>
            </a:prstGeom>
          </p:spPr>
          <p:txBody>
            <a:bodyPr wrap="square" lIns="0">
              <a:spAutoFit/>
            </a:bodyPr>
            <a:lstStyle/>
            <a:p>
              <a:pPr marL="0" marR="0" lvl="0" indent="0" algn="l" defTabSz="932264"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Make a difference</a:t>
              </a:r>
            </a:p>
          </p:txBody>
        </p:sp>
      </p:grpSp>
      <p:sp>
        <p:nvSpPr>
          <p:cNvPr id="80" name="Rectangle 79">
            <a:extLst>
              <a:ext uri="{FF2B5EF4-FFF2-40B4-BE49-F238E27FC236}">
                <a16:creationId xmlns:a16="http://schemas.microsoft.com/office/drawing/2014/main" id="{7DE664C2-B8CA-4948-91AC-F9533DA0C963}"/>
              </a:ext>
            </a:extLst>
          </p:cNvPr>
          <p:cNvSpPr/>
          <p:nvPr/>
        </p:nvSpPr>
        <p:spPr>
          <a:xfrm>
            <a:off x="593149" y="4806237"/>
            <a:ext cx="1475890" cy="501676"/>
          </a:xfrm>
          <a:prstGeom prst="rect">
            <a:avLst/>
          </a:prstGeom>
        </p:spPr>
        <p:txBody>
          <a:bodyPr wrap="square" lIns="0">
            <a:spAutoFit/>
          </a:bodyPr>
          <a:lstStyle/>
          <a:p>
            <a:pPr marL="0" marR="0" lvl="0" indent="0" algn="l" defTabSz="932264"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Partners Make More Possible </a:t>
            </a:r>
          </a:p>
        </p:txBody>
      </p:sp>
      <p:grpSp>
        <p:nvGrpSpPr>
          <p:cNvPr id="5" name="Group 4">
            <a:extLst>
              <a:ext uri="{FF2B5EF4-FFF2-40B4-BE49-F238E27FC236}">
                <a16:creationId xmlns:a16="http://schemas.microsoft.com/office/drawing/2014/main" id="{F8C24B6A-3412-4D12-8388-69F44E0FD0D9}"/>
              </a:ext>
            </a:extLst>
          </p:cNvPr>
          <p:cNvGrpSpPr/>
          <p:nvPr/>
        </p:nvGrpSpPr>
        <p:grpSpPr>
          <a:xfrm>
            <a:off x="7541373" y="5178189"/>
            <a:ext cx="2152004" cy="1027818"/>
            <a:chOff x="7846116" y="4984966"/>
            <a:chExt cx="2152004" cy="1027818"/>
          </a:xfrm>
        </p:grpSpPr>
        <p:sp>
          <p:nvSpPr>
            <p:cNvPr id="81" name="Rectangle 80">
              <a:extLst>
                <a:ext uri="{FF2B5EF4-FFF2-40B4-BE49-F238E27FC236}">
                  <a16:creationId xmlns:a16="http://schemas.microsoft.com/office/drawing/2014/main" id="{6BC86B40-A900-4950-A261-27402D76EFF7}"/>
                </a:ext>
              </a:extLst>
            </p:cNvPr>
            <p:cNvSpPr/>
            <p:nvPr/>
          </p:nvSpPr>
          <p:spPr>
            <a:xfrm>
              <a:off x="7846116" y="4984966"/>
              <a:ext cx="2152004" cy="297004"/>
            </a:xfrm>
            <a:prstGeom prst="rect">
              <a:avLst/>
            </a:prstGeom>
          </p:spPr>
          <p:txBody>
            <a:bodyPr wrap="square" lIns="0">
              <a:spAutoFit/>
            </a:bodyPr>
            <a:lstStyle/>
            <a:p>
              <a:pPr marL="0" marR="0" lvl="0" indent="0" algn="l" defTabSz="932264"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Create clarity</a:t>
              </a:r>
            </a:p>
          </p:txBody>
        </p:sp>
        <p:sp>
          <p:nvSpPr>
            <p:cNvPr id="82" name="Rectangle 81">
              <a:extLst>
                <a:ext uri="{FF2B5EF4-FFF2-40B4-BE49-F238E27FC236}">
                  <a16:creationId xmlns:a16="http://schemas.microsoft.com/office/drawing/2014/main" id="{F222CFBE-B87D-4A01-B15E-A9B618655294}"/>
                </a:ext>
              </a:extLst>
            </p:cNvPr>
            <p:cNvSpPr/>
            <p:nvPr/>
          </p:nvSpPr>
          <p:spPr>
            <a:xfrm>
              <a:off x="7846116" y="5337674"/>
              <a:ext cx="1676529" cy="297004"/>
            </a:xfrm>
            <a:prstGeom prst="rect">
              <a:avLst/>
            </a:prstGeom>
          </p:spPr>
          <p:txBody>
            <a:bodyPr wrap="square" lIns="0">
              <a:spAutoFit/>
            </a:bodyPr>
            <a:lstStyle/>
            <a:p>
              <a:pPr marL="0" marR="0" lvl="0" indent="0" algn="l" defTabSz="932264"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Generate energy</a:t>
              </a:r>
            </a:p>
          </p:txBody>
        </p:sp>
        <p:sp>
          <p:nvSpPr>
            <p:cNvPr id="83" name="Rectangle 82">
              <a:extLst>
                <a:ext uri="{FF2B5EF4-FFF2-40B4-BE49-F238E27FC236}">
                  <a16:creationId xmlns:a16="http://schemas.microsoft.com/office/drawing/2014/main" id="{F3581C82-08CA-46AD-9C9A-E3B97804F259}"/>
                </a:ext>
              </a:extLst>
            </p:cNvPr>
            <p:cNvSpPr/>
            <p:nvPr/>
          </p:nvSpPr>
          <p:spPr>
            <a:xfrm>
              <a:off x="7846116" y="5715780"/>
              <a:ext cx="1470210" cy="297004"/>
            </a:xfrm>
            <a:prstGeom prst="rect">
              <a:avLst/>
            </a:prstGeom>
          </p:spPr>
          <p:txBody>
            <a:bodyPr wrap="square" lIns="0">
              <a:spAutoFit/>
            </a:bodyPr>
            <a:lstStyle/>
            <a:p>
              <a:pPr marL="0" marR="0" lvl="0" indent="0" algn="l" defTabSz="932264"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cs typeface="Segoe UI" panose="020B0502040204020203" pitchFamily="34" charset="0"/>
                </a:rPr>
                <a:t>Deliver success</a:t>
              </a:r>
            </a:p>
          </p:txBody>
        </p:sp>
      </p:grpSp>
      <p:grpSp>
        <p:nvGrpSpPr>
          <p:cNvPr id="90" name="Group 89">
            <a:extLst>
              <a:ext uri="{FF2B5EF4-FFF2-40B4-BE49-F238E27FC236}">
                <a16:creationId xmlns:a16="http://schemas.microsoft.com/office/drawing/2014/main" id="{858AFA2C-2B9C-4C0D-BDB0-57E1424E8F0C}"/>
              </a:ext>
            </a:extLst>
          </p:cNvPr>
          <p:cNvGrpSpPr/>
          <p:nvPr/>
        </p:nvGrpSpPr>
        <p:grpSpPr>
          <a:xfrm>
            <a:off x="835280" y="3447083"/>
            <a:ext cx="640080" cy="640080"/>
            <a:chOff x="5295900" y="-1217860"/>
            <a:chExt cx="731520" cy="731520"/>
          </a:xfrm>
        </p:grpSpPr>
        <p:sp>
          <p:nvSpPr>
            <p:cNvPr id="91" name="Rectangle: Rounded Corners 90">
              <a:extLst>
                <a:ext uri="{FF2B5EF4-FFF2-40B4-BE49-F238E27FC236}">
                  <a16:creationId xmlns:a16="http://schemas.microsoft.com/office/drawing/2014/main" id="{824FE1E1-7E07-434B-BD30-2C2A703922E9}"/>
                </a:ext>
              </a:extLst>
            </p:cNvPr>
            <p:cNvSpPr/>
            <p:nvPr/>
          </p:nvSpPr>
          <p:spPr bwMode="auto">
            <a:xfrm>
              <a:off x="5295900" y="-1217860"/>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92" name="megaphone">
              <a:extLst>
                <a:ext uri="{FF2B5EF4-FFF2-40B4-BE49-F238E27FC236}">
                  <a16:creationId xmlns:a16="http://schemas.microsoft.com/office/drawing/2014/main" id="{B87C8714-BE3C-4CCA-A162-72748B388B15}"/>
                </a:ext>
              </a:extLst>
            </p:cNvPr>
            <p:cNvSpPr>
              <a:spLocks noChangeAspect="1" noEditPoints="1"/>
            </p:cNvSpPr>
            <p:nvPr/>
          </p:nvSpPr>
          <p:spPr bwMode="auto">
            <a:xfrm rot="20166554">
              <a:off x="5395398" y="-1015786"/>
              <a:ext cx="532524" cy="327371"/>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6073D065-CD63-472D-AB82-E47B4A9AE547}"/>
              </a:ext>
            </a:extLst>
          </p:cNvPr>
          <p:cNvGrpSpPr/>
          <p:nvPr/>
        </p:nvGrpSpPr>
        <p:grpSpPr>
          <a:xfrm>
            <a:off x="5467431" y="3447083"/>
            <a:ext cx="640080" cy="640080"/>
            <a:chOff x="4099479" y="-852100"/>
            <a:chExt cx="731520" cy="731520"/>
          </a:xfrm>
        </p:grpSpPr>
        <p:sp>
          <p:nvSpPr>
            <p:cNvPr id="94" name="Rectangle: Rounded Corners 93">
              <a:extLst>
                <a:ext uri="{FF2B5EF4-FFF2-40B4-BE49-F238E27FC236}">
                  <a16:creationId xmlns:a16="http://schemas.microsoft.com/office/drawing/2014/main" id="{64030CCE-7268-458B-A0D6-97DEC358E1A0}"/>
                </a:ext>
              </a:extLst>
            </p:cNvPr>
            <p:cNvSpPr/>
            <p:nvPr/>
          </p:nvSpPr>
          <p:spPr bwMode="auto">
            <a:xfrm>
              <a:off x="4099479" y="-852100"/>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95" name="circle">
              <a:extLst>
                <a:ext uri="{FF2B5EF4-FFF2-40B4-BE49-F238E27FC236}">
                  <a16:creationId xmlns:a16="http://schemas.microsoft.com/office/drawing/2014/main" id="{49998ED7-4B55-4BAE-A936-CB70A09D704E}"/>
                </a:ext>
              </a:extLst>
            </p:cNvPr>
            <p:cNvSpPr>
              <a:spLocks noChangeAspect="1" noEditPoints="1"/>
            </p:cNvSpPr>
            <p:nvPr/>
          </p:nvSpPr>
          <p:spPr bwMode="auto">
            <a:xfrm>
              <a:off x="4230664" y="-756660"/>
              <a:ext cx="481842" cy="489844"/>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D374D93F-AE2D-4953-BF0B-64222DCAC169}"/>
              </a:ext>
            </a:extLst>
          </p:cNvPr>
          <p:cNvGrpSpPr/>
          <p:nvPr/>
        </p:nvGrpSpPr>
        <p:grpSpPr>
          <a:xfrm>
            <a:off x="3151354" y="3447083"/>
            <a:ext cx="640080" cy="640080"/>
            <a:chOff x="7970899" y="-877498"/>
            <a:chExt cx="731520" cy="731520"/>
          </a:xfrm>
        </p:grpSpPr>
        <p:sp>
          <p:nvSpPr>
            <p:cNvPr id="97" name="Rectangle: Rounded Corners 96">
              <a:extLst>
                <a:ext uri="{FF2B5EF4-FFF2-40B4-BE49-F238E27FC236}">
                  <a16:creationId xmlns:a16="http://schemas.microsoft.com/office/drawing/2014/main" id="{9972EAC8-D096-4506-946B-5F2B522FBBA7}"/>
                </a:ext>
              </a:extLst>
            </p:cNvPr>
            <p:cNvSpPr/>
            <p:nvPr/>
          </p:nvSpPr>
          <p:spPr bwMode="auto">
            <a:xfrm>
              <a:off x="7970899" y="-877498"/>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98" name="plan">
              <a:extLst>
                <a:ext uri="{FF2B5EF4-FFF2-40B4-BE49-F238E27FC236}">
                  <a16:creationId xmlns:a16="http://schemas.microsoft.com/office/drawing/2014/main" id="{D8BB8D33-554D-4296-897B-6F0F5EFBC062}"/>
                </a:ext>
              </a:extLst>
            </p:cNvPr>
            <p:cNvSpPr>
              <a:spLocks noChangeAspect="1" noEditPoints="1"/>
            </p:cNvSpPr>
            <p:nvPr/>
          </p:nvSpPr>
          <p:spPr bwMode="auto">
            <a:xfrm>
              <a:off x="8117465" y="-731794"/>
              <a:ext cx="438389" cy="440113"/>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F7FBC1DD-03B9-4EA1-85B8-090AB9C727D9}"/>
              </a:ext>
            </a:extLst>
          </p:cNvPr>
          <p:cNvGrpSpPr/>
          <p:nvPr/>
        </p:nvGrpSpPr>
        <p:grpSpPr>
          <a:xfrm>
            <a:off x="10099579" y="3447083"/>
            <a:ext cx="640080" cy="640080"/>
            <a:chOff x="9459455" y="-802290"/>
            <a:chExt cx="731520" cy="731520"/>
          </a:xfrm>
        </p:grpSpPr>
        <p:sp>
          <p:nvSpPr>
            <p:cNvPr id="100" name="Rectangle: Rounded Corners 99">
              <a:extLst>
                <a:ext uri="{FF2B5EF4-FFF2-40B4-BE49-F238E27FC236}">
                  <a16:creationId xmlns:a16="http://schemas.microsoft.com/office/drawing/2014/main" id="{54036440-8937-4295-A180-40418F6EF572}"/>
                </a:ext>
              </a:extLst>
            </p:cNvPr>
            <p:cNvSpPr/>
            <p:nvPr/>
          </p:nvSpPr>
          <p:spPr bwMode="auto">
            <a:xfrm>
              <a:off x="9459455" y="-802290"/>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people_12">
              <a:extLst>
                <a:ext uri="{FF2B5EF4-FFF2-40B4-BE49-F238E27FC236}">
                  <a16:creationId xmlns:a16="http://schemas.microsoft.com/office/drawing/2014/main" id="{EB91A40E-70CB-473C-A5A4-4F607E473C98}"/>
                </a:ext>
              </a:extLst>
            </p:cNvPr>
            <p:cNvSpPr>
              <a:spLocks noChangeAspect="1" noEditPoints="1"/>
            </p:cNvSpPr>
            <p:nvPr/>
          </p:nvSpPr>
          <p:spPr bwMode="auto">
            <a:xfrm>
              <a:off x="9561157" y="-661818"/>
              <a:ext cx="528117" cy="45057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100000">
                      <a:srgbClr val="FFFFFF"/>
                    </a:gs>
                    <a:gs pos="12500">
                      <a:srgbClr val="FFFFFF"/>
                    </a:gs>
                  </a:gsLst>
                  <a:lin ang="5400000" scaled="0"/>
                </a:gra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85AACD22-D389-45D5-A6A6-B47B318A5595}"/>
              </a:ext>
            </a:extLst>
          </p:cNvPr>
          <p:cNvGrpSpPr/>
          <p:nvPr/>
        </p:nvGrpSpPr>
        <p:grpSpPr>
          <a:xfrm>
            <a:off x="7783505" y="3447083"/>
            <a:ext cx="640080" cy="640080"/>
            <a:chOff x="6432043" y="-919280"/>
            <a:chExt cx="731520" cy="731520"/>
          </a:xfrm>
        </p:grpSpPr>
        <p:sp>
          <p:nvSpPr>
            <p:cNvPr id="103" name="Rectangle: Rounded Corners 102">
              <a:extLst>
                <a:ext uri="{FF2B5EF4-FFF2-40B4-BE49-F238E27FC236}">
                  <a16:creationId xmlns:a16="http://schemas.microsoft.com/office/drawing/2014/main" id="{F6D83D5D-4AF5-45C6-88E8-86322C3F7F21}"/>
                </a:ext>
              </a:extLst>
            </p:cNvPr>
            <p:cNvSpPr/>
            <p:nvPr/>
          </p:nvSpPr>
          <p:spPr bwMode="auto">
            <a:xfrm>
              <a:off x="6432043" y="-919280"/>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rg_ECA6">
              <a:extLst>
                <a:ext uri="{FF2B5EF4-FFF2-40B4-BE49-F238E27FC236}">
                  <a16:creationId xmlns:a16="http://schemas.microsoft.com/office/drawing/2014/main" id="{084796FC-40A9-46C7-BEA5-E24066A7DCF7}"/>
                </a:ext>
              </a:extLst>
            </p:cNvPr>
            <p:cNvSpPr>
              <a:spLocks noChangeAspect="1" noEditPoints="1"/>
            </p:cNvSpPr>
            <p:nvPr/>
          </p:nvSpPr>
          <p:spPr bwMode="auto">
            <a:xfrm>
              <a:off x="6550585" y="-844738"/>
              <a:ext cx="500490" cy="50073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ln w="15875">
              <a:solidFill>
                <a:schemeClr val="bg2"/>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11431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nodeType="withEffect">
                                  <p:stCondLst>
                                    <p:cond delay="0"/>
                                  </p:stCondLst>
                                  <p:childTnLst>
                                    <p:animMotion origin="layout" path="M 2.4917E-6 3.32728E-6 L -0.00115 0.02383 " pathEditMode="relative" rAng="0" ptsTypes="AA">
                                      <p:cBhvr>
                                        <p:cTn id="9" dur="750" spd="-100000" fill="hold"/>
                                        <p:tgtEl>
                                          <p:spTgt spid="4"/>
                                        </p:tgtEl>
                                        <p:attrNameLst>
                                          <p:attrName>ppt_x</p:attrName>
                                          <p:attrName>ppt_y</p:attrName>
                                        </p:attrNameLst>
                                      </p:cBhvr>
                                      <p:rCtr x="-64" y="118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par>
                                <p:cTn id="14" presetID="10" presetClass="entr" presetSubtype="0" fill="hold"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par>
                                <p:cTn id="17" presetID="10"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10"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500"/>
                                        <p:tgtEl>
                                          <p:spTgt spid="99"/>
                                        </p:tgtEl>
                                      </p:cBhvr>
                                    </p:animEffect>
                                  </p:childTnLst>
                                </p:cTn>
                              </p:par>
                              <p:par>
                                <p:cTn id="26" presetID="1" presetClass="entr" presetSubtype="0" fill="hold" grpId="0" nodeType="withEffect">
                                  <p:stCondLst>
                                    <p:cond delay="800"/>
                                  </p:stCondLst>
                                  <p:childTnLst>
                                    <p:set>
                                      <p:cBhvr>
                                        <p:cTn id="27" dur="1" fill="hold">
                                          <p:stCondLst>
                                            <p:cond delay="0"/>
                                          </p:stCondLst>
                                        </p:cTn>
                                        <p:tgtEl>
                                          <p:spTgt spid="89"/>
                                        </p:tgtEl>
                                        <p:attrNameLst>
                                          <p:attrName>style.visibility</p:attrName>
                                        </p:attrNameLst>
                                      </p:cBhvr>
                                      <p:to>
                                        <p:strVal val="visible"/>
                                      </p:to>
                                    </p:set>
                                  </p:childTnLst>
                                </p:cTn>
                              </p:par>
                              <p:par>
                                <p:cTn id="28" presetID="6" presetClass="emph" presetSubtype="0" accel="100000" autoRev="1" fill="hold" grpId="1" nodeType="withEffect">
                                  <p:stCondLst>
                                    <p:cond delay="300"/>
                                  </p:stCondLst>
                                  <p:childTnLst>
                                    <p:animScale>
                                      <p:cBhvr>
                                        <p:cTn id="29" dur="500" fill="hold"/>
                                        <p:tgtEl>
                                          <p:spTgt spid="89"/>
                                        </p:tgtEl>
                                      </p:cBhvr>
                                      <p:by x="0" y="0"/>
                                    </p:animScale>
                                  </p:childTnLst>
                                </p:cTn>
                              </p:par>
                              <p:par>
                                <p:cTn id="30" presetID="6" presetClass="emph" presetSubtype="0" decel="100000" fill="hold" grpId="2" nodeType="withEffect">
                                  <p:stCondLst>
                                    <p:cond delay="1200"/>
                                  </p:stCondLst>
                                  <p:childTnLst>
                                    <p:animScale>
                                      <p:cBhvr>
                                        <p:cTn id="31" dur="500" fill="hold"/>
                                        <p:tgtEl>
                                          <p:spTgt spid="89"/>
                                        </p:tgtEl>
                                      </p:cBhvr>
                                      <p:by x="90000" y="90000"/>
                                    </p:animScale>
                                  </p:childTnLst>
                                </p:cTn>
                              </p:par>
                              <p:par>
                                <p:cTn id="32" presetID="1" presetClass="entr" presetSubtype="0" fill="hold" grpId="0" nodeType="withEffect">
                                  <p:stCondLst>
                                    <p:cond delay="500"/>
                                  </p:stCondLst>
                                  <p:childTnLst>
                                    <p:set>
                                      <p:cBhvr>
                                        <p:cTn id="33" dur="1" fill="hold">
                                          <p:stCondLst>
                                            <p:cond delay="0"/>
                                          </p:stCondLst>
                                        </p:cTn>
                                        <p:tgtEl>
                                          <p:spTgt spid="85"/>
                                        </p:tgtEl>
                                        <p:attrNameLst>
                                          <p:attrName>style.visibility</p:attrName>
                                        </p:attrNameLst>
                                      </p:cBhvr>
                                      <p:to>
                                        <p:strVal val="visible"/>
                                      </p:to>
                                    </p:set>
                                  </p:childTnLst>
                                </p:cTn>
                              </p:par>
                              <p:par>
                                <p:cTn id="34" presetID="6" presetClass="emph" presetSubtype="0" accel="100000" autoRev="1" fill="hold" grpId="1" nodeType="withEffect">
                                  <p:stCondLst>
                                    <p:cond delay="0"/>
                                  </p:stCondLst>
                                  <p:childTnLst>
                                    <p:animScale>
                                      <p:cBhvr>
                                        <p:cTn id="35" dur="500" fill="hold"/>
                                        <p:tgtEl>
                                          <p:spTgt spid="85"/>
                                        </p:tgtEl>
                                      </p:cBhvr>
                                      <p:by x="0" y="0"/>
                                    </p:animScale>
                                  </p:childTnLst>
                                </p:cTn>
                              </p:par>
                              <p:par>
                                <p:cTn id="36" presetID="6" presetClass="emph" presetSubtype="0" decel="100000" fill="hold" grpId="2" nodeType="withEffect">
                                  <p:stCondLst>
                                    <p:cond delay="900"/>
                                  </p:stCondLst>
                                  <p:childTnLst>
                                    <p:animScale>
                                      <p:cBhvr>
                                        <p:cTn id="37" dur="500" fill="hold"/>
                                        <p:tgtEl>
                                          <p:spTgt spid="85"/>
                                        </p:tgtEl>
                                      </p:cBhvr>
                                      <p:by x="90000" y="90000"/>
                                    </p:animScale>
                                  </p:childTnLst>
                                </p:cTn>
                              </p:par>
                              <p:par>
                                <p:cTn id="38" presetID="1" presetClass="entr" presetSubtype="0" fill="hold" grpId="0" nodeType="withEffect">
                                  <p:stCondLst>
                                    <p:cond delay="600"/>
                                  </p:stCondLst>
                                  <p:childTnLst>
                                    <p:set>
                                      <p:cBhvr>
                                        <p:cTn id="39" dur="1" fill="hold">
                                          <p:stCondLst>
                                            <p:cond delay="0"/>
                                          </p:stCondLst>
                                        </p:cTn>
                                        <p:tgtEl>
                                          <p:spTgt spid="87"/>
                                        </p:tgtEl>
                                        <p:attrNameLst>
                                          <p:attrName>style.visibility</p:attrName>
                                        </p:attrNameLst>
                                      </p:cBhvr>
                                      <p:to>
                                        <p:strVal val="visible"/>
                                      </p:to>
                                    </p:set>
                                  </p:childTnLst>
                                </p:cTn>
                              </p:par>
                              <p:par>
                                <p:cTn id="40" presetID="6" presetClass="emph" presetSubtype="0" accel="100000" autoRev="1" fill="hold" grpId="1" nodeType="withEffect">
                                  <p:stCondLst>
                                    <p:cond delay="100"/>
                                  </p:stCondLst>
                                  <p:childTnLst>
                                    <p:animScale>
                                      <p:cBhvr>
                                        <p:cTn id="41" dur="500" fill="hold"/>
                                        <p:tgtEl>
                                          <p:spTgt spid="87"/>
                                        </p:tgtEl>
                                      </p:cBhvr>
                                      <p:by x="0" y="0"/>
                                    </p:animScale>
                                  </p:childTnLst>
                                </p:cTn>
                              </p:par>
                              <p:par>
                                <p:cTn id="42" presetID="6" presetClass="emph" presetSubtype="0" decel="100000" fill="hold" grpId="2" nodeType="withEffect">
                                  <p:stCondLst>
                                    <p:cond delay="1000"/>
                                  </p:stCondLst>
                                  <p:childTnLst>
                                    <p:animScale>
                                      <p:cBhvr>
                                        <p:cTn id="43" dur="500" fill="hold"/>
                                        <p:tgtEl>
                                          <p:spTgt spid="87"/>
                                        </p:tgtEl>
                                      </p:cBhvr>
                                      <p:by x="90000" y="90000"/>
                                    </p:animScale>
                                  </p:childTnLst>
                                </p:cTn>
                              </p:par>
                              <p:par>
                                <p:cTn id="44" presetID="1" presetClass="entr" presetSubtype="0" fill="hold" grpId="0" nodeType="withEffect">
                                  <p:stCondLst>
                                    <p:cond delay="800"/>
                                  </p:stCondLst>
                                  <p:childTnLst>
                                    <p:set>
                                      <p:cBhvr>
                                        <p:cTn id="45" dur="1" fill="hold">
                                          <p:stCondLst>
                                            <p:cond delay="0"/>
                                          </p:stCondLst>
                                        </p:cTn>
                                        <p:tgtEl>
                                          <p:spTgt spid="86"/>
                                        </p:tgtEl>
                                        <p:attrNameLst>
                                          <p:attrName>style.visibility</p:attrName>
                                        </p:attrNameLst>
                                      </p:cBhvr>
                                      <p:to>
                                        <p:strVal val="visible"/>
                                      </p:to>
                                    </p:set>
                                  </p:childTnLst>
                                </p:cTn>
                              </p:par>
                              <p:par>
                                <p:cTn id="46" presetID="6" presetClass="emph" presetSubtype="0" accel="100000" autoRev="1" fill="hold" grpId="1" nodeType="withEffect">
                                  <p:stCondLst>
                                    <p:cond delay="300"/>
                                  </p:stCondLst>
                                  <p:childTnLst>
                                    <p:animScale>
                                      <p:cBhvr>
                                        <p:cTn id="47" dur="500" fill="hold"/>
                                        <p:tgtEl>
                                          <p:spTgt spid="86"/>
                                        </p:tgtEl>
                                      </p:cBhvr>
                                      <p:by x="0" y="0"/>
                                    </p:animScale>
                                  </p:childTnLst>
                                </p:cTn>
                              </p:par>
                              <p:par>
                                <p:cTn id="48" presetID="6" presetClass="emph" presetSubtype="0" decel="100000" fill="hold" grpId="2" nodeType="withEffect">
                                  <p:stCondLst>
                                    <p:cond delay="1200"/>
                                  </p:stCondLst>
                                  <p:childTnLst>
                                    <p:animScale>
                                      <p:cBhvr>
                                        <p:cTn id="49" dur="500" fill="hold"/>
                                        <p:tgtEl>
                                          <p:spTgt spid="86"/>
                                        </p:tgtEl>
                                      </p:cBhvr>
                                      <p:by x="90000" y="90000"/>
                                    </p:animScale>
                                  </p:childTnLst>
                                </p:cTn>
                              </p:par>
                              <p:par>
                                <p:cTn id="50" presetID="1" presetClass="entr" presetSubtype="0" fill="hold" grpId="0" nodeType="withEffect">
                                  <p:stCondLst>
                                    <p:cond delay="700"/>
                                  </p:stCondLst>
                                  <p:childTnLst>
                                    <p:set>
                                      <p:cBhvr>
                                        <p:cTn id="51" dur="1" fill="hold">
                                          <p:stCondLst>
                                            <p:cond delay="0"/>
                                          </p:stCondLst>
                                        </p:cTn>
                                        <p:tgtEl>
                                          <p:spTgt spid="88"/>
                                        </p:tgtEl>
                                        <p:attrNameLst>
                                          <p:attrName>style.visibility</p:attrName>
                                        </p:attrNameLst>
                                      </p:cBhvr>
                                      <p:to>
                                        <p:strVal val="visible"/>
                                      </p:to>
                                    </p:set>
                                  </p:childTnLst>
                                </p:cTn>
                              </p:par>
                              <p:par>
                                <p:cTn id="52" presetID="6" presetClass="emph" presetSubtype="0" accel="100000" autoRev="1" fill="hold" grpId="1" nodeType="withEffect">
                                  <p:stCondLst>
                                    <p:cond delay="200"/>
                                  </p:stCondLst>
                                  <p:childTnLst>
                                    <p:animScale>
                                      <p:cBhvr>
                                        <p:cTn id="53" dur="500" fill="hold"/>
                                        <p:tgtEl>
                                          <p:spTgt spid="88"/>
                                        </p:tgtEl>
                                      </p:cBhvr>
                                      <p:by x="0" y="0"/>
                                    </p:animScale>
                                  </p:childTnLst>
                                </p:cTn>
                              </p:par>
                              <p:par>
                                <p:cTn id="54" presetID="6" presetClass="emph" presetSubtype="0" decel="100000" fill="hold" grpId="2" nodeType="withEffect">
                                  <p:stCondLst>
                                    <p:cond delay="1100"/>
                                  </p:stCondLst>
                                  <p:childTnLst>
                                    <p:animScale>
                                      <p:cBhvr>
                                        <p:cTn id="55" dur="500" fill="hold"/>
                                        <p:tgtEl>
                                          <p:spTgt spid="88"/>
                                        </p:tgtEl>
                                      </p:cBhvr>
                                      <p:by x="90000" y="90000"/>
                                    </p:animScale>
                                  </p:childTnLst>
                                </p:cTn>
                              </p:par>
                            </p:childTnLst>
                          </p:cTn>
                        </p:par>
                        <p:par>
                          <p:cTn id="56" fill="hold">
                            <p:stCondLst>
                              <p:cond delay="2450"/>
                            </p:stCondLst>
                            <p:childTnLst>
                              <p:par>
                                <p:cTn id="57" presetID="10" presetClass="entr" presetSubtype="0" fill="hold" grpId="0" nodeType="afterEffect">
                                  <p:stCondLst>
                                    <p:cond delay="50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75"/>
                                        </p:tgtEl>
                                        <p:attrNameLst>
                                          <p:attrName>style.visibility</p:attrName>
                                        </p:attrNameLst>
                                      </p:cBhvr>
                                      <p:to>
                                        <p:strVal val="visible"/>
                                      </p:to>
                                    </p:set>
                                    <p:animEffect transition="in" filter="fade">
                                      <p:cBhvr>
                                        <p:cTn id="71" dur="500"/>
                                        <p:tgtEl>
                                          <p:spTgt spid="75"/>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par>
                                <p:cTn id="81" presetID="10" presetClass="entr" presetSubtype="0" fill="hold" nodeType="withEffect">
                                  <p:stCondLst>
                                    <p:cond delay="50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nodeType="withEffect">
                                  <p:stCondLst>
                                    <p:cond delay="500"/>
                                  </p:stCondLst>
                                  <p:childTnLst>
                                    <p:set>
                                      <p:cBhvr>
                                        <p:cTn id="85" dur="1" fill="hold">
                                          <p:stCondLst>
                                            <p:cond delay="0"/>
                                          </p:stCondLst>
                                        </p:cTn>
                                        <p:tgtEl>
                                          <p:spTgt spid="6"/>
                                        </p:tgtEl>
                                        <p:attrNameLst>
                                          <p:attrName>style.visibility</p:attrName>
                                        </p:attrNameLst>
                                      </p:cBhvr>
                                      <p:to>
                                        <p:strVal val="visible"/>
                                      </p:to>
                                    </p:set>
                                    <p:animEffect transition="in" filter="fade">
                                      <p:cBhvr>
                                        <p:cTn id="86" dur="500"/>
                                        <p:tgtEl>
                                          <p:spTgt spid="6"/>
                                        </p:tgtEl>
                                      </p:cBhvr>
                                    </p:animEffect>
                                  </p:childTnLst>
                                </p:cTn>
                              </p:par>
                              <p:par>
                                <p:cTn id="87" presetID="10" presetClass="entr" presetSubtype="0" fill="hold" grpId="0" nodeType="withEffect">
                                  <p:stCondLst>
                                    <p:cond delay="50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3" grpId="0"/>
      <p:bldP spid="40" grpId="0"/>
      <p:bldP spid="41" grpId="0"/>
      <p:bldP spid="42" grpId="0"/>
      <p:bldP spid="43" grpId="0"/>
      <p:bldP spid="58" grpId="0"/>
      <p:bldP spid="75" grpId="0"/>
      <p:bldP spid="76" grpId="0"/>
      <p:bldP spid="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9083093-39B8-4304-9A3B-68B4E6735D4B}"/>
              </a:ext>
            </a:extLst>
          </p:cNvPr>
          <p:cNvGrpSpPr/>
          <p:nvPr/>
        </p:nvGrpSpPr>
        <p:grpSpPr>
          <a:xfrm>
            <a:off x="1440336" y="2186314"/>
            <a:ext cx="640080" cy="640080"/>
            <a:chOff x="698598" y="1907714"/>
            <a:chExt cx="548640" cy="548640"/>
          </a:xfrm>
        </p:grpSpPr>
        <p:sp>
          <p:nvSpPr>
            <p:cNvPr id="33" name="Oval 32">
              <a:extLst>
                <a:ext uri="{FF2B5EF4-FFF2-40B4-BE49-F238E27FC236}">
                  <a16:creationId xmlns:a16="http://schemas.microsoft.com/office/drawing/2014/main" id="{86F64C02-70A6-47F2-8D48-D67F6CED7F2C}"/>
                </a:ext>
              </a:extLst>
            </p:cNvPr>
            <p:cNvSpPr/>
            <p:nvPr/>
          </p:nvSpPr>
          <p:spPr bwMode="auto">
            <a:xfrm>
              <a:off x="698598" y="1907714"/>
              <a:ext cx="548640" cy="548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4" name="arrow">
              <a:extLst>
                <a:ext uri="{FF2B5EF4-FFF2-40B4-BE49-F238E27FC236}">
                  <a16:creationId xmlns:a16="http://schemas.microsoft.com/office/drawing/2014/main" id="{C57664C0-38D6-46A3-B913-E9FCAC381F9B}"/>
                </a:ext>
              </a:extLst>
            </p:cNvPr>
            <p:cNvSpPr>
              <a:spLocks noChangeAspect="1" noEditPoints="1"/>
            </p:cNvSpPr>
            <p:nvPr/>
          </p:nvSpPr>
          <p:spPr bwMode="auto">
            <a:xfrm>
              <a:off x="818751" y="2039775"/>
              <a:ext cx="308334" cy="2845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 name="Title 1"/>
          <p:cNvSpPr>
            <a:spLocks noGrp="1"/>
          </p:cNvSpPr>
          <p:nvPr>
            <p:ph type="title"/>
          </p:nvPr>
        </p:nvSpPr>
        <p:spPr>
          <a:xfrm>
            <a:off x="593148" y="477267"/>
            <a:ext cx="10460849" cy="397032"/>
          </a:xfrm>
        </p:spPr>
        <p:txBody>
          <a:bodyPr/>
          <a:lstStyle/>
          <a:p>
            <a:r>
              <a:rPr lang="en-US"/>
              <a:t>Digital services</a:t>
            </a:r>
          </a:p>
        </p:txBody>
      </p:sp>
      <p:sp>
        <p:nvSpPr>
          <p:cNvPr id="10" name="Rectangle 9">
            <a:extLst>
              <a:ext uri="{FF2B5EF4-FFF2-40B4-BE49-F238E27FC236}">
                <a16:creationId xmlns:a16="http://schemas.microsoft.com/office/drawing/2014/main" id="{540B9291-874E-421D-9411-D62240A473B0}"/>
              </a:ext>
            </a:extLst>
          </p:cNvPr>
          <p:cNvSpPr/>
          <p:nvPr/>
        </p:nvSpPr>
        <p:spPr>
          <a:xfrm>
            <a:off x="3686911" y="2975390"/>
            <a:ext cx="2314415" cy="326243"/>
          </a:xfrm>
          <a:prstGeom prst="rect">
            <a:avLst/>
          </a:prstGeom>
        </p:spPr>
        <p:txBody>
          <a:bodyPr wrap="square" lIns="0" anchor="ctr">
            <a:spAutoFit/>
          </a:bodyPr>
          <a:lstStyle/>
          <a:p>
            <a:pPr marL="28568" lvl="2" algn="ctr"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hlinkClick r:id="rId3"/>
              </a:rPr>
              <a:t>Selling with Microsoft</a:t>
            </a:r>
            <a:endPar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endParaRPr>
          </a:p>
        </p:txBody>
      </p:sp>
      <p:sp>
        <p:nvSpPr>
          <p:cNvPr id="11" name="Rectangle 10">
            <a:extLst>
              <a:ext uri="{FF2B5EF4-FFF2-40B4-BE49-F238E27FC236}">
                <a16:creationId xmlns:a16="http://schemas.microsoft.com/office/drawing/2014/main" id="{BF4FAC5A-E4BB-48AA-BC17-AAA55A3AC97E}"/>
              </a:ext>
            </a:extLst>
          </p:cNvPr>
          <p:cNvSpPr/>
          <p:nvPr/>
        </p:nvSpPr>
        <p:spPr>
          <a:xfrm>
            <a:off x="6760632" y="2975390"/>
            <a:ext cx="2154001" cy="326243"/>
          </a:xfrm>
          <a:prstGeom prst="rect">
            <a:avLst/>
          </a:prstGeom>
        </p:spPr>
        <p:txBody>
          <a:bodyPr wrap="square" lIns="0" anchor="ctr">
            <a:spAutoFit/>
          </a:bodyPr>
          <a:lstStyle/>
          <a:p>
            <a:pPr marL="28568" lvl="2" algn="ctr"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hlinkClick r:id="rId4"/>
              </a:rPr>
              <a:t>Preparing for Co-Sell</a:t>
            </a:r>
            <a:endPar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endParaRPr>
          </a:p>
        </p:txBody>
      </p:sp>
      <p:sp>
        <p:nvSpPr>
          <p:cNvPr id="12" name="Rectangle 11">
            <a:hlinkClick r:id="rId3"/>
            <a:extLst>
              <a:ext uri="{FF2B5EF4-FFF2-40B4-BE49-F238E27FC236}">
                <a16:creationId xmlns:a16="http://schemas.microsoft.com/office/drawing/2014/main" id="{C5720D93-1B7E-44EC-92B5-C402610C2512}"/>
              </a:ext>
            </a:extLst>
          </p:cNvPr>
          <p:cNvSpPr/>
          <p:nvPr/>
        </p:nvSpPr>
        <p:spPr>
          <a:xfrm>
            <a:off x="9448217" y="2975390"/>
            <a:ext cx="2293068" cy="326243"/>
          </a:xfrm>
          <a:prstGeom prst="rect">
            <a:avLst/>
          </a:prstGeom>
        </p:spPr>
        <p:txBody>
          <a:bodyPr wrap="square" lIns="0" anchor="ctr">
            <a:spAutoFit/>
          </a:bodyPr>
          <a:lstStyle/>
          <a:p>
            <a:pPr marL="28568" lvl="2" algn="ctr"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hlinkClick r:id="rId3"/>
              </a:rPr>
              <a:t>Go-to-market services</a:t>
            </a:r>
            <a:endPar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endParaRPr>
          </a:p>
        </p:txBody>
      </p:sp>
      <p:sp>
        <p:nvSpPr>
          <p:cNvPr id="13" name="Rectangle 12">
            <a:extLst>
              <a:ext uri="{FF2B5EF4-FFF2-40B4-BE49-F238E27FC236}">
                <a16:creationId xmlns:a16="http://schemas.microsoft.com/office/drawing/2014/main" id="{7D2CDE6C-6B98-4B98-BF61-D91D29BE9807}"/>
              </a:ext>
            </a:extLst>
          </p:cNvPr>
          <p:cNvSpPr/>
          <p:nvPr/>
        </p:nvSpPr>
        <p:spPr>
          <a:xfrm>
            <a:off x="802495" y="4702808"/>
            <a:ext cx="1915763" cy="560153"/>
          </a:xfrm>
          <a:prstGeom prst="rect">
            <a:avLst/>
          </a:prstGeom>
        </p:spPr>
        <p:txBody>
          <a:bodyPr wrap="square" lIns="0" anchor="ctr">
            <a:spAutoFit/>
          </a:bodyPr>
          <a:lstStyle/>
          <a:p>
            <a:pPr marL="28568" lvl="2" algn="ctr"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hlinkClick r:id="rId5"/>
              </a:rPr>
              <a:t>Indirect provider for scale resell</a:t>
            </a:r>
            <a:endPar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endParaRPr>
          </a:p>
        </p:txBody>
      </p:sp>
      <p:sp>
        <p:nvSpPr>
          <p:cNvPr id="35" name="Rectangle 34">
            <a:extLst>
              <a:ext uri="{FF2B5EF4-FFF2-40B4-BE49-F238E27FC236}">
                <a16:creationId xmlns:a16="http://schemas.microsoft.com/office/drawing/2014/main" id="{62623BC4-10F6-4926-B26C-1B864F8F843F}"/>
              </a:ext>
            </a:extLst>
          </p:cNvPr>
          <p:cNvSpPr/>
          <p:nvPr/>
        </p:nvSpPr>
        <p:spPr>
          <a:xfrm>
            <a:off x="593148" y="2975390"/>
            <a:ext cx="2334457" cy="326243"/>
          </a:xfrm>
          <a:prstGeom prst="rect">
            <a:avLst/>
          </a:prstGeom>
        </p:spPr>
        <p:txBody>
          <a:bodyPr wrap="square" lIns="0" anchor="ctr">
            <a:spAutoFit/>
          </a:bodyPr>
          <a:lstStyle/>
          <a:p>
            <a:pPr marL="28568" lvl="2" algn="ctr"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cs typeface="Segoe UI Semilight" panose="020B0402040204020203" pitchFamily="34" charset="0"/>
                <a:hlinkClick r:id="rId6"/>
              </a:rPr>
              <a:t>Partner.microsoft.com  </a:t>
            </a:r>
            <a:endPar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endParaRPr>
          </a:p>
        </p:txBody>
      </p:sp>
      <p:grpSp>
        <p:nvGrpSpPr>
          <p:cNvPr id="54" name="Group 53">
            <a:extLst>
              <a:ext uri="{FF2B5EF4-FFF2-40B4-BE49-F238E27FC236}">
                <a16:creationId xmlns:a16="http://schemas.microsoft.com/office/drawing/2014/main" id="{2CE1D432-B3DB-433C-9E0F-0839CAE20305}"/>
              </a:ext>
            </a:extLst>
          </p:cNvPr>
          <p:cNvGrpSpPr/>
          <p:nvPr/>
        </p:nvGrpSpPr>
        <p:grpSpPr>
          <a:xfrm>
            <a:off x="4524078" y="2191413"/>
            <a:ext cx="640080" cy="640080"/>
            <a:chOff x="2703634" y="1684444"/>
            <a:chExt cx="640080" cy="640080"/>
          </a:xfrm>
        </p:grpSpPr>
        <p:sp>
          <p:nvSpPr>
            <p:cNvPr id="6" name="Oval 5">
              <a:extLst>
                <a:ext uri="{FF2B5EF4-FFF2-40B4-BE49-F238E27FC236}">
                  <a16:creationId xmlns:a16="http://schemas.microsoft.com/office/drawing/2014/main" id="{4BBB57E3-BA67-4BED-BA62-E708F677C56D}"/>
                </a:ext>
              </a:extLst>
            </p:cNvPr>
            <p:cNvSpPr/>
            <p:nvPr/>
          </p:nvSpPr>
          <p:spPr bwMode="auto">
            <a:xfrm>
              <a:off x="2703634" y="1684444"/>
              <a:ext cx="640080" cy="6400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7" name="Money_3">
              <a:extLst>
                <a:ext uri="{FF2B5EF4-FFF2-40B4-BE49-F238E27FC236}">
                  <a16:creationId xmlns:a16="http://schemas.microsoft.com/office/drawing/2014/main" id="{BBE561D4-D2FE-4E48-BC0E-1CFA92A19770}"/>
                </a:ext>
              </a:extLst>
            </p:cNvPr>
            <p:cNvSpPr>
              <a:spLocks noChangeAspect="1" noEditPoints="1"/>
            </p:cNvSpPr>
            <p:nvPr/>
          </p:nvSpPr>
          <p:spPr bwMode="auto">
            <a:xfrm>
              <a:off x="2937988" y="1816505"/>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9" name="Group 48">
            <a:extLst>
              <a:ext uri="{FF2B5EF4-FFF2-40B4-BE49-F238E27FC236}">
                <a16:creationId xmlns:a16="http://schemas.microsoft.com/office/drawing/2014/main" id="{CA3E2224-B10E-4ADC-BA78-C51F37DE29C0}"/>
              </a:ext>
            </a:extLst>
          </p:cNvPr>
          <p:cNvGrpSpPr/>
          <p:nvPr/>
        </p:nvGrpSpPr>
        <p:grpSpPr>
          <a:xfrm>
            <a:off x="7517592" y="2191413"/>
            <a:ext cx="640080" cy="640080"/>
            <a:chOff x="6354454" y="1975570"/>
            <a:chExt cx="640080" cy="640080"/>
          </a:xfrm>
        </p:grpSpPr>
        <p:sp>
          <p:nvSpPr>
            <p:cNvPr id="24" name="Oval 23">
              <a:extLst>
                <a:ext uri="{FF2B5EF4-FFF2-40B4-BE49-F238E27FC236}">
                  <a16:creationId xmlns:a16="http://schemas.microsoft.com/office/drawing/2014/main" id="{CF6BCC10-34DF-4ACE-9DD2-75496F192BCE}"/>
                </a:ext>
              </a:extLst>
            </p:cNvPr>
            <p:cNvSpPr/>
            <p:nvPr/>
          </p:nvSpPr>
          <p:spPr bwMode="auto">
            <a:xfrm>
              <a:off x="6354454" y="1975570"/>
              <a:ext cx="640080" cy="6400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rackers_EADF">
              <a:extLst>
                <a:ext uri="{FF2B5EF4-FFF2-40B4-BE49-F238E27FC236}">
                  <a16:creationId xmlns:a16="http://schemas.microsoft.com/office/drawing/2014/main" id="{883F9E20-8829-404D-999F-D46B71929525}"/>
                </a:ext>
              </a:extLst>
            </p:cNvPr>
            <p:cNvSpPr>
              <a:spLocks noChangeAspect="1" noEditPoints="1"/>
            </p:cNvSpPr>
            <p:nvPr/>
          </p:nvSpPr>
          <p:spPr bwMode="auto">
            <a:xfrm>
              <a:off x="6541248" y="2092494"/>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9" name="Rectangle 38">
            <a:extLst>
              <a:ext uri="{FF2B5EF4-FFF2-40B4-BE49-F238E27FC236}">
                <a16:creationId xmlns:a16="http://schemas.microsoft.com/office/drawing/2014/main" id="{45B595F1-82FB-4490-9B6F-9A2016810529}"/>
              </a:ext>
            </a:extLst>
          </p:cNvPr>
          <p:cNvSpPr/>
          <p:nvPr/>
        </p:nvSpPr>
        <p:spPr>
          <a:xfrm>
            <a:off x="3777156" y="4712095"/>
            <a:ext cx="2133925" cy="560153"/>
          </a:xfrm>
          <a:prstGeom prst="rect">
            <a:avLst/>
          </a:prstGeom>
        </p:spPr>
        <p:txBody>
          <a:bodyPr wrap="square" lIns="0" anchor="ctr">
            <a:spAutoFit/>
          </a:bodyPr>
          <a:lstStyle/>
          <a:p>
            <a:pPr marL="28568" lvl="2" algn="ctr"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cs typeface="Segoe UI Semilight" panose="020B0402040204020203" pitchFamily="34" charset="0"/>
                <a:hlinkClick r:id="rId6"/>
              </a:rPr>
              <a:t>Partner Network’s “Reach Customers” </a:t>
            </a:r>
            <a:endPar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endParaRPr>
          </a:p>
        </p:txBody>
      </p:sp>
      <p:sp>
        <p:nvSpPr>
          <p:cNvPr id="43" name="TextBox 42">
            <a:extLst>
              <a:ext uri="{FF2B5EF4-FFF2-40B4-BE49-F238E27FC236}">
                <a16:creationId xmlns:a16="http://schemas.microsoft.com/office/drawing/2014/main" id="{989777D7-A230-458D-B7E2-82AD5652E4CC}"/>
              </a:ext>
            </a:extLst>
          </p:cNvPr>
          <p:cNvSpPr txBox="1"/>
          <p:nvPr/>
        </p:nvSpPr>
        <p:spPr>
          <a:xfrm>
            <a:off x="395608" y="902488"/>
            <a:ext cx="7974670" cy="544765"/>
          </a:xfrm>
          <a:prstGeom prst="rect">
            <a:avLst/>
          </a:prstGeom>
          <a:noFill/>
        </p:spPr>
        <p:txBody>
          <a:bodyPr wrap="square" lIns="182880" tIns="146304" rIns="182880" bIns="146304" rtlCol="0">
            <a:spAutoFit/>
          </a:bodyPr>
          <a:lstStyle>
            <a:defPPr>
              <a:defRPr lang="en-US"/>
            </a:defPPr>
            <a:lvl1pPr>
              <a:lnSpc>
                <a:spcPct val="90000"/>
              </a:lnSpc>
              <a:spcAft>
                <a:spcPts val="600"/>
              </a:spcAft>
              <a:defRPr>
                <a:gradFill>
                  <a:gsLst>
                    <a:gs pos="100000">
                      <a:schemeClr val="tx1"/>
                    </a:gs>
                    <a:gs pos="0">
                      <a:schemeClr val="tx1"/>
                    </a:gs>
                  </a:gsLst>
                  <a:lin ang="5400000" scaled="0"/>
                </a:gradFill>
                <a:latin typeface="Segoe UI" panose="020B0502040204020203" pitchFamily="34" charset="0"/>
                <a:cs typeface="Segoe UI" panose="020B0502040204020203" pitchFamily="34" charset="0"/>
              </a:defRPr>
            </a:lvl1pPr>
          </a:lstStyle>
          <a:p>
            <a:r>
              <a:rPr lang="en-US"/>
              <a:t>Find an expansive resource center for our partners:</a:t>
            </a:r>
          </a:p>
        </p:txBody>
      </p:sp>
      <p:grpSp>
        <p:nvGrpSpPr>
          <p:cNvPr id="53" name="Group 52">
            <a:extLst>
              <a:ext uri="{FF2B5EF4-FFF2-40B4-BE49-F238E27FC236}">
                <a16:creationId xmlns:a16="http://schemas.microsoft.com/office/drawing/2014/main" id="{E38CAF49-21A2-41FA-BC2A-4CB16AA7BC75}"/>
              </a:ext>
            </a:extLst>
          </p:cNvPr>
          <p:cNvGrpSpPr/>
          <p:nvPr/>
        </p:nvGrpSpPr>
        <p:grpSpPr>
          <a:xfrm>
            <a:off x="10274711" y="2191413"/>
            <a:ext cx="640080" cy="640080"/>
            <a:chOff x="9235108" y="1975570"/>
            <a:chExt cx="640080" cy="640080"/>
          </a:xfrm>
        </p:grpSpPr>
        <p:sp>
          <p:nvSpPr>
            <p:cNvPr id="27" name="Oval 26">
              <a:extLst>
                <a:ext uri="{FF2B5EF4-FFF2-40B4-BE49-F238E27FC236}">
                  <a16:creationId xmlns:a16="http://schemas.microsoft.com/office/drawing/2014/main" id="{59F7B3D1-319C-4A0A-83CE-A6E62DC5801D}"/>
                </a:ext>
              </a:extLst>
            </p:cNvPr>
            <p:cNvSpPr/>
            <p:nvPr/>
          </p:nvSpPr>
          <p:spPr bwMode="auto">
            <a:xfrm>
              <a:off x="9235108" y="1975570"/>
              <a:ext cx="640080" cy="6400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briefcase">
              <a:extLst>
                <a:ext uri="{FF2B5EF4-FFF2-40B4-BE49-F238E27FC236}">
                  <a16:creationId xmlns:a16="http://schemas.microsoft.com/office/drawing/2014/main" id="{08BB1667-09B6-4545-B687-413960A3C2B5}"/>
                </a:ext>
              </a:extLst>
            </p:cNvPr>
            <p:cNvSpPr>
              <a:spLocks noChangeAspect="1" noEditPoints="1"/>
            </p:cNvSpPr>
            <p:nvPr/>
          </p:nvSpPr>
          <p:spPr bwMode="auto">
            <a:xfrm>
              <a:off x="9363564" y="2129641"/>
              <a:ext cx="401786" cy="293990"/>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46">
            <a:extLst>
              <a:ext uri="{FF2B5EF4-FFF2-40B4-BE49-F238E27FC236}">
                <a16:creationId xmlns:a16="http://schemas.microsoft.com/office/drawing/2014/main" id="{83F43D58-6BBD-4A3F-AD66-020B8800D973}"/>
              </a:ext>
            </a:extLst>
          </p:cNvPr>
          <p:cNvGrpSpPr/>
          <p:nvPr/>
        </p:nvGrpSpPr>
        <p:grpSpPr>
          <a:xfrm>
            <a:off x="4524078" y="3988896"/>
            <a:ext cx="640080" cy="640080"/>
            <a:chOff x="2719429" y="4288466"/>
            <a:chExt cx="640080" cy="640080"/>
          </a:xfrm>
        </p:grpSpPr>
        <p:sp>
          <p:nvSpPr>
            <p:cNvPr id="41" name="Oval 40">
              <a:extLst>
                <a:ext uri="{FF2B5EF4-FFF2-40B4-BE49-F238E27FC236}">
                  <a16:creationId xmlns:a16="http://schemas.microsoft.com/office/drawing/2014/main" id="{E8512480-F213-4D72-8CE3-D81F7C682F21}"/>
                </a:ext>
              </a:extLst>
            </p:cNvPr>
            <p:cNvSpPr/>
            <p:nvPr/>
          </p:nvSpPr>
          <p:spPr bwMode="auto">
            <a:xfrm>
              <a:off x="2719429" y="4288466"/>
              <a:ext cx="640080" cy="6400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Relationship_F003">
              <a:extLst>
                <a:ext uri="{FF2B5EF4-FFF2-40B4-BE49-F238E27FC236}">
                  <a16:creationId xmlns:a16="http://schemas.microsoft.com/office/drawing/2014/main" id="{B521F00C-971E-4183-89A9-31C22DE95E88}"/>
                </a:ext>
              </a:extLst>
            </p:cNvPr>
            <p:cNvSpPr>
              <a:spLocks noChangeAspect="1" noEditPoints="1"/>
            </p:cNvSpPr>
            <p:nvPr/>
          </p:nvSpPr>
          <p:spPr bwMode="auto">
            <a:xfrm>
              <a:off x="2858313" y="4450947"/>
              <a:ext cx="336912" cy="3151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8" name="Group 47">
            <a:extLst>
              <a:ext uri="{FF2B5EF4-FFF2-40B4-BE49-F238E27FC236}">
                <a16:creationId xmlns:a16="http://schemas.microsoft.com/office/drawing/2014/main" id="{C91B084A-3F9B-41E8-83E3-104FCD830403}"/>
              </a:ext>
            </a:extLst>
          </p:cNvPr>
          <p:cNvGrpSpPr/>
          <p:nvPr/>
        </p:nvGrpSpPr>
        <p:grpSpPr>
          <a:xfrm>
            <a:off x="1440336" y="3988896"/>
            <a:ext cx="640080" cy="640080"/>
            <a:chOff x="593148" y="4288466"/>
            <a:chExt cx="640080" cy="640080"/>
          </a:xfrm>
        </p:grpSpPr>
        <p:sp>
          <p:nvSpPr>
            <p:cNvPr id="30" name="Oval 29">
              <a:extLst>
                <a:ext uri="{FF2B5EF4-FFF2-40B4-BE49-F238E27FC236}">
                  <a16:creationId xmlns:a16="http://schemas.microsoft.com/office/drawing/2014/main" id="{F56B7CCE-7CEC-4415-8453-835B8B8D6E2B}"/>
                </a:ext>
              </a:extLst>
            </p:cNvPr>
            <p:cNvSpPr/>
            <p:nvPr/>
          </p:nvSpPr>
          <p:spPr bwMode="auto">
            <a:xfrm>
              <a:off x="593148" y="4288466"/>
              <a:ext cx="640080" cy="6400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Chart_E999">
              <a:extLst>
                <a:ext uri="{FF2B5EF4-FFF2-40B4-BE49-F238E27FC236}">
                  <a16:creationId xmlns:a16="http://schemas.microsoft.com/office/drawing/2014/main" id="{33C26E80-0D31-4142-8068-53CB0D800609}"/>
                </a:ext>
              </a:extLst>
            </p:cNvPr>
            <p:cNvSpPr>
              <a:spLocks noChangeAspect="1" noEditPoints="1"/>
            </p:cNvSpPr>
            <p:nvPr/>
          </p:nvSpPr>
          <p:spPr bwMode="auto">
            <a:xfrm>
              <a:off x="727548" y="4402740"/>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52" name="Rectangle 51">
            <a:extLst>
              <a:ext uri="{FF2B5EF4-FFF2-40B4-BE49-F238E27FC236}">
                <a16:creationId xmlns:a16="http://schemas.microsoft.com/office/drawing/2014/main" id="{524524CD-E3A7-4449-8AE4-ABA3D35494D6}"/>
              </a:ext>
            </a:extLst>
          </p:cNvPr>
          <p:cNvSpPr/>
          <p:nvPr/>
        </p:nvSpPr>
        <p:spPr>
          <a:xfrm>
            <a:off x="9696273" y="4729669"/>
            <a:ext cx="1796957" cy="326243"/>
          </a:xfrm>
          <a:prstGeom prst="rect">
            <a:avLst/>
          </a:prstGeom>
        </p:spPr>
        <p:txBody>
          <a:bodyPr wrap="square" lIns="0" anchor="ctr">
            <a:spAutoFit/>
          </a:bodyPr>
          <a:lstStyle/>
          <a:p>
            <a:pPr marL="28568" lvl="2" algn="ctr"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cs typeface="Segoe UI Semilight" panose="020B0402040204020203" pitchFamily="34" charset="0"/>
                <a:hlinkClick r:id="rId7"/>
              </a:rPr>
              <a:t>Co-Sell help desk </a:t>
            </a:r>
            <a:endParaRPr lang="en-US" sz="1600" b="1" spc="10">
              <a:gradFill>
                <a:gsLst>
                  <a:gs pos="100000">
                    <a:schemeClr val="tx1">
                      <a:lumMod val="90000"/>
                      <a:lumOff val="10000"/>
                    </a:schemeClr>
                  </a:gs>
                  <a:gs pos="0">
                    <a:schemeClr val="tx1">
                      <a:lumMod val="90000"/>
                      <a:lumOff val="10000"/>
                    </a:schemeClr>
                  </a:gs>
                </a:gsLst>
                <a:lin ang="5400000" scaled="0"/>
              </a:gradFill>
              <a:cs typeface="Segoe UI Semilight" panose="020B0402040204020203" pitchFamily="34" charset="0"/>
            </a:endParaRPr>
          </a:p>
        </p:txBody>
      </p:sp>
      <p:grpSp>
        <p:nvGrpSpPr>
          <p:cNvPr id="5" name="Group 4">
            <a:extLst>
              <a:ext uri="{FF2B5EF4-FFF2-40B4-BE49-F238E27FC236}">
                <a16:creationId xmlns:a16="http://schemas.microsoft.com/office/drawing/2014/main" id="{988B5C68-857E-491B-8BF8-66FC023A8991}"/>
              </a:ext>
            </a:extLst>
          </p:cNvPr>
          <p:cNvGrpSpPr/>
          <p:nvPr/>
        </p:nvGrpSpPr>
        <p:grpSpPr>
          <a:xfrm>
            <a:off x="10274711" y="3988896"/>
            <a:ext cx="640080" cy="640080"/>
            <a:chOff x="8498669" y="4287439"/>
            <a:chExt cx="640080" cy="640080"/>
          </a:xfrm>
        </p:grpSpPr>
        <p:sp>
          <p:nvSpPr>
            <p:cNvPr id="51" name="Oval 50">
              <a:extLst>
                <a:ext uri="{FF2B5EF4-FFF2-40B4-BE49-F238E27FC236}">
                  <a16:creationId xmlns:a16="http://schemas.microsoft.com/office/drawing/2014/main" id="{2C0D239B-2084-4F89-976D-F19836AD93E3}"/>
                </a:ext>
              </a:extLst>
            </p:cNvPr>
            <p:cNvSpPr/>
            <p:nvPr/>
          </p:nvSpPr>
          <p:spPr bwMode="auto">
            <a:xfrm>
              <a:off x="8498669" y="4287439"/>
              <a:ext cx="640080" cy="6400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Telemarketer_E7B9">
              <a:extLst>
                <a:ext uri="{FF2B5EF4-FFF2-40B4-BE49-F238E27FC236}">
                  <a16:creationId xmlns:a16="http://schemas.microsoft.com/office/drawing/2014/main" id="{A6A89E0C-D5F6-47E4-A74F-CF4CEC2F4ADB}"/>
                </a:ext>
              </a:extLst>
            </p:cNvPr>
            <p:cNvSpPr>
              <a:spLocks noChangeAspect="1" noEditPoints="1"/>
            </p:cNvSpPr>
            <p:nvPr/>
          </p:nvSpPr>
          <p:spPr bwMode="auto">
            <a:xfrm>
              <a:off x="8657144" y="4414792"/>
              <a:ext cx="323130" cy="385374"/>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6F5EFEA8-1745-4B5B-B29B-DC49F264AF52}"/>
              </a:ext>
            </a:extLst>
          </p:cNvPr>
          <p:cNvGrpSpPr/>
          <p:nvPr/>
        </p:nvGrpSpPr>
        <p:grpSpPr>
          <a:xfrm>
            <a:off x="7517592" y="3988896"/>
            <a:ext cx="640080" cy="640080"/>
            <a:chOff x="5785416" y="4232904"/>
            <a:chExt cx="640080" cy="640080"/>
          </a:xfrm>
        </p:grpSpPr>
        <p:sp>
          <p:nvSpPr>
            <p:cNvPr id="60" name="Oval 59">
              <a:extLst>
                <a:ext uri="{FF2B5EF4-FFF2-40B4-BE49-F238E27FC236}">
                  <a16:creationId xmlns:a16="http://schemas.microsoft.com/office/drawing/2014/main" id="{68317E3A-F175-4AE6-8717-DA6A8E14837F}"/>
                </a:ext>
              </a:extLst>
            </p:cNvPr>
            <p:cNvSpPr/>
            <p:nvPr/>
          </p:nvSpPr>
          <p:spPr bwMode="auto">
            <a:xfrm>
              <a:off x="5785416" y="4232904"/>
              <a:ext cx="640080" cy="6400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1" name="Money_3">
              <a:extLst>
                <a:ext uri="{FF2B5EF4-FFF2-40B4-BE49-F238E27FC236}">
                  <a16:creationId xmlns:a16="http://schemas.microsoft.com/office/drawing/2014/main" id="{F88E1A5C-B772-49B2-9828-DED1F5E9A8DA}"/>
                </a:ext>
              </a:extLst>
            </p:cNvPr>
            <p:cNvSpPr>
              <a:spLocks noChangeAspect="1" noEditPoints="1"/>
            </p:cNvSpPr>
            <p:nvPr/>
          </p:nvSpPr>
          <p:spPr bwMode="auto">
            <a:xfrm>
              <a:off x="6216255" y="4383438"/>
              <a:ext cx="99027" cy="1792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2" name="people_4">
              <a:extLst>
                <a:ext uri="{FF2B5EF4-FFF2-40B4-BE49-F238E27FC236}">
                  <a16:creationId xmlns:a16="http://schemas.microsoft.com/office/drawing/2014/main" id="{9940377B-B581-44B3-9CF3-8C80EF9F5663}"/>
                </a:ext>
              </a:extLst>
            </p:cNvPr>
            <p:cNvSpPr>
              <a:spLocks noChangeAspect="1" noEditPoints="1"/>
            </p:cNvSpPr>
            <p:nvPr/>
          </p:nvSpPr>
          <p:spPr bwMode="auto">
            <a:xfrm>
              <a:off x="5889202" y="437538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62">
            <a:extLst>
              <a:ext uri="{FF2B5EF4-FFF2-40B4-BE49-F238E27FC236}">
                <a16:creationId xmlns:a16="http://schemas.microsoft.com/office/drawing/2014/main" id="{727B509D-9989-4414-92AA-E958103E667E}"/>
              </a:ext>
            </a:extLst>
          </p:cNvPr>
          <p:cNvSpPr/>
          <p:nvPr/>
        </p:nvSpPr>
        <p:spPr>
          <a:xfrm>
            <a:off x="7107179" y="4702808"/>
            <a:ext cx="1460907" cy="326243"/>
          </a:xfrm>
          <a:prstGeom prst="rect">
            <a:avLst/>
          </a:prstGeom>
        </p:spPr>
        <p:txBody>
          <a:bodyPr wrap="square" lIns="0" anchor="ctr">
            <a:spAutoFit/>
          </a:bodyPr>
          <a:lstStyle/>
          <a:p>
            <a:pPr marL="28568" lvl="2" algn="ctr" defTabSz="932264" fontAlgn="base">
              <a:lnSpc>
                <a:spcPct val="95000"/>
              </a:lnSpc>
              <a:spcBef>
                <a:spcPts val="600"/>
              </a:spcBef>
              <a:spcAft>
                <a:spcPct val="0"/>
              </a:spcAft>
            </a:pPr>
            <a:r>
              <a:rPr lang="en-US" sz="1600" b="1" spc="10">
                <a:gradFill>
                  <a:gsLst>
                    <a:gs pos="100000">
                      <a:schemeClr val="tx1">
                        <a:lumMod val="90000"/>
                        <a:lumOff val="10000"/>
                      </a:schemeClr>
                    </a:gs>
                    <a:gs pos="0">
                      <a:schemeClr val="tx1">
                        <a:lumMod val="90000"/>
                        <a:lumOff val="10000"/>
                      </a:schemeClr>
                    </a:gs>
                  </a:gsLst>
                  <a:lin ang="5400000" scaled="0"/>
                </a:gradFill>
                <a:cs typeface="Segoe UI Semilight" panose="020B0402040204020203" pitchFamily="34" charset="0"/>
                <a:hlinkClick r:id="rId8"/>
              </a:rPr>
              <a:t>Partner Seller </a:t>
            </a:r>
            <a:endParaRPr lang="en-US" sz="16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endParaRPr>
          </a:p>
        </p:txBody>
      </p:sp>
    </p:spTree>
    <p:extLst>
      <p:ext uri="{BB962C8B-B14F-4D97-AF65-F5344CB8AC3E}">
        <p14:creationId xmlns:p14="http://schemas.microsoft.com/office/powerpoint/2010/main" val="1781067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1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2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30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40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nodeType="withEffect">
                                  <p:stCondLst>
                                    <p:cond delay="50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nodeType="withEffect">
                                  <p:stCondLst>
                                    <p:cond delay="6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70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nodeType="withEffect">
                                  <p:stCondLst>
                                    <p:cond delay="7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35" grpId="0"/>
      <p:bldP spid="39" grpId="0"/>
      <p:bldP spid="52" grpId="0"/>
      <p:bldP spid="6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94ABE6B-CBF3-4E7F-9C22-11856073C3D4}"/>
              </a:ext>
            </a:extLst>
          </p:cNvPr>
          <p:cNvSpPr/>
          <p:nvPr/>
        </p:nvSpPr>
        <p:spPr bwMode="auto">
          <a:xfrm>
            <a:off x="481312" y="2164090"/>
            <a:ext cx="2010136" cy="2246512"/>
          </a:xfrm>
          <a:prstGeom prst="ellipse">
            <a:avLst/>
          </a:prstGeom>
          <a:solidFill>
            <a:schemeClr val="bg1"/>
          </a:solidFill>
          <a:ln w="9525">
            <a:solidFill>
              <a:schemeClr val="bg1">
                <a:lumMod val="75000"/>
              </a:schemeClr>
            </a:solidFill>
            <a:miter lim="800000"/>
            <a:headEnd/>
            <a:tailE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cs typeface="Segoe UI" pitchFamily="34" charset="0"/>
            </a:endParaRPr>
          </a:p>
        </p:txBody>
      </p:sp>
      <p:sp>
        <p:nvSpPr>
          <p:cNvPr id="13" name="Rectangle 12">
            <a:extLst>
              <a:ext uri="{FF2B5EF4-FFF2-40B4-BE49-F238E27FC236}">
                <a16:creationId xmlns:a16="http://schemas.microsoft.com/office/drawing/2014/main" id="{45076D2F-8BC9-4666-893C-3FB5623F0E33}"/>
              </a:ext>
            </a:extLst>
          </p:cNvPr>
          <p:cNvSpPr/>
          <p:nvPr/>
        </p:nvSpPr>
        <p:spPr bwMode="auto">
          <a:xfrm>
            <a:off x="-5410" y="1927853"/>
            <a:ext cx="12432947" cy="2718982"/>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rotWithShape="1">
          <a:blip r:embed="rId3"/>
          <a:srcRect b="37292"/>
          <a:stretch/>
        </p:blipFill>
        <p:spPr>
          <a:xfrm>
            <a:off x="2656611" y="3648874"/>
            <a:ext cx="2359278" cy="381697"/>
          </a:xfrm>
          <a:prstGeom prst="rect">
            <a:avLst/>
          </a:prstGeom>
        </p:spPr>
      </p:pic>
      <p:sp>
        <p:nvSpPr>
          <p:cNvPr id="12" name="Rectangle 11">
            <a:extLst>
              <a:ext uri="{FF2B5EF4-FFF2-40B4-BE49-F238E27FC236}">
                <a16:creationId xmlns:a16="http://schemas.microsoft.com/office/drawing/2014/main" id="{EBBBDA5E-81EA-48AF-A48C-ED9B0C78A084}"/>
              </a:ext>
            </a:extLst>
          </p:cNvPr>
          <p:cNvSpPr/>
          <p:nvPr/>
        </p:nvSpPr>
        <p:spPr>
          <a:xfrm>
            <a:off x="2541520" y="2738379"/>
            <a:ext cx="3434690" cy="909667"/>
          </a:xfrm>
          <a:prstGeom prst="rect">
            <a:avLst/>
          </a:prstGeom>
        </p:spPr>
        <p:txBody>
          <a:bodyPr wrap="square">
            <a:spAutoFit/>
          </a:bodyPr>
          <a:lstStyle/>
          <a:p>
            <a:pPr>
              <a:spcBef>
                <a:spcPts val="1224"/>
              </a:spcBef>
              <a:spcAft>
                <a:spcPts val="600"/>
              </a:spcAft>
            </a:pPr>
            <a:r>
              <a:rPr lang="en-US" sz="2000" b="1">
                <a:gradFill>
                  <a:gsLst>
                    <a:gs pos="0">
                      <a:schemeClr val="tx1"/>
                    </a:gs>
                    <a:gs pos="100000">
                      <a:schemeClr val="tx1"/>
                    </a:gs>
                  </a:gsLst>
                  <a:lin ang="0" scaled="0"/>
                </a:gradFill>
                <a:ea typeface="Calibri" panose="020F0502020204030204" pitchFamily="34" charset="0"/>
              </a:rPr>
              <a:t>Frances Zelazny</a:t>
            </a:r>
            <a:br>
              <a:rPr lang="en-US" sz="2000" b="1">
                <a:gradFill>
                  <a:gsLst>
                    <a:gs pos="0">
                      <a:schemeClr val="tx1"/>
                    </a:gs>
                    <a:gs pos="100000">
                      <a:schemeClr val="tx1"/>
                    </a:gs>
                  </a:gsLst>
                  <a:lin ang="0" scaled="0"/>
                </a:gradFill>
                <a:ea typeface="Calibri" panose="020F0502020204030204" pitchFamily="34" charset="0"/>
              </a:rPr>
            </a:br>
            <a:r>
              <a:rPr lang="en-US" sz="1598" b="1">
                <a:gradFill>
                  <a:gsLst>
                    <a:gs pos="0">
                      <a:schemeClr val="tx1"/>
                    </a:gs>
                    <a:gs pos="100000">
                      <a:schemeClr val="tx1"/>
                    </a:gs>
                  </a:gsLst>
                  <a:lin ang="0" scaled="0"/>
                </a:gradFill>
                <a:ea typeface="Calibri" panose="020F0502020204030204" pitchFamily="34" charset="0"/>
              </a:rPr>
              <a:t>Chief Strategy and Marketing Officer</a:t>
            </a:r>
            <a:endParaRPr lang="en-US" sz="1632">
              <a:gradFill>
                <a:gsLst>
                  <a:gs pos="0">
                    <a:schemeClr val="tx1"/>
                  </a:gs>
                  <a:gs pos="100000">
                    <a:schemeClr val="tx1"/>
                  </a:gs>
                </a:gsLst>
                <a:lin ang="0" scaled="0"/>
              </a:gradFill>
            </a:endParaRPr>
          </a:p>
        </p:txBody>
      </p:sp>
      <p:grpSp>
        <p:nvGrpSpPr>
          <p:cNvPr id="3" name="Group 2">
            <a:extLst>
              <a:ext uri="{FF2B5EF4-FFF2-40B4-BE49-F238E27FC236}">
                <a16:creationId xmlns:a16="http://schemas.microsoft.com/office/drawing/2014/main" id="{546F69FC-1EAB-4EE1-8032-9ED0B17C0143}"/>
              </a:ext>
            </a:extLst>
          </p:cNvPr>
          <p:cNvGrpSpPr/>
          <p:nvPr/>
        </p:nvGrpSpPr>
        <p:grpSpPr>
          <a:xfrm>
            <a:off x="6211067" y="1559895"/>
            <a:ext cx="5376002" cy="4347092"/>
            <a:chOff x="5727651" y="1448657"/>
            <a:chExt cx="4423216" cy="3929461"/>
          </a:xfrm>
        </p:grpSpPr>
        <p:sp>
          <p:nvSpPr>
            <p:cNvPr id="6" name="speech_2">
              <a:extLst>
                <a:ext uri="{FF2B5EF4-FFF2-40B4-BE49-F238E27FC236}">
                  <a16:creationId xmlns:a16="http://schemas.microsoft.com/office/drawing/2014/main" id="{F0687038-5E78-4DFD-8B09-F0239967C0EC}"/>
                </a:ext>
              </a:extLst>
            </p:cNvPr>
            <p:cNvSpPr>
              <a:spLocks noChangeAspect="1" noEditPoints="1"/>
            </p:cNvSpPr>
            <p:nvPr/>
          </p:nvSpPr>
          <p:spPr bwMode="auto">
            <a:xfrm>
              <a:off x="5727651" y="1448657"/>
              <a:ext cx="4423216" cy="392946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accent1"/>
            </a:solidFill>
            <a:ln w="12700" cap="sq">
              <a:noFill/>
              <a:prstDash val="solid"/>
              <a:miter lim="800000"/>
              <a:headEnd/>
              <a:tailEnd/>
            </a:ln>
            <a:effectLst>
              <a:outerShdw blurRad="127000" dist="50800" dir="2700000" algn="ctr" rotWithShape="0">
                <a:prstClr val="black">
                  <a:alpha val="40000"/>
                </a:prstClr>
              </a:outerShdw>
            </a:effectLst>
            <a:extLst/>
          </p:spPr>
          <p:txBody>
            <a:bodyPr vert="horz" wrap="square" lIns="91414" tIns="45706" rIns="91414" bIns="45706"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 name="Rectangle 7"/>
            <p:cNvSpPr/>
            <p:nvPr/>
          </p:nvSpPr>
          <p:spPr>
            <a:xfrm>
              <a:off x="6100644" y="1881520"/>
              <a:ext cx="3856991" cy="2071055"/>
            </a:xfrm>
            <a:prstGeom prst="rect">
              <a:avLst/>
            </a:prstGeom>
          </p:spPr>
          <p:txBody>
            <a:bodyPr wrap="square">
              <a:spAutoFit/>
            </a:bodyPr>
            <a:lstStyle/>
            <a:p>
              <a:r>
                <a:rPr lang="en-US" sz="2800">
                  <a:gradFill>
                    <a:gsLst>
                      <a:gs pos="2917">
                        <a:schemeClr val="bg1"/>
                      </a:gs>
                      <a:gs pos="30000">
                        <a:schemeClr val="bg1"/>
                      </a:gs>
                    </a:gsLst>
                    <a:lin ang="5400000" scaled="0"/>
                  </a:gradFill>
                  <a:latin typeface="+mj-lt"/>
                  <a:ea typeface="Segoe UI Semilight" charset="0"/>
                  <a:cs typeface="Segoe UI Semilight" charset="0"/>
                </a:rPr>
                <a:t>“</a:t>
              </a:r>
              <a:r>
                <a:rPr lang="en-US" sz="2800" b="1" i="1">
                  <a:gradFill>
                    <a:gsLst>
                      <a:gs pos="2917">
                        <a:schemeClr val="bg1"/>
                      </a:gs>
                      <a:gs pos="30000">
                        <a:schemeClr val="bg1"/>
                      </a:gs>
                    </a:gsLst>
                    <a:lin ang="5400000" scaled="0"/>
                  </a:gradFill>
                  <a:latin typeface="+mj-lt"/>
                  <a:ea typeface="Calibri" panose="020F0502020204030204" pitchFamily="34" charset="0"/>
                </a:rPr>
                <a:t>The partnership with Microsoft, through the </a:t>
              </a:r>
              <a:br>
                <a:rPr lang="en-US" sz="2800" b="1" i="1">
                  <a:gradFill>
                    <a:gsLst>
                      <a:gs pos="2917">
                        <a:schemeClr val="bg1"/>
                      </a:gs>
                      <a:gs pos="30000">
                        <a:schemeClr val="bg1"/>
                      </a:gs>
                    </a:gsLst>
                    <a:lin ang="5400000" scaled="0"/>
                  </a:gradFill>
                  <a:latin typeface="+mj-lt"/>
                  <a:ea typeface="Calibri" panose="020F0502020204030204" pitchFamily="34" charset="0"/>
                </a:rPr>
              </a:br>
              <a:r>
                <a:rPr lang="en-US" sz="2800" b="1" i="1">
                  <a:gradFill>
                    <a:gsLst>
                      <a:gs pos="2917">
                        <a:schemeClr val="bg1"/>
                      </a:gs>
                      <a:gs pos="30000">
                        <a:schemeClr val="bg1"/>
                      </a:gs>
                    </a:gsLst>
                    <a:lin ang="5400000" scaled="0"/>
                  </a:gradFill>
                  <a:latin typeface="+mj-lt"/>
                  <a:ea typeface="Calibri" panose="020F0502020204030204" pitchFamily="34" charset="0"/>
                </a:rPr>
                <a:t>Co-Sell and GTM programs, significantly impacted our business growth</a:t>
              </a:r>
              <a:r>
                <a:rPr lang="en-US" sz="2800">
                  <a:gradFill>
                    <a:gsLst>
                      <a:gs pos="2917">
                        <a:schemeClr val="bg1"/>
                      </a:gs>
                      <a:gs pos="30000">
                        <a:schemeClr val="bg1"/>
                      </a:gs>
                    </a:gsLst>
                    <a:lin ang="5400000" scaled="0"/>
                  </a:gradFill>
                  <a:latin typeface="+mj-lt"/>
                  <a:ea typeface="Segoe UI Semilight" charset="0"/>
                  <a:cs typeface="Segoe UI Semilight" charset="0"/>
                </a:rPr>
                <a:t>.”</a:t>
              </a:r>
            </a:p>
          </p:txBody>
        </p:sp>
      </p:grpSp>
      <p:pic>
        <p:nvPicPr>
          <p:cNvPr id="15" name="Picture 14" descr="../Graphics/Headshots/Frances_Zelazny_Favorites-0001.jpg">
            <a:extLst>
              <a:ext uri="{FF2B5EF4-FFF2-40B4-BE49-F238E27FC236}">
                <a16:creationId xmlns:a16="http://schemas.microsoft.com/office/drawing/2014/main" id="{843AB733-9801-46C5-879E-855EE98D25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7863" y="2485410"/>
            <a:ext cx="1656966" cy="16038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2617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200"/>
                                  </p:stCondLst>
                                  <p:childTnLst>
                                    <p:animMotion origin="layout" path="M -2.35129E-6 2.50113E-6 L -0.02259 2.50113E-6 " pathEditMode="relative" rAng="0" ptsTypes="AA">
                                      <p:cBhvr>
                                        <p:cTn id="9" dur="750" spd="-100000" fill="hold"/>
                                        <p:tgtEl>
                                          <p:spTgt spid="3"/>
                                        </p:tgtEl>
                                        <p:attrNameLst>
                                          <p:attrName>ppt_x</p:attrName>
                                          <p:attrName>ppt_y</p:attrName>
                                        </p:attrNameLst>
                                      </p:cBhvr>
                                      <p:rCtr x="-11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A52158F-893B-4737-8B04-23B6DF52C0E9}"/>
              </a:ext>
            </a:extLst>
          </p:cNvPr>
          <p:cNvSpPr/>
          <p:nvPr/>
        </p:nvSpPr>
        <p:spPr bwMode="auto">
          <a:xfrm>
            <a:off x="1" y="1899138"/>
            <a:ext cx="12436474" cy="271975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F165AE09-5094-4FCC-AB45-D63C69BB3E96}"/>
              </a:ext>
            </a:extLst>
          </p:cNvPr>
          <p:cNvGrpSpPr/>
          <p:nvPr/>
        </p:nvGrpSpPr>
        <p:grpSpPr>
          <a:xfrm>
            <a:off x="591720" y="2198311"/>
            <a:ext cx="2121408" cy="2121408"/>
            <a:chOff x="1904991" y="4821260"/>
            <a:chExt cx="2121408" cy="2121408"/>
          </a:xfrm>
        </p:grpSpPr>
        <p:sp>
          <p:nvSpPr>
            <p:cNvPr id="15" name="Oval 14">
              <a:extLst>
                <a:ext uri="{FF2B5EF4-FFF2-40B4-BE49-F238E27FC236}">
                  <a16:creationId xmlns:a16="http://schemas.microsoft.com/office/drawing/2014/main" id="{1ED7B3FE-D877-4E51-BBF7-650695E0263F}"/>
                </a:ext>
              </a:extLst>
            </p:cNvPr>
            <p:cNvSpPr/>
            <p:nvPr/>
          </p:nvSpPr>
          <p:spPr bwMode="auto">
            <a:xfrm>
              <a:off x="1904991" y="4821260"/>
              <a:ext cx="2121408" cy="2121408"/>
            </a:xfrm>
            <a:prstGeom prst="ellipse">
              <a:avLst/>
            </a:prstGeom>
            <a:solidFill>
              <a:schemeClr val="bg1"/>
            </a:solidFill>
            <a:ln w="9525">
              <a:solidFill>
                <a:schemeClr val="bg1">
                  <a:lumMod val="75000"/>
                </a:schemeClr>
              </a:solidFill>
              <a:miter lim="800000"/>
              <a:headEnd/>
              <a:tailE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cs typeface="Segoe UI" pitchFamily="34" charset="0"/>
              </a:endParaRPr>
            </a:p>
          </p:txBody>
        </p:sp>
        <p:pic>
          <p:nvPicPr>
            <p:cNvPr id="16" name="Picture 15">
              <a:extLst>
                <a:ext uri="{FF2B5EF4-FFF2-40B4-BE49-F238E27FC236}">
                  <a16:creationId xmlns:a16="http://schemas.microsoft.com/office/drawing/2014/main" id="{5B98A86E-45B6-4C4D-BF92-44112C121E97}"/>
                </a:ext>
              </a:extLst>
            </p:cNvPr>
            <p:cNvPicPr>
              <a:picLocks noChangeAspect="1"/>
            </p:cNvPicPr>
            <p:nvPr/>
          </p:nvPicPr>
          <p:blipFill>
            <a:blip r:embed="rId3">
              <a:extLst>
                <a:ext uri="{28A0092B-C50C-407E-A947-70E740481C1C}">
                  <a14:useLocalDpi xmlns:a14="http://schemas.microsoft.com/office/drawing/2010/main" val="0"/>
                </a:ext>
              </a:extLst>
            </a:blip>
            <a:srcRect r="1208"/>
            <a:stretch>
              <a:fillRect/>
            </a:stretch>
          </p:blipFill>
          <p:spPr>
            <a:xfrm>
              <a:off x="2049385" y="4955185"/>
              <a:ext cx="1977014" cy="1987483"/>
            </a:xfrm>
            <a:custGeom>
              <a:avLst/>
              <a:gdLst>
                <a:gd name="connsiteX0" fmla="*/ 404624 w 1977014"/>
                <a:gd name="connsiteY0" fmla="*/ 0 h 1987483"/>
                <a:gd name="connsiteX1" fmla="*/ 1427997 w 1977014"/>
                <a:gd name="connsiteY1" fmla="*/ 0 h 1987483"/>
                <a:gd name="connsiteX2" fmla="*/ 1509360 w 1977014"/>
                <a:gd name="connsiteY2" fmla="*/ 49430 h 1987483"/>
                <a:gd name="connsiteX3" fmla="*/ 1977014 w 1977014"/>
                <a:gd name="connsiteY3" fmla="*/ 928982 h 1987483"/>
                <a:gd name="connsiteX4" fmla="*/ 1024761 w 1977014"/>
                <a:gd name="connsiteY4" fmla="*/ 1984210 h 1987483"/>
                <a:gd name="connsiteX5" fmla="*/ 959938 w 1977014"/>
                <a:gd name="connsiteY5" fmla="*/ 1987483 h 1987483"/>
                <a:gd name="connsiteX6" fmla="*/ 872683 w 1977014"/>
                <a:gd name="connsiteY6" fmla="*/ 1987483 h 1987483"/>
                <a:gd name="connsiteX7" fmla="*/ 807859 w 1977014"/>
                <a:gd name="connsiteY7" fmla="*/ 1984210 h 1987483"/>
                <a:gd name="connsiteX8" fmla="*/ 36758 w 1977014"/>
                <a:gd name="connsiteY8" fmla="*/ 1522032 h 1987483"/>
                <a:gd name="connsiteX9" fmla="*/ 0 w 1977014"/>
                <a:gd name="connsiteY9" fmla="*/ 1461527 h 1987483"/>
                <a:gd name="connsiteX10" fmla="*/ 0 w 1977014"/>
                <a:gd name="connsiteY10" fmla="*/ 396437 h 1987483"/>
                <a:gd name="connsiteX11" fmla="*/ 36758 w 1977014"/>
                <a:gd name="connsiteY11" fmla="*/ 335932 h 1987483"/>
                <a:gd name="connsiteX12" fmla="*/ 323260 w 1977014"/>
                <a:gd name="connsiteY12" fmla="*/ 49430 h 198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7014" h="1987483">
                  <a:moveTo>
                    <a:pt x="404624" y="0"/>
                  </a:moveTo>
                  <a:lnTo>
                    <a:pt x="1427997" y="0"/>
                  </a:lnTo>
                  <a:lnTo>
                    <a:pt x="1509360" y="49430"/>
                  </a:lnTo>
                  <a:cubicBezTo>
                    <a:pt x="1791509" y="240046"/>
                    <a:pt x="1977014" y="562850"/>
                    <a:pt x="1977014" y="928982"/>
                  </a:cubicBezTo>
                  <a:cubicBezTo>
                    <a:pt x="1977014" y="1478180"/>
                    <a:pt x="1559628" y="1929891"/>
                    <a:pt x="1024761" y="1984210"/>
                  </a:cubicBezTo>
                  <a:lnTo>
                    <a:pt x="959938" y="1987483"/>
                  </a:lnTo>
                  <a:lnTo>
                    <a:pt x="872683" y="1987483"/>
                  </a:lnTo>
                  <a:lnTo>
                    <a:pt x="807859" y="1984210"/>
                  </a:lnTo>
                  <a:cubicBezTo>
                    <a:pt x="486939" y="1951619"/>
                    <a:pt x="208312" y="1775966"/>
                    <a:pt x="36758" y="1522032"/>
                  </a:cubicBezTo>
                  <a:lnTo>
                    <a:pt x="0" y="1461527"/>
                  </a:lnTo>
                  <a:lnTo>
                    <a:pt x="0" y="396437"/>
                  </a:lnTo>
                  <a:lnTo>
                    <a:pt x="36758" y="335932"/>
                  </a:lnTo>
                  <a:cubicBezTo>
                    <a:pt x="113004" y="223073"/>
                    <a:pt x="210401" y="125676"/>
                    <a:pt x="323260" y="49430"/>
                  </a:cubicBezTo>
                  <a:close/>
                </a:path>
              </a:pathLst>
            </a:custGeom>
          </p:spPr>
        </p:pic>
      </p:grpSp>
      <p:grpSp>
        <p:nvGrpSpPr>
          <p:cNvPr id="19" name="Group 18">
            <a:extLst>
              <a:ext uri="{FF2B5EF4-FFF2-40B4-BE49-F238E27FC236}">
                <a16:creationId xmlns:a16="http://schemas.microsoft.com/office/drawing/2014/main" id="{077BDC3F-4170-4313-B598-7AE21D088DFA}"/>
              </a:ext>
            </a:extLst>
          </p:cNvPr>
          <p:cNvGrpSpPr/>
          <p:nvPr/>
        </p:nvGrpSpPr>
        <p:grpSpPr>
          <a:xfrm>
            <a:off x="2965695" y="2682932"/>
            <a:ext cx="2770061" cy="1124248"/>
            <a:chOff x="2965695" y="2682932"/>
            <a:chExt cx="2770061" cy="1124248"/>
          </a:xfrm>
        </p:grpSpPr>
        <p:pic>
          <p:nvPicPr>
            <p:cNvPr id="4" name="Picture 3">
              <a:extLst>
                <a:ext uri="{FF2B5EF4-FFF2-40B4-BE49-F238E27FC236}">
                  <a16:creationId xmlns:a16="http://schemas.microsoft.com/office/drawing/2014/main" id="{BBE4B059-FDBE-4ACC-954F-2BAA58891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100" y="3425374"/>
              <a:ext cx="1380023" cy="381806"/>
            </a:xfrm>
            <a:prstGeom prst="rect">
              <a:avLst/>
            </a:prstGeom>
          </p:spPr>
        </p:pic>
        <p:sp>
          <p:nvSpPr>
            <p:cNvPr id="7" name="Rectangle 6">
              <a:extLst>
                <a:ext uri="{FF2B5EF4-FFF2-40B4-BE49-F238E27FC236}">
                  <a16:creationId xmlns:a16="http://schemas.microsoft.com/office/drawing/2014/main" id="{A0BD6E2B-D3D1-424E-A240-E2C8E68B24B3}"/>
                </a:ext>
              </a:extLst>
            </p:cNvPr>
            <p:cNvSpPr/>
            <p:nvPr/>
          </p:nvSpPr>
          <p:spPr>
            <a:xfrm>
              <a:off x="2965695" y="2682932"/>
              <a:ext cx="2770061" cy="646331"/>
            </a:xfrm>
            <a:prstGeom prst="rect">
              <a:avLst/>
            </a:prstGeom>
          </p:spPr>
          <p:txBody>
            <a:bodyPr wrap="square">
              <a:spAutoFit/>
            </a:bodyPr>
            <a:lstStyle/>
            <a:p>
              <a:pPr>
                <a:spcBef>
                  <a:spcPts val="1224"/>
                </a:spcBef>
                <a:spcAft>
                  <a:spcPts val="600"/>
                </a:spcAft>
              </a:pPr>
              <a:r>
                <a:rPr lang="en-US" sz="2000" b="1">
                  <a:gradFill>
                    <a:gsLst>
                      <a:gs pos="0">
                        <a:schemeClr val="tx1"/>
                      </a:gs>
                      <a:gs pos="100000">
                        <a:schemeClr val="tx1"/>
                      </a:gs>
                    </a:gsLst>
                    <a:lin ang="0" scaled="0"/>
                  </a:gradFill>
                  <a:ea typeface="Calibri" panose="020F0502020204030204" pitchFamily="34" charset="0"/>
                </a:rPr>
                <a:t>Kurt </a:t>
              </a:r>
              <a:r>
                <a:rPr lang="en-US" sz="2000" b="1" err="1">
                  <a:gradFill>
                    <a:gsLst>
                      <a:gs pos="0">
                        <a:schemeClr val="tx1"/>
                      </a:gs>
                      <a:gs pos="100000">
                        <a:schemeClr val="tx1"/>
                      </a:gs>
                    </a:gsLst>
                    <a:lin ang="0" scaled="0"/>
                  </a:gradFill>
                  <a:ea typeface="Calibri" panose="020F0502020204030204" pitchFamily="34" charset="0"/>
                </a:rPr>
                <a:t>Springman</a:t>
              </a:r>
              <a:r>
                <a:rPr lang="en-US" sz="2000" b="1">
                  <a:gradFill>
                    <a:gsLst>
                      <a:gs pos="0">
                        <a:schemeClr val="tx1"/>
                      </a:gs>
                      <a:gs pos="100000">
                        <a:schemeClr val="tx1"/>
                      </a:gs>
                    </a:gsLst>
                    <a:lin ang="0" scaled="0"/>
                  </a:gradFill>
                  <a:ea typeface="Calibri" panose="020F0502020204030204" pitchFamily="34" charset="0"/>
                </a:rPr>
                <a:t> </a:t>
              </a:r>
              <a:br>
                <a:rPr lang="en-US" sz="2000" b="1">
                  <a:gradFill>
                    <a:gsLst>
                      <a:gs pos="0">
                        <a:schemeClr val="tx1"/>
                      </a:gs>
                      <a:gs pos="100000">
                        <a:schemeClr val="tx1"/>
                      </a:gs>
                    </a:gsLst>
                    <a:lin ang="0" scaled="0"/>
                  </a:gradFill>
                  <a:ea typeface="Calibri" panose="020F0502020204030204" pitchFamily="34" charset="0"/>
                </a:rPr>
              </a:br>
              <a:r>
                <a:rPr lang="en-US" sz="1600" b="1">
                  <a:gradFill>
                    <a:gsLst>
                      <a:gs pos="0">
                        <a:schemeClr val="tx1"/>
                      </a:gs>
                      <a:gs pos="100000">
                        <a:schemeClr val="tx1"/>
                      </a:gs>
                    </a:gsLst>
                    <a:lin ang="0" scaled="0"/>
                  </a:gradFill>
                  <a:ea typeface="Calibri" panose="020F0502020204030204" pitchFamily="34" charset="0"/>
                </a:rPr>
                <a:t>Senior Director</a:t>
              </a:r>
            </a:p>
          </p:txBody>
        </p:sp>
      </p:grpSp>
      <p:grpSp>
        <p:nvGrpSpPr>
          <p:cNvPr id="9" name="Group 8">
            <a:extLst>
              <a:ext uri="{FF2B5EF4-FFF2-40B4-BE49-F238E27FC236}">
                <a16:creationId xmlns:a16="http://schemas.microsoft.com/office/drawing/2014/main" id="{9F90206D-F0DE-4978-889E-22AFF60C2815}"/>
              </a:ext>
            </a:extLst>
          </p:cNvPr>
          <p:cNvGrpSpPr/>
          <p:nvPr/>
        </p:nvGrpSpPr>
        <p:grpSpPr>
          <a:xfrm>
            <a:off x="6211062" y="1559344"/>
            <a:ext cx="5377528" cy="4348326"/>
            <a:chOff x="5727651" y="1448657"/>
            <a:chExt cx="4423216" cy="3929461"/>
          </a:xfrm>
        </p:grpSpPr>
        <p:sp>
          <p:nvSpPr>
            <p:cNvPr id="11" name="speech_2">
              <a:extLst>
                <a:ext uri="{FF2B5EF4-FFF2-40B4-BE49-F238E27FC236}">
                  <a16:creationId xmlns:a16="http://schemas.microsoft.com/office/drawing/2014/main" id="{C3D3AA0B-B0DA-4C00-B6C7-E2DADF7A23B8}"/>
                </a:ext>
              </a:extLst>
            </p:cNvPr>
            <p:cNvSpPr>
              <a:spLocks noChangeAspect="1" noEditPoints="1"/>
            </p:cNvSpPr>
            <p:nvPr/>
          </p:nvSpPr>
          <p:spPr bwMode="auto">
            <a:xfrm>
              <a:off x="5727651" y="1448657"/>
              <a:ext cx="4423216" cy="392946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accent1"/>
            </a:solidFill>
            <a:ln w="12700" cap="sq">
              <a:noFill/>
              <a:prstDash val="solid"/>
              <a:miter lim="800000"/>
              <a:headEnd/>
              <a:tailEnd/>
            </a:ln>
            <a:effectLst>
              <a:outerShdw blurRad="127000" dist="50800" dir="2700000" algn="ctr"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Rectangle 11">
              <a:extLst>
                <a:ext uri="{FF2B5EF4-FFF2-40B4-BE49-F238E27FC236}">
                  <a16:creationId xmlns:a16="http://schemas.microsoft.com/office/drawing/2014/main" id="{53611984-F7BB-4FB8-8A94-3F7625D6DF6B}"/>
                </a:ext>
              </a:extLst>
            </p:cNvPr>
            <p:cNvSpPr/>
            <p:nvPr/>
          </p:nvSpPr>
          <p:spPr>
            <a:xfrm>
              <a:off x="6059043" y="1887514"/>
              <a:ext cx="3934208" cy="2419723"/>
            </a:xfrm>
            <a:prstGeom prst="rect">
              <a:avLst/>
            </a:prstGeom>
          </p:spPr>
          <p:txBody>
            <a:bodyPr wrap="square">
              <a:spAutoFit/>
            </a:bodyPr>
            <a:lstStyle/>
            <a:p>
              <a:r>
                <a:rPr lang="en-US" sz="2400">
                  <a:gradFill>
                    <a:gsLst>
                      <a:gs pos="2917">
                        <a:schemeClr val="bg1"/>
                      </a:gs>
                      <a:gs pos="30000">
                        <a:schemeClr val="bg1"/>
                      </a:gs>
                    </a:gsLst>
                    <a:lin ang="5400000" scaled="0"/>
                  </a:gradFill>
                  <a:latin typeface="+mj-lt"/>
                  <a:ea typeface="Segoe UI Semilight" charset="0"/>
                  <a:cs typeface="Segoe UI Semilight" charset="0"/>
                </a:rPr>
                <a:t>“</a:t>
              </a:r>
              <a:r>
                <a:rPr lang="en-US" sz="2400" b="1" i="1">
                  <a:gradFill>
                    <a:gsLst>
                      <a:gs pos="2917">
                        <a:schemeClr val="bg1"/>
                      </a:gs>
                      <a:gs pos="30000">
                        <a:schemeClr val="bg1"/>
                      </a:gs>
                    </a:gsLst>
                    <a:lin ang="5400000" scaled="0"/>
                  </a:gradFill>
                  <a:latin typeface="+mj-lt"/>
                  <a:ea typeface="Calibri" panose="020F0502020204030204" pitchFamily="34" charset="0"/>
                </a:rPr>
                <a:t>Co-Selling with the Microsoft account team has enabled PROS to shorten our sales cycle by highlighting Azure’s capabilities upfront, allowing PROS to focus our SaaS solution value.”</a:t>
              </a:r>
            </a:p>
            <a:p>
              <a:endParaRPr lang="en-US" sz="2400">
                <a:gradFill>
                  <a:gsLst>
                    <a:gs pos="2917">
                      <a:schemeClr val="bg1"/>
                    </a:gs>
                    <a:gs pos="30000">
                      <a:schemeClr val="bg1"/>
                    </a:gs>
                  </a:gsLst>
                  <a:lin ang="5400000" scaled="0"/>
                </a:gradFill>
                <a:latin typeface="+mj-lt"/>
                <a:ea typeface="Segoe UI Semilight" charset="0"/>
                <a:cs typeface="Segoe UI Semilight" charset="0"/>
              </a:endParaRPr>
            </a:p>
          </p:txBody>
        </p:sp>
      </p:grpSp>
    </p:spTree>
    <p:extLst>
      <p:ext uri="{BB962C8B-B14F-4D97-AF65-F5344CB8AC3E}">
        <p14:creationId xmlns:p14="http://schemas.microsoft.com/office/powerpoint/2010/main" val="213034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decel="100000" fill="hold" nodeType="withEffect">
                                  <p:stCondLst>
                                    <p:cond delay="200"/>
                                  </p:stCondLst>
                                  <p:childTnLst>
                                    <p:animMotion origin="layout" path="M -2.35129E-6 2.50113E-6 L -0.02259 2.50113E-6 " pathEditMode="relative" rAng="0" ptsTypes="AA">
                                      <p:cBhvr>
                                        <p:cTn id="9" dur="750" spd="-100000" fill="hold"/>
                                        <p:tgtEl>
                                          <p:spTgt spid="9"/>
                                        </p:tgtEl>
                                        <p:attrNameLst>
                                          <p:attrName>ppt_x</p:attrName>
                                          <p:attrName>ppt_y</p:attrName>
                                        </p:attrNameLst>
                                      </p:cBhvr>
                                      <p:rCtr x="-11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574AA0-8AA7-4FE3-A8BB-AB034861022A}"/>
              </a:ext>
            </a:extLst>
          </p:cNvPr>
          <p:cNvSpPr/>
          <p:nvPr/>
        </p:nvSpPr>
        <p:spPr bwMode="auto">
          <a:xfrm>
            <a:off x="1" y="1899138"/>
            <a:ext cx="12436474" cy="271975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E9D340DB-B3C5-47F7-8A69-03BD49B2851B}"/>
              </a:ext>
            </a:extLst>
          </p:cNvPr>
          <p:cNvPicPr>
            <a:picLocks noChangeAspect="1"/>
          </p:cNvPicPr>
          <p:nvPr/>
        </p:nvPicPr>
        <p:blipFill>
          <a:blip r:embed="rId3"/>
          <a:srcRect l="1767" t="1065" r="1877" b="2580"/>
          <a:stretch>
            <a:fillRect/>
          </a:stretch>
        </p:blipFill>
        <p:spPr>
          <a:xfrm>
            <a:off x="588806" y="2203080"/>
            <a:ext cx="2121408" cy="2121408"/>
          </a:xfrm>
          <a:custGeom>
            <a:avLst/>
            <a:gdLst>
              <a:gd name="connsiteX0" fmla="*/ 1060704 w 2121408"/>
              <a:gd name="connsiteY0" fmla="*/ 0 h 2121408"/>
              <a:gd name="connsiteX1" fmla="*/ 2121408 w 2121408"/>
              <a:gd name="connsiteY1" fmla="*/ 1060704 h 2121408"/>
              <a:gd name="connsiteX2" fmla="*/ 1060704 w 2121408"/>
              <a:gd name="connsiteY2" fmla="*/ 2121408 h 2121408"/>
              <a:gd name="connsiteX3" fmla="*/ 0 w 2121408"/>
              <a:gd name="connsiteY3" fmla="*/ 1060704 h 2121408"/>
              <a:gd name="connsiteX4" fmla="*/ 1060704 w 2121408"/>
              <a:gd name="connsiteY4" fmla="*/ 0 h 2121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408" h="2121408">
                <a:moveTo>
                  <a:pt x="1060704" y="0"/>
                </a:moveTo>
                <a:cubicBezTo>
                  <a:pt x="1646515" y="0"/>
                  <a:pt x="2121408" y="474893"/>
                  <a:pt x="2121408" y="1060704"/>
                </a:cubicBezTo>
                <a:cubicBezTo>
                  <a:pt x="2121408" y="1646515"/>
                  <a:pt x="1646515" y="2121408"/>
                  <a:pt x="1060704" y="2121408"/>
                </a:cubicBezTo>
                <a:cubicBezTo>
                  <a:pt x="474893" y="2121408"/>
                  <a:pt x="0" y="1646515"/>
                  <a:pt x="0" y="1060704"/>
                </a:cubicBezTo>
                <a:cubicBezTo>
                  <a:pt x="0" y="474893"/>
                  <a:pt x="474893" y="0"/>
                  <a:pt x="1060704" y="0"/>
                </a:cubicBezTo>
                <a:close/>
              </a:path>
            </a:pathLst>
          </a:custGeom>
          <a:solidFill>
            <a:schemeClr val="bg1"/>
          </a:solidFill>
          <a:ln w="9525">
            <a:solidFill>
              <a:schemeClr val="bg1">
                <a:lumMod val="75000"/>
              </a:schemeClr>
            </a:solidFill>
            <a:miter lim="800000"/>
            <a:headEnd/>
            <a:tailEnd/>
          </a:ln>
        </p:spPr>
      </p:pic>
      <p:pic>
        <p:nvPicPr>
          <p:cNvPr id="1026" name="Picture 2" descr="signature_357068341">
            <a:extLst>
              <a:ext uri="{FF2B5EF4-FFF2-40B4-BE49-F238E27FC236}">
                <a16:creationId xmlns:a16="http://schemas.microsoft.com/office/drawing/2014/main" id="{61239C0B-FD6E-4007-BEE0-5FB1EF976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1614" y="3643259"/>
            <a:ext cx="707881" cy="70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B8E2507D-5E57-4017-992F-49F295FEE418}"/>
              </a:ext>
            </a:extLst>
          </p:cNvPr>
          <p:cNvSpPr/>
          <p:nvPr/>
        </p:nvSpPr>
        <p:spPr>
          <a:xfrm>
            <a:off x="2965695" y="2682932"/>
            <a:ext cx="2770061" cy="892552"/>
          </a:xfrm>
          <a:prstGeom prst="rect">
            <a:avLst/>
          </a:prstGeom>
        </p:spPr>
        <p:txBody>
          <a:bodyPr wrap="square">
            <a:spAutoFit/>
          </a:bodyPr>
          <a:lstStyle/>
          <a:p>
            <a:pPr>
              <a:spcBef>
                <a:spcPts val="1224"/>
              </a:spcBef>
              <a:spcAft>
                <a:spcPts val="600"/>
              </a:spcAft>
            </a:pPr>
            <a:r>
              <a:rPr lang="en-US" sz="2000" b="1">
                <a:gradFill>
                  <a:gsLst>
                    <a:gs pos="0">
                      <a:schemeClr val="tx1"/>
                    </a:gs>
                    <a:gs pos="100000">
                      <a:schemeClr val="tx1"/>
                    </a:gs>
                  </a:gsLst>
                  <a:lin ang="0" scaled="0"/>
                </a:gradFill>
                <a:ea typeface="Calibri" panose="020F0502020204030204" pitchFamily="34" charset="0"/>
              </a:rPr>
              <a:t>Tim Holland</a:t>
            </a:r>
            <a:br>
              <a:rPr lang="en-US" sz="2000" b="1">
                <a:gradFill>
                  <a:gsLst>
                    <a:gs pos="0">
                      <a:schemeClr val="tx1"/>
                    </a:gs>
                    <a:gs pos="100000">
                      <a:schemeClr val="tx1"/>
                    </a:gs>
                  </a:gsLst>
                  <a:lin ang="0" scaled="0"/>
                </a:gradFill>
                <a:ea typeface="Calibri" panose="020F0502020204030204" pitchFamily="34" charset="0"/>
              </a:rPr>
            </a:br>
            <a:r>
              <a:rPr lang="en-US" sz="1600" b="1">
                <a:gradFill>
                  <a:gsLst>
                    <a:gs pos="0">
                      <a:schemeClr val="tx1"/>
                    </a:gs>
                    <a:gs pos="100000">
                      <a:schemeClr val="tx1"/>
                    </a:gs>
                  </a:gsLst>
                  <a:lin ang="0" scaled="0"/>
                </a:gradFill>
                <a:ea typeface="Calibri" panose="020F0502020204030204" pitchFamily="34" charset="0"/>
              </a:rPr>
              <a:t>Vice President, Sales </a:t>
            </a:r>
            <a:br>
              <a:rPr lang="en-US" sz="1600" b="1">
                <a:gradFill>
                  <a:gsLst>
                    <a:gs pos="0">
                      <a:schemeClr val="tx1"/>
                    </a:gs>
                    <a:gs pos="100000">
                      <a:schemeClr val="tx1"/>
                    </a:gs>
                  </a:gsLst>
                  <a:lin ang="0" scaled="0"/>
                </a:gradFill>
                <a:ea typeface="Calibri" panose="020F0502020204030204" pitchFamily="34" charset="0"/>
              </a:rPr>
            </a:br>
            <a:r>
              <a:rPr lang="en-US" sz="1600" b="1">
                <a:gradFill>
                  <a:gsLst>
                    <a:gs pos="0">
                      <a:schemeClr val="tx1"/>
                    </a:gs>
                    <a:gs pos="100000">
                      <a:schemeClr val="tx1"/>
                    </a:gs>
                  </a:gsLst>
                  <a:lin ang="0" scaled="0"/>
                </a:gradFill>
                <a:ea typeface="Calibri" panose="020F0502020204030204" pitchFamily="34" charset="0"/>
              </a:rPr>
              <a:t>US Enterprise and Canada</a:t>
            </a:r>
          </a:p>
        </p:txBody>
      </p:sp>
      <p:grpSp>
        <p:nvGrpSpPr>
          <p:cNvPr id="15" name="Group 14">
            <a:extLst>
              <a:ext uri="{FF2B5EF4-FFF2-40B4-BE49-F238E27FC236}">
                <a16:creationId xmlns:a16="http://schemas.microsoft.com/office/drawing/2014/main" id="{6F24695E-A0D2-4B5A-8B21-0E91CF07012D}"/>
              </a:ext>
            </a:extLst>
          </p:cNvPr>
          <p:cNvGrpSpPr/>
          <p:nvPr/>
        </p:nvGrpSpPr>
        <p:grpSpPr>
          <a:xfrm>
            <a:off x="5740365" y="1441048"/>
            <a:ext cx="6096311" cy="4884439"/>
            <a:chOff x="5727651" y="1266199"/>
            <a:chExt cx="5014442" cy="4413932"/>
          </a:xfrm>
        </p:grpSpPr>
        <p:sp>
          <p:nvSpPr>
            <p:cNvPr id="16" name="speech_2">
              <a:extLst>
                <a:ext uri="{FF2B5EF4-FFF2-40B4-BE49-F238E27FC236}">
                  <a16:creationId xmlns:a16="http://schemas.microsoft.com/office/drawing/2014/main" id="{D545D04F-0575-4FD3-8B4C-CBBC2F36EB37}"/>
                </a:ext>
              </a:extLst>
            </p:cNvPr>
            <p:cNvSpPr>
              <a:spLocks noChangeAspect="1" noEditPoints="1"/>
            </p:cNvSpPr>
            <p:nvPr/>
          </p:nvSpPr>
          <p:spPr bwMode="auto">
            <a:xfrm>
              <a:off x="5727651" y="1266199"/>
              <a:ext cx="5014442" cy="44139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accent1"/>
            </a:solidFill>
            <a:ln w="12700" cap="sq">
              <a:noFill/>
              <a:prstDash val="solid"/>
              <a:miter lim="800000"/>
              <a:headEnd/>
              <a:tailEnd/>
            </a:ln>
            <a:effectLst>
              <a:outerShdw blurRad="127000" dist="50800" dir="2700000" algn="ctr"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7" name="Rectangle 16">
              <a:extLst>
                <a:ext uri="{FF2B5EF4-FFF2-40B4-BE49-F238E27FC236}">
                  <a16:creationId xmlns:a16="http://schemas.microsoft.com/office/drawing/2014/main" id="{807A3D0E-4E84-447B-9B54-5C0B47D8EB57}"/>
                </a:ext>
              </a:extLst>
            </p:cNvPr>
            <p:cNvSpPr/>
            <p:nvPr/>
          </p:nvSpPr>
          <p:spPr>
            <a:xfrm>
              <a:off x="5871009" y="1451138"/>
              <a:ext cx="4871084" cy="2836917"/>
            </a:xfrm>
            <a:prstGeom prst="rect">
              <a:avLst/>
            </a:prstGeom>
          </p:spPr>
          <p:txBody>
            <a:bodyPr wrap="square">
              <a:spAutoFit/>
            </a:bodyPr>
            <a:lstStyle/>
            <a:p>
              <a:r>
                <a:rPr lang="en-US" sz="2200">
                  <a:gradFill>
                    <a:gsLst>
                      <a:gs pos="2917">
                        <a:schemeClr val="bg1"/>
                      </a:gs>
                      <a:gs pos="30000">
                        <a:schemeClr val="bg1"/>
                      </a:gs>
                    </a:gsLst>
                    <a:lin ang="5400000" scaled="0"/>
                  </a:gradFill>
                  <a:latin typeface="+mj-lt"/>
                  <a:ea typeface="Segoe UI Semilight" charset="0"/>
                  <a:cs typeface="Segoe UI Semilight" charset="0"/>
                </a:rPr>
                <a:t>“Microsoft Azure is Citrix’s strategic and preferred public cloud and our solutions were designed to work best in Azure, although customers are free to deploy the solutions on-premises or in other public clouds, as well.  When we collaborate together effectively, we deliver unparalleled value to the customer, as well as achieve our corporate goals.” </a:t>
              </a:r>
            </a:p>
          </p:txBody>
        </p:sp>
      </p:grpSp>
    </p:spTree>
    <p:extLst>
      <p:ext uri="{BB962C8B-B14F-4D97-AF65-F5344CB8AC3E}">
        <p14:creationId xmlns:p14="http://schemas.microsoft.com/office/powerpoint/2010/main" val="135652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35" presetClass="path" presetSubtype="0" decel="100000" fill="hold" nodeType="withEffect">
                                  <p:stCondLst>
                                    <p:cond delay="200"/>
                                  </p:stCondLst>
                                  <p:childTnLst>
                                    <p:animMotion origin="layout" path="M -3.2627E-6 -2.06537E-6 L -0.02259 -2.06537E-6 " pathEditMode="relative" rAng="0" ptsTypes="AA">
                                      <p:cBhvr>
                                        <p:cTn id="9" dur="750" spd="-100000" fill="hold"/>
                                        <p:tgtEl>
                                          <p:spTgt spid="15"/>
                                        </p:tgtEl>
                                        <p:attrNameLst>
                                          <p:attrName>ppt_x</p:attrName>
                                          <p:attrName>ppt_y</p:attrName>
                                        </p:attrNameLst>
                                      </p:cBhvr>
                                      <p:rCtr x="-11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574AA0-8AA7-4FE3-A8BB-AB034861022A}"/>
              </a:ext>
            </a:extLst>
          </p:cNvPr>
          <p:cNvSpPr/>
          <p:nvPr/>
        </p:nvSpPr>
        <p:spPr bwMode="auto">
          <a:xfrm>
            <a:off x="883" y="1899365"/>
            <a:ext cx="12434710" cy="2719368"/>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B8E2507D-5E57-4017-992F-49F295FEE418}"/>
              </a:ext>
            </a:extLst>
          </p:cNvPr>
          <p:cNvSpPr/>
          <p:nvPr/>
        </p:nvSpPr>
        <p:spPr>
          <a:xfrm>
            <a:off x="2966158" y="2683048"/>
            <a:ext cx="2769668" cy="659067"/>
          </a:xfrm>
          <a:prstGeom prst="rect">
            <a:avLst/>
          </a:prstGeom>
        </p:spPr>
        <p:txBody>
          <a:bodyPr wrap="square">
            <a:spAutoFit/>
          </a:bodyPr>
          <a:lstStyle/>
          <a:p>
            <a:pPr defTabSz="932597">
              <a:spcBef>
                <a:spcPts val="1224"/>
              </a:spcBef>
              <a:spcAft>
                <a:spcPts val="600"/>
              </a:spcAft>
              <a:defRPr/>
            </a:pPr>
            <a:r>
              <a:rPr lang="en-US" sz="2000" b="1">
                <a:gradFill>
                  <a:gsLst>
                    <a:gs pos="0">
                      <a:srgbClr val="353535"/>
                    </a:gs>
                    <a:gs pos="100000">
                      <a:srgbClr val="353535"/>
                    </a:gs>
                  </a:gsLst>
                  <a:lin ang="0" scaled="0"/>
                </a:gradFill>
                <a:latin typeface="Segoe UI Semilight"/>
                <a:ea typeface="Calibri" panose="020F0502020204030204" pitchFamily="34" charset="0"/>
              </a:rPr>
              <a:t>Mohamed Mostafa</a:t>
            </a:r>
            <a:br>
              <a:rPr lang="en-US" sz="2000" b="1">
                <a:gradFill>
                  <a:gsLst>
                    <a:gs pos="0">
                      <a:srgbClr val="353535"/>
                    </a:gs>
                    <a:gs pos="100000">
                      <a:srgbClr val="353535"/>
                    </a:gs>
                  </a:gsLst>
                  <a:lin ang="0" scaled="0"/>
                </a:gradFill>
                <a:latin typeface="Segoe UI Semilight"/>
                <a:ea typeface="Calibri" panose="020F0502020204030204" pitchFamily="34" charset="0"/>
              </a:rPr>
            </a:br>
            <a:r>
              <a:rPr lang="en-US" sz="1599" b="1">
                <a:gradFill>
                  <a:gsLst>
                    <a:gs pos="0">
                      <a:srgbClr val="353535"/>
                    </a:gs>
                    <a:gs pos="100000">
                      <a:srgbClr val="353535"/>
                    </a:gs>
                  </a:gsLst>
                  <a:lin ang="0" scaled="0"/>
                </a:gradFill>
                <a:latin typeface="Segoe UI Semilight"/>
                <a:ea typeface="Calibri" panose="020F0502020204030204" pitchFamily="34" charset="0"/>
              </a:rPr>
              <a:t>Managing Director </a:t>
            </a:r>
          </a:p>
        </p:txBody>
      </p:sp>
      <p:grpSp>
        <p:nvGrpSpPr>
          <p:cNvPr id="15" name="Group 14">
            <a:extLst>
              <a:ext uri="{FF2B5EF4-FFF2-40B4-BE49-F238E27FC236}">
                <a16:creationId xmlns:a16="http://schemas.microsoft.com/office/drawing/2014/main" id="{6F24695E-A0D2-4B5A-8B21-0E91CF07012D}"/>
              </a:ext>
            </a:extLst>
          </p:cNvPr>
          <p:cNvGrpSpPr/>
          <p:nvPr/>
        </p:nvGrpSpPr>
        <p:grpSpPr>
          <a:xfrm>
            <a:off x="5740434" y="1441340"/>
            <a:ext cx="6095446" cy="4883746"/>
            <a:chOff x="5727651" y="1266199"/>
            <a:chExt cx="5014442" cy="4413932"/>
          </a:xfrm>
        </p:grpSpPr>
        <p:sp>
          <p:nvSpPr>
            <p:cNvPr id="16" name="speech_2">
              <a:extLst>
                <a:ext uri="{FF2B5EF4-FFF2-40B4-BE49-F238E27FC236}">
                  <a16:creationId xmlns:a16="http://schemas.microsoft.com/office/drawing/2014/main" id="{D545D04F-0575-4FD3-8B4C-CBBC2F36EB37}"/>
                </a:ext>
              </a:extLst>
            </p:cNvPr>
            <p:cNvSpPr>
              <a:spLocks noChangeAspect="1" noEditPoints="1"/>
            </p:cNvSpPr>
            <p:nvPr/>
          </p:nvSpPr>
          <p:spPr bwMode="auto">
            <a:xfrm>
              <a:off x="5727651" y="1266199"/>
              <a:ext cx="5014442" cy="44139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accent1"/>
            </a:solidFill>
            <a:ln w="12700" cap="sq">
              <a:noFill/>
              <a:prstDash val="solid"/>
              <a:miter lim="800000"/>
              <a:headEnd/>
              <a:tailEnd/>
            </a:ln>
            <a:effectLst>
              <a:outerShdw blurRad="127000" dist="50800" dir="2700000" algn="ctr" rotWithShape="0">
                <a:prstClr val="black">
                  <a:alpha val="40000"/>
                </a:prstClr>
              </a:outerShdw>
            </a:effectLst>
            <a:extLst/>
          </p:spPr>
          <p:txBody>
            <a:bodyPr vert="horz" wrap="square" lIns="91427" tIns="45713" rIns="91427" bIns="45713" numCol="1" anchor="t" anchorCtr="0" compatLnSpc="1">
              <a:prstTxWarp prst="textNoShape">
                <a:avLst/>
              </a:prstTxWarp>
            </a:bodyPr>
            <a:lstStyle/>
            <a:p>
              <a:pPr defTabSz="932597">
                <a:defRPr/>
              </a:pPr>
              <a:endParaRPr lang="en-US">
                <a:gradFill>
                  <a:gsLst>
                    <a:gs pos="0">
                      <a:srgbClr val="505050"/>
                    </a:gs>
                    <a:gs pos="100000">
                      <a:srgbClr val="505050"/>
                    </a:gs>
                  </a:gsLst>
                </a:gradFill>
                <a:latin typeface="Segoe UI Semilight"/>
              </a:endParaRPr>
            </a:p>
          </p:txBody>
        </p:sp>
        <p:sp>
          <p:nvSpPr>
            <p:cNvPr id="17" name="Rectangle 16">
              <a:extLst>
                <a:ext uri="{FF2B5EF4-FFF2-40B4-BE49-F238E27FC236}">
                  <a16:creationId xmlns:a16="http://schemas.microsoft.com/office/drawing/2014/main" id="{807A3D0E-4E84-447B-9B54-5C0B47D8EB57}"/>
                </a:ext>
              </a:extLst>
            </p:cNvPr>
            <p:cNvSpPr/>
            <p:nvPr/>
          </p:nvSpPr>
          <p:spPr>
            <a:xfrm>
              <a:off x="5871009" y="1601241"/>
              <a:ext cx="4871084" cy="1676822"/>
            </a:xfrm>
            <a:prstGeom prst="rect">
              <a:avLst/>
            </a:prstGeom>
          </p:spPr>
          <p:txBody>
            <a:bodyPr wrap="square">
              <a:spAutoFit/>
            </a:bodyPr>
            <a:lstStyle/>
            <a:p>
              <a:pPr defTabSz="932597">
                <a:defRPr/>
              </a:pPr>
              <a:r>
                <a:rPr lang="en-US" sz="2244" b="1" i="1">
                  <a:gradFill>
                    <a:gsLst>
                      <a:gs pos="2917">
                        <a:srgbClr val="FFFFFF"/>
                      </a:gs>
                      <a:gs pos="30000">
                        <a:srgbClr val="FFFFFF"/>
                      </a:gs>
                    </a:gsLst>
                    <a:lin ang="5400000" scaled="0"/>
                  </a:gradFill>
                  <a:latin typeface="Segoe UI Light"/>
                </a:rPr>
                <a:t>“…you can see Microsoft providing support and focus for ISVs with the Dynamics 365 Co-Sell incentives. Dynamics 365 Co-Sell incentives is a program that incentivizes Microsoft sellers to work closely with ISVs for our mutual success.” </a:t>
              </a:r>
            </a:p>
          </p:txBody>
        </p:sp>
      </p:grpSp>
      <p:pic>
        <p:nvPicPr>
          <p:cNvPr id="11" name="Picture 10" descr="A person standing posing for the camera&#10;&#10;Description generated with very high confidence">
            <a:extLst>
              <a:ext uri="{FF2B5EF4-FFF2-40B4-BE49-F238E27FC236}">
                <a16:creationId xmlns:a16="http://schemas.microsoft.com/office/drawing/2014/main" id="{FF99DA0F-38AC-419B-BFEB-AB8DA93A0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04" y="2200543"/>
            <a:ext cx="2117010" cy="2117010"/>
          </a:xfrm>
          <a:custGeom>
            <a:avLst/>
            <a:gdLst>
              <a:gd name="connsiteX0" fmla="*/ 1060704 w 2121408"/>
              <a:gd name="connsiteY0" fmla="*/ 0 h 2121408"/>
              <a:gd name="connsiteX1" fmla="*/ 2121408 w 2121408"/>
              <a:gd name="connsiteY1" fmla="*/ 1060704 h 2121408"/>
              <a:gd name="connsiteX2" fmla="*/ 1060704 w 2121408"/>
              <a:gd name="connsiteY2" fmla="*/ 2121408 h 2121408"/>
              <a:gd name="connsiteX3" fmla="*/ 0 w 2121408"/>
              <a:gd name="connsiteY3" fmla="*/ 1060704 h 2121408"/>
              <a:gd name="connsiteX4" fmla="*/ 1060704 w 2121408"/>
              <a:gd name="connsiteY4" fmla="*/ 0 h 2121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408" h="2121408">
                <a:moveTo>
                  <a:pt x="1060704" y="0"/>
                </a:moveTo>
                <a:cubicBezTo>
                  <a:pt x="1646515" y="0"/>
                  <a:pt x="2121408" y="474893"/>
                  <a:pt x="2121408" y="1060704"/>
                </a:cubicBezTo>
                <a:cubicBezTo>
                  <a:pt x="2121408" y="1646515"/>
                  <a:pt x="1646515" y="2121408"/>
                  <a:pt x="1060704" y="2121408"/>
                </a:cubicBezTo>
                <a:cubicBezTo>
                  <a:pt x="474893" y="2121408"/>
                  <a:pt x="0" y="1646515"/>
                  <a:pt x="0" y="1060704"/>
                </a:cubicBezTo>
                <a:cubicBezTo>
                  <a:pt x="0" y="474893"/>
                  <a:pt x="474893" y="0"/>
                  <a:pt x="1060704" y="0"/>
                </a:cubicBezTo>
                <a:close/>
              </a:path>
            </a:pathLst>
          </a:custGeom>
          <a:solidFill>
            <a:schemeClr val="bg1"/>
          </a:solidFill>
          <a:ln w="9525">
            <a:solidFill>
              <a:schemeClr val="bg1">
                <a:lumMod val="75000"/>
              </a:schemeClr>
            </a:solidFill>
            <a:miter lim="800000"/>
            <a:headEnd/>
            <a:tailEnd/>
          </a:ln>
        </p:spPr>
      </p:pic>
      <p:pic>
        <p:nvPicPr>
          <p:cNvPr id="19" name="Picture 18" descr="A close up of a logo&#10;&#10;Description generated with very high confidence">
            <a:extLst>
              <a:ext uri="{FF2B5EF4-FFF2-40B4-BE49-F238E27FC236}">
                <a16:creationId xmlns:a16="http://schemas.microsoft.com/office/drawing/2014/main" id="{AD2195F9-C279-4D7A-B750-F2B3EFD58C0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66158" y="3442771"/>
            <a:ext cx="1058459" cy="1058459"/>
          </a:xfrm>
          <a:prstGeom prst="rect">
            <a:avLst/>
          </a:prstGeom>
        </p:spPr>
      </p:pic>
      <p:pic>
        <p:nvPicPr>
          <p:cNvPr id="8" name="Picture 7">
            <a:extLst>
              <a:ext uri="{FF2B5EF4-FFF2-40B4-BE49-F238E27FC236}">
                <a16:creationId xmlns:a16="http://schemas.microsoft.com/office/drawing/2014/main" id="{48B85FD9-66B8-4603-A6CE-C04D4D640E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24616" y="3475276"/>
            <a:ext cx="1025953" cy="1025953"/>
          </a:xfrm>
          <a:prstGeom prst="rect">
            <a:avLst/>
          </a:prstGeom>
        </p:spPr>
      </p:pic>
    </p:spTree>
    <p:extLst>
      <p:ext uri="{BB962C8B-B14F-4D97-AF65-F5344CB8AC3E}">
        <p14:creationId xmlns:p14="http://schemas.microsoft.com/office/powerpoint/2010/main" val="105483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35" presetClass="path" presetSubtype="0" decel="100000" fill="hold" nodeType="withEffect">
                                  <p:stCondLst>
                                    <p:cond delay="200"/>
                                  </p:stCondLst>
                                  <p:childTnLst>
                                    <p:animMotion origin="layout" path="M -3.2627E-6 -2.06537E-6 L -0.02259 -2.06537E-6 " pathEditMode="relative" rAng="0" ptsTypes="AA">
                                      <p:cBhvr>
                                        <p:cTn id="9" dur="750" spd="-100000" fill="hold"/>
                                        <p:tgtEl>
                                          <p:spTgt spid="15"/>
                                        </p:tgtEl>
                                        <p:attrNameLst>
                                          <p:attrName>ppt_x</p:attrName>
                                          <p:attrName>ppt_y</p:attrName>
                                        </p:attrNameLst>
                                      </p:cBhvr>
                                      <p:rCtr x="-11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32DD-1B91-4E99-B058-FD47250ED2FB}"/>
              </a:ext>
            </a:extLst>
          </p:cNvPr>
          <p:cNvSpPr>
            <a:spLocks noGrp="1"/>
          </p:cNvSpPr>
          <p:nvPr>
            <p:ph type="title"/>
          </p:nvPr>
        </p:nvSpPr>
        <p:spPr>
          <a:xfrm>
            <a:off x="593947" y="477696"/>
            <a:ext cx="10459366" cy="396976"/>
          </a:xfrm>
        </p:spPr>
        <p:txBody>
          <a:bodyPr/>
          <a:lstStyle/>
          <a:p>
            <a:r>
              <a:rPr lang="en-US"/>
              <a:t>Defining Co-Sell</a:t>
            </a:r>
          </a:p>
        </p:txBody>
      </p:sp>
      <p:sp>
        <p:nvSpPr>
          <p:cNvPr id="5" name="TextBox 4">
            <a:extLst>
              <a:ext uri="{FF2B5EF4-FFF2-40B4-BE49-F238E27FC236}">
                <a16:creationId xmlns:a16="http://schemas.microsoft.com/office/drawing/2014/main" id="{F1ED876F-A7B5-4731-97C2-D25151D24BE6}"/>
              </a:ext>
            </a:extLst>
          </p:cNvPr>
          <p:cNvSpPr txBox="1"/>
          <p:nvPr/>
        </p:nvSpPr>
        <p:spPr>
          <a:xfrm>
            <a:off x="396433" y="902856"/>
            <a:ext cx="11942953" cy="544688"/>
          </a:xfrm>
          <a:prstGeom prst="rect">
            <a:avLst/>
          </a:prstGeom>
          <a:noFill/>
        </p:spPr>
        <p:txBody>
          <a:bodyPr wrap="square" lIns="182854" tIns="146283" rIns="182854" bIns="146283" rtlCol="0">
            <a:spAutoFit/>
          </a:bodyPr>
          <a:lstStyle>
            <a:defPPr>
              <a:defRPr lang="en-US"/>
            </a:defPPr>
            <a:lvl1pPr>
              <a:lnSpc>
                <a:spcPct val="90000"/>
              </a:lnSpc>
              <a:spcAft>
                <a:spcPts val="600"/>
              </a:spcAft>
              <a:defRPr>
                <a:gradFill>
                  <a:gsLst>
                    <a:gs pos="100000">
                      <a:schemeClr val="tx1"/>
                    </a:gs>
                    <a:gs pos="0">
                      <a:schemeClr val="tx1"/>
                    </a:gs>
                  </a:gsLst>
                  <a:lin ang="5400000" scaled="0"/>
                </a:gradFill>
                <a:latin typeface="Segoe UI" panose="020B0502040204020203" pitchFamily="34" charset="0"/>
                <a:cs typeface="Segoe UI" panose="020B0502040204020203" pitchFamily="34" charset="0"/>
              </a:defRPr>
            </a:lvl1pPr>
          </a:lstStyle>
          <a:p>
            <a:pPr defTabSz="932563"/>
            <a:r>
              <a:rPr lang="en-US">
                <a:gradFill>
                  <a:gsLst>
                    <a:gs pos="100000">
                      <a:srgbClr val="2F2F2F"/>
                    </a:gs>
                    <a:gs pos="0">
                      <a:srgbClr val="2F2F2F"/>
                    </a:gs>
                  </a:gsLst>
                  <a:lin ang="5400000" scaled="0"/>
                </a:gradFill>
              </a:rPr>
              <a:t>A collaborative selling initiative to enable Microsoft and partners to drive joint revenue and customer success</a:t>
            </a:r>
          </a:p>
        </p:txBody>
      </p:sp>
      <p:grpSp>
        <p:nvGrpSpPr>
          <p:cNvPr id="6" name="Group 5">
            <a:extLst>
              <a:ext uri="{FF2B5EF4-FFF2-40B4-BE49-F238E27FC236}">
                <a16:creationId xmlns:a16="http://schemas.microsoft.com/office/drawing/2014/main" id="{1BD9003F-7259-454D-AACB-1D13D004CBA4}"/>
              </a:ext>
            </a:extLst>
          </p:cNvPr>
          <p:cNvGrpSpPr/>
          <p:nvPr/>
        </p:nvGrpSpPr>
        <p:grpSpPr>
          <a:xfrm>
            <a:off x="4317836" y="3502925"/>
            <a:ext cx="1655893" cy="744224"/>
            <a:chOff x="3891767" y="3752290"/>
            <a:chExt cx="1623572" cy="729698"/>
          </a:xfrm>
        </p:grpSpPr>
        <p:grpSp>
          <p:nvGrpSpPr>
            <p:cNvPr id="19" name="Group 18"/>
            <p:cNvGrpSpPr/>
            <p:nvPr/>
          </p:nvGrpSpPr>
          <p:grpSpPr>
            <a:xfrm>
              <a:off x="4178541" y="3752290"/>
              <a:ext cx="354343" cy="446654"/>
              <a:chOff x="9049397" y="3538221"/>
              <a:chExt cx="843714" cy="1063508"/>
            </a:xfrm>
            <a:noFill/>
          </p:grpSpPr>
          <p:sp>
            <p:nvSpPr>
              <p:cNvPr id="20" name="Delay 472"/>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20"/>
              <p:cNvGrpSpPr/>
              <p:nvPr/>
            </p:nvGrpSpPr>
            <p:grpSpPr>
              <a:xfrm>
                <a:off x="9049397" y="3679725"/>
                <a:ext cx="843714" cy="922004"/>
                <a:chOff x="7480331" y="4348086"/>
                <a:chExt cx="144649" cy="158071"/>
              </a:xfrm>
              <a:grpFill/>
            </p:grpSpPr>
            <p:sp>
              <p:nvSpPr>
                <p:cNvPr id="22" name="Oval 9">
                  <a:extLst>
                    <a:ext uri="{FF2B5EF4-FFF2-40B4-BE49-F238E27FC236}">
                      <a16:creationId xmlns:a16="http://schemas.microsoft.com/office/drawing/2014/main" id="{BF544115-29A6-4A08-8D58-E21F1E164DF9}"/>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23" name="Freeform 10">
                  <a:extLst>
                    <a:ext uri="{FF2B5EF4-FFF2-40B4-BE49-F238E27FC236}">
                      <a16:creationId xmlns:a16="http://schemas.microsoft.com/office/drawing/2014/main" id="{8A130C13-A7B2-4973-993E-AAD24BFD8990}"/>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grpSp>
        <p:sp>
          <p:nvSpPr>
            <p:cNvPr id="28" name="TextBox 27">
              <a:extLst>
                <a:ext uri="{FF2B5EF4-FFF2-40B4-BE49-F238E27FC236}">
                  <a16:creationId xmlns:a16="http://schemas.microsoft.com/office/drawing/2014/main" id="{B4514D88-187C-4FF8-81A6-9647A4B28806}"/>
                </a:ext>
              </a:extLst>
            </p:cNvPr>
            <p:cNvSpPr txBox="1"/>
            <p:nvPr/>
          </p:nvSpPr>
          <p:spPr>
            <a:xfrm>
              <a:off x="3891767" y="4228044"/>
              <a:ext cx="927891" cy="253944"/>
            </a:xfrm>
            <a:prstGeom prst="rect">
              <a:avLst/>
            </a:prstGeom>
            <a:noFill/>
          </p:spPr>
          <p:txBody>
            <a:bodyPr wrap="square" lIns="0" tIns="0" rIns="0" bIns="0" rtlCol="0" anchor="ctr">
              <a:noAutofit/>
            </a:bodyPr>
            <a:lstStyle/>
            <a:p>
              <a:pPr algn="ctr" defTabSz="932418">
                <a:lnSpc>
                  <a:spcPct val="90000"/>
                </a:lnSpc>
                <a:spcAft>
                  <a:spcPts val="612"/>
                </a:spcAft>
                <a:defRPr/>
              </a:pPr>
              <a:r>
                <a:rPr lang="en-US" sz="918" b="1">
                  <a:gradFill>
                    <a:gsLst>
                      <a:gs pos="0">
                        <a:srgbClr val="0078D7"/>
                      </a:gs>
                      <a:gs pos="100000">
                        <a:srgbClr val="0078D7"/>
                      </a:gs>
                    </a:gsLst>
                    <a:lin ang="5400000" scaled="0"/>
                  </a:gradFill>
                  <a:latin typeface="Segoe UI" panose="020B0502040204020203" pitchFamily="34" charset="0"/>
                  <a:ea typeface="Segoe UI Semibold" charset="0"/>
                  <a:cs typeface="Segoe UI" panose="020B0502040204020203" pitchFamily="34" charset="0"/>
                </a:rPr>
                <a:t>Microsoft</a:t>
              </a:r>
            </a:p>
          </p:txBody>
        </p:sp>
        <p:sp>
          <p:nvSpPr>
            <p:cNvPr id="29" name="TextBox 28">
              <a:extLst>
                <a:ext uri="{FF2B5EF4-FFF2-40B4-BE49-F238E27FC236}">
                  <a16:creationId xmlns:a16="http://schemas.microsoft.com/office/drawing/2014/main" id="{B4514D88-187C-4FF8-81A6-9647A4B28806}"/>
                </a:ext>
              </a:extLst>
            </p:cNvPr>
            <p:cNvSpPr txBox="1"/>
            <p:nvPr/>
          </p:nvSpPr>
          <p:spPr>
            <a:xfrm>
              <a:off x="4587448" y="4228044"/>
              <a:ext cx="927891" cy="253944"/>
            </a:xfrm>
            <a:prstGeom prst="rect">
              <a:avLst/>
            </a:prstGeom>
            <a:noFill/>
          </p:spPr>
          <p:txBody>
            <a:bodyPr wrap="square" lIns="0" tIns="0" rIns="0" bIns="0" rtlCol="0" anchor="ctr">
              <a:noAutofit/>
            </a:bodyPr>
            <a:lstStyle/>
            <a:p>
              <a:pPr algn="ctr" defTabSz="932418">
                <a:lnSpc>
                  <a:spcPct val="90000"/>
                </a:lnSpc>
                <a:spcAft>
                  <a:spcPts val="612"/>
                </a:spcAft>
                <a:defRPr/>
              </a:pPr>
              <a:r>
                <a:rPr lang="en-US" sz="918" b="1">
                  <a:gradFill>
                    <a:gsLst>
                      <a:gs pos="0">
                        <a:srgbClr val="008272"/>
                      </a:gs>
                      <a:gs pos="100000">
                        <a:srgbClr val="008272"/>
                      </a:gs>
                    </a:gsLst>
                    <a:lin ang="5400000" scaled="0"/>
                  </a:gradFill>
                  <a:latin typeface="Segoe UI" panose="020B0502040204020203" pitchFamily="34" charset="0"/>
                  <a:ea typeface="Segoe UI Semibold" charset="0"/>
                  <a:cs typeface="Segoe UI" panose="020B0502040204020203" pitchFamily="34" charset="0"/>
                </a:rPr>
                <a:t>Partner</a:t>
              </a:r>
            </a:p>
          </p:txBody>
        </p:sp>
        <p:grpSp>
          <p:nvGrpSpPr>
            <p:cNvPr id="32" name="Group 31">
              <a:extLst>
                <a:ext uri="{FF2B5EF4-FFF2-40B4-BE49-F238E27FC236}">
                  <a16:creationId xmlns:a16="http://schemas.microsoft.com/office/drawing/2014/main" id="{966986C6-C168-4CB1-B5E9-75EC6F5C8F41}"/>
                </a:ext>
              </a:extLst>
            </p:cNvPr>
            <p:cNvGrpSpPr/>
            <p:nvPr/>
          </p:nvGrpSpPr>
          <p:grpSpPr>
            <a:xfrm>
              <a:off x="4851513" y="3756694"/>
              <a:ext cx="399759" cy="446653"/>
              <a:chOff x="709535" y="3658062"/>
              <a:chExt cx="1430415" cy="1598221"/>
            </a:xfrm>
          </p:grpSpPr>
          <p:sp>
            <p:nvSpPr>
              <p:cNvPr id="35" name="Freeform 5">
                <a:extLst>
                  <a:ext uri="{FF2B5EF4-FFF2-40B4-BE49-F238E27FC236}">
                    <a16:creationId xmlns:a16="http://schemas.microsoft.com/office/drawing/2014/main" id="{4A6326CC-D657-4E54-B69A-DB9903D8A5DF}"/>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505050"/>
                  </a:solidFill>
                  <a:latin typeface="Segoe UI Semilight"/>
                </a:endParaRPr>
              </a:p>
            </p:txBody>
          </p:sp>
          <p:sp>
            <p:nvSpPr>
              <p:cNvPr id="39" name="Trapezoid 22">
                <a:extLst>
                  <a:ext uri="{FF2B5EF4-FFF2-40B4-BE49-F238E27FC236}">
                    <a16:creationId xmlns:a16="http://schemas.microsoft.com/office/drawing/2014/main" id="{583C3FF7-A3BD-4D85-B938-42ECD43A4192}"/>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rapezoid 39">
                <a:extLst>
                  <a:ext uri="{FF2B5EF4-FFF2-40B4-BE49-F238E27FC236}">
                    <a16:creationId xmlns:a16="http://schemas.microsoft.com/office/drawing/2014/main" id="{91D5CB77-3E9E-4D30-92E7-902504316FB3}"/>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87" name="Rectangle: Rounded Corners 86">
            <a:extLst>
              <a:ext uri="{FF2B5EF4-FFF2-40B4-BE49-F238E27FC236}">
                <a16:creationId xmlns:a16="http://schemas.microsoft.com/office/drawing/2014/main" id="{2BE10528-521B-4003-8F94-AEC0873A01F3}"/>
              </a:ext>
            </a:extLst>
          </p:cNvPr>
          <p:cNvSpPr/>
          <p:nvPr/>
        </p:nvSpPr>
        <p:spPr bwMode="auto">
          <a:xfrm>
            <a:off x="4338001" y="2989086"/>
            <a:ext cx="1632055" cy="1632056"/>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27" numCol="1" spcCol="0" rtlCol="0" fromWordArt="0" anchor="t" anchorCtr="0" forceAA="0" compatLnSpc="1">
            <a:prstTxWarp prst="textNoShape">
              <a:avLst/>
            </a:prstTxWarp>
            <a:noAutofit/>
          </a:bodyPr>
          <a:lstStyle/>
          <a:p>
            <a:pPr defTabSz="931935" fontAlgn="base">
              <a:spcBef>
                <a:spcPct val="0"/>
              </a:spcBef>
              <a:spcAft>
                <a:spcPct val="0"/>
              </a:spcAft>
            </a:pPr>
            <a:endParaRPr lang="en-US" sz="1399">
              <a:gradFill>
                <a:gsLst>
                  <a:gs pos="0">
                    <a:srgbClr val="FFFFFF"/>
                  </a:gs>
                  <a:gs pos="100000">
                    <a:srgbClr val="FFFFFF"/>
                  </a:gs>
                </a:gsLst>
                <a:lin ang="5400000" scaled="0"/>
              </a:gradFill>
              <a:latin typeface="Segoe UI"/>
              <a:cs typeface="Segoe UI" pitchFamily="34" charset="0"/>
            </a:endParaRPr>
          </a:p>
        </p:txBody>
      </p:sp>
      <p:grpSp>
        <p:nvGrpSpPr>
          <p:cNvPr id="36" name="Group 35">
            <a:extLst>
              <a:ext uri="{FF2B5EF4-FFF2-40B4-BE49-F238E27FC236}">
                <a16:creationId xmlns:a16="http://schemas.microsoft.com/office/drawing/2014/main" id="{60AC6D39-E49A-410A-A776-056BC81DBC26}"/>
              </a:ext>
            </a:extLst>
          </p:cNvPr>
          <p:cNvGrpSpPr>
            <a:grpSpLocks noChangeAspect="1"/>
          </p:cNvGrpSpPr>
          <p:nvPr/>
        </p:nvGrpSpPr>
        <p:grpSpPr>
          <a:xfrm>
            <a:off x="6222887" y="2986660"/>
            <a:ext cx="1776223" cy="1632056"/>
            <a:chOff x="6816528" y="2940673"/>
            <a:chExt cx="2449556" cy="2250738"/>
          </a:xfrm>
        </p:grpSpPr>
        <p:sp>
          <p:nvSpPr>
            <p:cNvPr id="114" name="Rectangle: Rounded Corners 113">
              <a:extLst>
                <a:ext uri="{FF2B5EF4-FFF2-40B4-BE49-F238E27FC236}">
                  <a16:creationId xmlns:a16="http://schemas.microsoft.com/office/drawing/2014/main" id="{CF956ED5-B73C-4910-B756-D53D53E49089}"/>
                </a:ext>
              </a:extLst>
            </p:cNvPr>
            <p:cNvSpPr/>
            <p:nvPr/>
          </p:nvSpPr>
          <p:spPr bwMode="auto">
            <a:xfrm>
              <a:off x="6927308" y="2940673"/>
              <a:ext cx="2250738" cy="2250738"/>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27" numCol="1" spcCol="0" rtlCol="0" fromWordArt="0" anchor="t" anchorCtr="0" forceAA="0" compatLnSpc="1">
              <a:prstTxWarp prst="textNoShape">
                <a:avLst/>
              </a:prstTxWarp>
              <a:noAutofit/>
            </a:bodyPr>
            <a:lstStyle/>
            <a:p>
              <a:pPr defTabSz="931935" fontAlgn="base">
                <a:spcBef>
                  <a:spcPct val="0"/>
                </a:spcBef>
                <a:spcAft>
                  <a:spcPct val="0"/>
                </a:spcAft>
              </a:pPr>
              <a:endParaRPr lang="en-US" sz="1399">
                <a:gradFill>
                  <a:gsLst>
                    <a:gs pos="0">
                      <a:srgbClr val="FFFFFF"/>
                    </a:gs>
                    <a:gs pos="100000">
                      <a:srgbClr val="FFFFFF"/>
                    </a:gs>
                  </a:gsLst>
                  <a:lin ang="5400000" scaled="0"/>
                </a:gradFill>
                <a:latin typeface="Segoe UI"/>
                <a:cs typeface="Segoe UI" pitchFamily="34" charset="0"/>
              </a:endParaRPr>
            </a:p>
          </p:txBody>
        </p:sp>
        <p:grpSp>
          <p:nvGrpSpPr>
            <p:cNvPr id="24" name="Group 23">
              <a:extLst>
                <a:ext uri="{FF2B5EF4-FFF2-40B4-BE49-F238E27FC236}">
                  <a16:creationId xmlns:a16="http://schemas.microsoft.com/office/drawing/2014/main" id="{B7D1D29F-3666-4B51-88D4-49AA1FB0D0BA}"/>
                </a:ext>
              </a:extLst>
            </p:cNvPr>
            <p:cNvGrpSpPr/>
            <p:nvPr/>
          </p:nvGrpSpPr>
          <p:grpSpPr>
            <a:xfrm>
              <a:off x="6816528" y="3649299"/>
              <a:ext cx="2449556" cy="1026346"/>
              <a:chOff x="6836700" y="3649299"/>
              <a:chExt cx="2449556" cy="1026346"/>
            </a:xfrm>
          </p:grpSpPr>
          <p:grpSp>
            <p:nvGrpSpPr>
              <p:cNvPr id="101" name="Group 100">
                <a:extLst>
                  <a:ext uri="{FF2B5EF4-FFF2-40B4-BE49-F238E27FC236}">
                    <a16:creationId xmlns:a16="http://schemas.microsoft.com/office/drawing/2014/main" id="{69712120-81CE-4D78-A044-2F7C86206FFB}"/>
                  </a:ext>
                </a:extLst>
              </p:cNvPr>
              <p:cNvGrpSpPr/>
              <p:nvPr/>
            </p:nvGrpSpPr>
            <p:grpSpPr>
              <a:xfrm>
                <a:off x="7240058" y="3649299"/>
                <a:ext cx="498396" cy="628234"/>
                <a:chOff x="9049397" y="3538221"/>
                <a:chExt cx="843714" cy="1063508"/>
              </a:xfrm>
              <a:noFill/>
            </p:grpSpPr>
            <p:sp>
              <p:nvSpPr>
                <p:cNvPr id="110" name="Delay 472">
                  <a:extLst>
                    <a:ext uri="{FF2B5EF4-FFF2-40B4-BE49-F238E27FC236}">
                      <a16:creationId xmlns:a16="http://schemas.microsoft.com/office/drawing/2014/main" id="{CF5522EF-5F31-4311-86FE-3C7E04639DC2}"/>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00102C3-469E-4CA7-BB32-F6ED8ACEB03A}"/>
                    </a:ext>
                  </a:extLst>
                </p:cNvPr>
                <p:cNvGrpSpPr/>
                <p:nvPr/>
              </p:nvGrpSpPr>
              <p:grpSpPr>
                <a:xfrm>
                  <a:off x="9049397" y="3679725"/>
                  <a:ext cx="843714" cy="922004"/>
                  <a:chOff x="7480331" y="4348086"/>
                  <a:chExt cx="144649" cy="158071"/>
                </a:xfrm>
                <a:grpFill/>
              </p:grpSpPr>
              <p:sp>
                <p:nvSpPr>
                  <p:cNvPr id="112" name="Oval 9">
                    <a:extLst>
                      <a:ext uri="{FF2B5EF4-FFF2-40B4-BE49-F238E27FC236}">
                        <a16:creationId xmlns:a16="http://schemas.microsoft.com/office/drawing/2014/main" id="{A43870CD-6BD7-46AF-93F3-35E8BD034EC2}"/>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113" name="Freeform 10">
                    <a:extLst>
                      <a:ext uri="{FF2B5EF4-FFF2-40B4-BE49-F238E27FC236}">
                        <a16:creationId xmlns:a16="http://schemas.microsoft.com/office/drawing/2014/main" id="{E04A399B-6E51-49C9-8BA5-53C9A072049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grpSp>
          <p:sp>
            <p:nvSpPr>
              <p:cNvPr id="102" name="TextBox 101">
                <a:extLst>
                  <a:ext uri="{FF2B5EF4-FFF2-40B4-BE49-F238E27FC236}">
                    <a16:creationId xmlns:a16="http://schemas.microsoft.com/office/drawing/2014/main" id="{B94776EE-0C61-4534-B80A-A350947087BC}"/>
                  </a:ext>
                </a:extLst>
              </p:cNvPr>
              <p:cNvSpPr txBox="1"/>
              <p:nvPr/>
            </p:nvSpPr>
            <p:spPr>
              <a:xfrm>
                <a:off x="6836700" y="4318464"/>
                <a:ext cx="1305113" cy="357181"/>
              </a:xfrm>
              <a:prstGeom prst="rect">
                <a:avLst/>
              </a:prstGeom>
              <a:noFill/>
            </p:spPr>
            <p:txBody>
              <a:bodyPr wrap="square" lIns="0" tIns="0" rIns="0" bIns="0" rtlCol="0" anchor="ctr">
                <a:noAutofit/>
              </a:bodyPr>
              <a:lstStyle/>
              <a:p>
                <a:pPr algn="ctr" defTabSz="932418">
                  <a:lnSpc>
                    <a:spcPct val="90000"/>
                  </a:lnSpc>
                  <a:spcAft>
                    <a:spcPts val="612"/>
                  </a:spcAft>
                  <a:defRPr/>
                </a:pPr>
                <a:r>
                  <a:rPr lang="en-US" sz="918" b="1">
                    <a:gradFill>
                      <a:gsLst>
                        <a:gs pos="0">
                          <a:srgbClr val="0078D7"/>
                        </a:gs>
                        <a:gs pos="100000">
                          <a:srgbClr val="0078D7"/>
                        </a:gs>
                      </a:gsLst>
                      <a:lin ang="5400000" scaled="0"/>
                    </a:gradFill>
                    <a:latin typeface="Segoe UI" panose="020B0502040204020203" pitchFamily="34" charset="0"/>
                    <a:ea typeface="Segoe UI Semibold" charset="0"/>
                    <a:cs typeface="Segoe UI" panose="020B0502040204020203" pitchFamily="34" charset="0"/>
                  </a:rPr>
                  <a:t>Microsoft</a:t>
                </a:r>
              </a:p>
            </p:txBody>
          </p:sp>
          <p:sp>
            <p:nvSpPr>
              <p:cNvPr id="103" name="TextBox 102">
                <a:extLst>
                  <a:ext uri="{FF2B5EF4-FFF2-40B4-BE49-F238E27FC236}">
                    <a16:creationId xmlns:a16="http://schemas.microsoft.com/office/drawing/2014/main" id="{E09CE4B9-1081-4B2D-AFAF-0DEBB303030B}"/>
                  </a:ext>
                </a:extLst>
              </p:cNvPr>
              <p:cNvSpPr txBox="1"/>
              <p:nvPr/>
            </p:nvSpPr>
            <p:spPr>
              <a:xfrm>
                <a:off x="7981143" y="4318464"/>
                <a:ext cx="1305113" cy="357181"/>
              </a:xfrm>
              <a:prstGeom prst="rect">
                <a:avLst/>
              </a:prstGeom>
              <a:noFill/>
            </p:spPr>
            <p:txBody>
              <a:bodyPr wrap="square" lIns="0" tIns="0" rIns="0" bIns="0" rtlCol="0" anchor="ctr">
                <a:noAutofit/>
              </a:bodyPr>
              <a:lstStyle/>
              <a:p>
                <a:pPr algn="ctr" defTabSz="932418">
                  <a:lnSpc>
                    <a:spcPct val="90000"/>
                  </a:lnSpc>
                  <a:spcAft>
                    <a:spcPts val="612"/>
                  </a:spcAft>
                  <a:defRPr/>
                </a:pPr>
                <a:r>
                  <a:rPr lang="en-US" sz="918" b="1">
                    <a:gradFill>
                      <a:gsLst>
                        <a:gs pos="0">
                          <a:srgbClr val="008272"/>
                        </a:gs>
                        <a:gs pos="100000">
                          <a:srgbClr val="008272"/>
                        </a:gs>
                      </a:gsLst>
                      <a:lin ang="5400000" scaled="0"/>
                    </a:gradFill>
                    <a:latin typeface="Segoe UI" panose="020B0502040204020203" pitchFamily="34" charset="0"/>
                    <a:ea typeface="Segoe UI Semibold" charset="0"/>
                    <a:cs typeface="Segoe UI" panose="020B0502040204020203" pitchFamily="34" charset="0"/>
                  </a:rPr>
                  <a:t>Partner</a:t>
                </a:r>
              </a:p>
            </p:txBody>
          </p:sp>
          <p:grpSp>
            <p:nvGrpSpPr>
              <p:cNvPr id="106" name="Group 105">
                <a:extLst>
                  <a:ext uri="{FF2B5EF4-FFF2-40B4-BE49-F238E27FC236}">
                    <a16:creationId xmlns:a16="http://schemas.microsoft.com/office/drawing/2014/main" id="{D2951C1A-BA7F-4F7C-9FDC-349560564474}"/>
                  </a:ext>
                </a:extLst>
              </p:cNvPr>
              <p:cNvGrpSpPr/>
              <p:nvPr/>
            </p:nvGrpSpPr>
            <p:grpSpPr>
              <a:xfrm>
                <a:off x="8352561" y="3655494"/>
                <a:ext cx="562275" cy="628233"/>
                <a:chOff x="709535" y="3658062"/>
                <a:chExt cx="1430415" cy="1598221"/>
              </a:xfrm>
            </p:grpSpPr>
            <p:sp>
              <p:nvSpPr>
                <p:cNvPr id="107" name="Freeform 5">
                  <a:extLst>
                    <a:ext uri="{FF2B5EF4-FFF2-40B4-BE49-F238E27FC236}">
                      <a16:creationId xmlns:a16="http://schemas.microsoft.com/office/drawing/2014/main" id="{2079952C-76FE-48D5-BA25-7DC9F16FCC25}"/>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505050"/>
                    </a:solidFill>
                    <a:latin typeface="Segoe UI Semilight"/>
                  </a:endParaRPr>
                </a:p>
              </p:txBody>
            </p:sp>
            <p:sp>
              <p:nvSpPr>
                <p:cNvPr id="108" name="Trapezoid 22">
                  <a:extLst>
                    <a:ext uri="{FF2B5EF4-FFF2-40B4-BE49-F238E27FC236}">
                      <a16:creationId xmlns:a16="http://schemas.microsoft.com/office/drawing/2014/main" id="{B0EA6E54-A224-41C0-ACDE-13ED8F992C77}"/>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Trapezoid 108">
                  <a:extLst>
                    <a:ext uri="{FF2B5EF4-FFF2-40B4-BE49-F238E27FC236}">
                      <a16:creationId xmlns:a16="http://schemas.microsoft.com/office/drawing/2014/main" id="{81A5910B-7242-4919-9DB9-3BA7AD668CB4}"/>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930222A0-54CB-479F-9049-0872864167D5}"/>
                  </a:ext>
                </a:extLst>
              </p:cNvPr>
              <p:cNvGrpSpPr/>
              <p:nvPr/>
            </p:nvGrpSpPr>
            <p:grpSpPr>
              <a:xfrm>
                <a:off x="7874246" y="3814280"/>
                <a:ext cx="451018" cy="332424"/>
                <a:chOff x="5351278" y="2144794"/>
                <a:chExt cx="487523" cy="359330"/>
              </a:xfrm>
            </p:grpSpPr>
            <p:sp>
              <p:nvSpPr>
                <p:cNvPr id="116" name="arrow_16">
                  <a:extLst>
                    <a:ext uri="{FF2B5EF4-FFF2-40B4-BE49-F238E27FC236}">
                      <a16:creationId xmlns:a16="http://schemas.microsoft.com/office/drawing/2014/main" id="{C524AE24-B512-4C89-B176-0EA528A2F1D8}"/>
                    </a:ext>
                  </a:extLst>
                </p:cNvPr>
                <p:cNvSpPr>
                  <a:spLocks noChangeAspect="1" noEditPoints="1"/>
                </p:cNvSpPr>
                <p:nvPr/>
              </p:nvSpPr>
              <p:spPr bwMode="auto">
                <a:xfrm>
                  <a:off x="5351278" y="2144794"/>
                  <a:ext cx="487523" cy="359330"/>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a:endParaRPr>
                </a:p>
              </p:txBody>
            </p:sp>
            <p:sp>
              <p:nvSpPr>
                <p:cNvPr id="117" name="Rectangle 13">
                  <a:extLst>
                    <a:ext uri="{FF2B5EF4-FFF2-40B4-BE49-F238E27FC236}">
                      <a16:creationId xmlns:a16="http://schemas.microsoft.com/office/drawing/2014/main" id="{5C35951F-D626-4C80-82A0-8C93117DB0A8}"/>
                    </a:ext>
                  </a:extLst>
                </p:cNvPr>
                <p:cNvSpPr/>
                <p:nvPr/>
              </p:nvSpPr>
              <p:spPr bwMode="auto">
                <a:xfrm rot="18759500">
                  <a:off x="5355639" y="2168472"/>
                  <a:ext cx="91029" cy="91029"/>
                </a:xfrm>
                <a:custGeom>
                  <a:avLst/>
                  <a:gdLst>
                    <a:gd name="connsiteX0" fmla="*/ 0 w 281080"/>
                    <a:gd name="connsiteY0" fmla="*/ 0 h 281080"/>
                    <a:gd name="connsiteX1" fmla="*/ 281080 w 281080"/>
                    <a:gd name="connsiteY1" fmla="*/ 0 h 281080"/>
                    <a:gd name="connsiteX2" fmla="*/ 281080 w 281080"/>
                    <a:gd name="connsiteY2" fmla="*/ 281080 h 281080"/>
                    <a:gd name="connsiteX3" fmla="*/ 0 w 281080"/>
                    <a:gd name="connsiteY3" fmla="*/ 281080 h 281080"/>
                    <a:gd name="connsiteX4" fmla="*/ 0 w 281080"/>
                    <a:gd name="connsiteY4" fmla="*/ 0 h 281080"/>
                    <a:gd name="connsiteX0" fmla="*/ 281080 w 372520"/>
                    <a:gd name="connsiteY0" fmla="*/ 281080 h 372520"/>
                    <a:gd name="connsiteX1" fmla="*/ 0 w 372520"/>
                    <a:gd name="connsiteY1" fmla="*/ 281080 h 372520"/>
                    <a:gd name="connsiteX2" fmla="*/ 0 w 372520"/>
                    <a:gd name="connsiteY2" fmla="*/ 0 h 372520"/>
                    <a:gd name="connsiteX3" fmla="*/ 281080 w 372520"/>
                    <a:gd name="connsiteY3" fmla="*/ 0 h 372520"/>
                    <a:gd name="connsiteX4" fmla="*/ 372520 w 372520"/>
                    <a:gd name="connsiteY4" fmla="*/ 372520 h 372520"/>
                    <a:gd name="connsiteX0" fmla="*/ 281080 w 281080"/>
                    <a:gd name="connsiteY0" fmla="*/ 281080 h 281080"/>
                    <a:gd name="connsiteX1" fmla="*/ 0 w 281080"/>
                    <a:gd name="connsiteY1" fmla="*/ 281080 h 281080"/>
                    <a:gd name="connsiteX2" fmla="*/ 0 w 281080"/>
                    <a:gd name="connsiteY2" fmla="*/ 0 h 281080"/>
                    <a:gd name="connsiteX3" fmla="*/ 281080 w 281080"/>
                    <a:gd name="connsiteY3" fmla="*/ 0 h 281080"/>
                    <a:gd name="connsiteX0" fmla="*/ 0 w 281080"/>
                    <a:gd name="connsiteY0" fmla="*/ 281080 h 281080"/>
                    <a:gd name="connsiteX1" fmla="*/ 0 w 281080"/>
                    <a:gd name="connsiteY1" fmla="*/ 0 h 281080"/>
                    <a:gd name="connsiteX2" fmla="*/ 281080 w 281080"/>
                    <a:gd name="connsiteY2" fmla="*/ 0 h 281080"/>
                  </a:gdLst>
                  <a:ahLst/>
                  <a:cxnLst>
                    <a:cxn ang="0">
                      <a:pos x="connsiteX0" y="connsiteY0"/>
                    </a:cxn>
                    <a:cxn ang="0">
                      <a:pos x="connsiteX1" y="connsiteY1"/>
                    </a:cxn>
                    <a:cxn ang="0">
                      <a:pos x="connsiteX2" y="connsiteY2"/>
                    </a:cxn>
                  </a:cxnLst>
                  <a:rect l="l" t="t" r="r" b="b"/>
                  <a:pathLst>
                    <a:path w="281080" h="281080">
                      <a:moveTo>
                        <a:pt x="0" y="281080"/>
                      </a:moveTo>
                      <a:lnTo>
                        <a:pt x="0" y="0"/>
                      </a:lnTo>
                      <a:lnTo>
                        <a:pt x="281080"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a:endParaRPr>
                </a:p>
              </p:txBody>
            </p:sp>
            <p:sp>
              <p:nvSpPr>
                <p:cNvPr id="118" name="Rectangle 13">
                  <a:extLst>
                    <a:ext uri="{FF2B5EF4-FFF2-40B4-BE49-F238E27FC236}">
                      <a16:creationId xmlns:a16="http://schemas.microsoft.com/office/drawing/2014/main" id="{B20B1348-6847-49AC-880E-88CBEC325DE0}"/>
                    </a:ext>
                  </a:extLst>
                </p:cNvPr>
                <p:cNvSpPr/>
                <p:nvPr/>
              </p:nvSpPr>
              <p:spPr bwMode="auto">
                <a:xfrm rot="18759500">
                  <a:off x="5355639" y="2389373"/>
                  <a:ext cx="91029" cy="91029"/>
                </a:xfrm>
                <a:custGeom>
                  <a:avLst/>
                  <a:gdLst>
                    <a:gd name="connsiteX0" fmla="*/ 0 w 281080"/>
                    <a:gd name="connsiteY0" fmla="*/ 0 h 281080"/>
                    <a:gd name="connsiteX1" fmla="*/ 281080 w 281080"/>
                    <a:gd name="connsiteY1" fmla="*/ 0 h 281080"/>
                    <a:gd name="connsiteX2" fmla="*/ 281080 w 281080"/>
                    <a:gd name="connsiteY2" fmla="*/ 281080 h 281080"/>
                    <a:gd name="connsiteX3" fmla="*/ 0 w 281080"/>
                    <a:gd name="connsiteY3" fmla="*/ 281080 h 281080"/>
                    <a:gd name="connsiteX4" fmla="*/ 0 w 281080"/>
                    <a:gd name="connsiteY4" fmla="*/ 0 h 281080"/>
                    <a:gd name="connsiteX0" fmla="*/ 281080 w 372520"/>
                    <a:gd name="connsiteY0" fmla="*/ 281080 h 372520"/>
                    <a:gd name="connsiteX1" fmla="*/ 0 w 372520"/>
                    <a:gd name="connsiteY1" fmla="*/ 281080 h 372520"/>
                    <a:gd name="connsiteX2" fmla="*/ 0 w 372520"/>
                    <a:gd name="connsiteY2" fmla="*/ 0 h 372520"/>
                    <a:gd name="connsiteX3" fmla="*/ 281080 w 372520"/>
                    <a:gd name="connsiteY3" fmla="*/ 0 h 372520"/>
                    <a:gd name="connsiteX4" fmla="*/ 372520 w 372520"/>
                    <a:gd name="connsiteY4" fmla="*/ 372520 h 372520"/>
                    <a:gd name="connsiteX0" fmla="*/ 281080 w 281080"/>
                    <a:gd name="connsiteY0" fmla="*/ 281080 h 281080"/>
                    <a:gd name="connsiteX1" fmla="*/ 0 w 281080"/>
                    <a:gd name="connsiteY1" fmla="*/ 281080 h 281080"/>
                    <a:gd name="connsiteX2" fmla="*/ 0 w 281080"/>
                    <a:gd name="connsiteY2" fmla="*/ 0 h 281080"/>
                    <a:gd name="connsiteX3" fmla="*/ 281080 w 281080"/>
                    <a:gd name="connsiteY3" fmla="*/ 0 h 281080"/>
                    <a:gd name="connsiteX0" fmla="*/ 0 w 281080"/>
                    <a:gd name="connsiteY0" fmla="*/ 281080 h 281080"/>
                    <a:gd name="connsiteX1" fmla="*/ 0 w 281080"/>
                    <a:gd name="connsiteY1" fmla="*/ 0 h 281080"/>
                    <a:gd name="connsiteX2" fmla="*/ 281080 w 281080"/>
                    <a:gd name="connsiteY2" fmla="*/ 0 h 281080"/>
                  </a:gdLst>
                  <a:ahLst/>
                  <a:cxnLst>
                    <a:cxn ang="0">
                      <a:pos x="connsiteX0" y="connsiteY0"/>
                    </a:cxn>
                    <a:cxn ang="0">
                      <a:pos x="connsiteX1" y="connsiteY1"/>
                    </a:cxn>
                    <a:cxn ang="0">
                      <a:pos x="connsiteX2" y="connsiteY2"/>
                    </a:cxn>
                  </a:cxnLst>
                  <a:rect l="l" t="t" r="r" b="b"/>
                  <a:pathLst>
                    <a:path w="281080" h="281080">
                      <a:moveTo>
                        <a:pt x="0" y="281080"/>
                      </a:moveTo>
                      <a:lnTo>
                        <a:pt x="0" y="0"/>
                      </a:lnTo>
                      <a:lnTo>
                        <a:pt x="281080" y="0"/>
                      </a:lnTo>
                    </a:path>
                  </a:pathLst>
                </a:custGeom>
                <a:no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a:endParaRPr>
                </a:p>
              </p:txBody>
            </p:sp>
          </p:grpSp>
        </p:grpSp>
      </p:grpSp>
      <p:sp>
        <p:nvSpPr>
          <p:cNvPr id="121" name="Rectangle 120">
            <a:extLst>
              <a:ext uri="{FF2B5EF4-FFF2-40B4-BE49-F238E27FC236}">
                <a16:creationId xmlns:a16="http://schemas.microsoft.com/office/drawing/2014/main" id="{92CDBBD8-1F5C-4822-B35A-482C150736C4}"/>
              </a:ext>
            </a:extLst>
          </p:cNvPr>
          <p:cNvSpPr/>
          <p:nvPr/>
        </p:nvSpPr>
        <p:spPr bwMode="auto">
          <a:xfrm>
            <a:off x="4105672" y="1919280"/>
            <a:ext cx="2096712" cy="1027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1" tIns="182854" rIns="139871" bIns="74597" numCol="1" spcCol="0" rtlCol="0" fromWordArt="0" anchor="t" anchorCtr="0" forceAA="0" compatLnSpc="1">
            <a:prstTxWarp prst="textNoShape">
              <a:avLst/>
            </a:prstTxWarp>
            <a:noAutofit/>
          </a:bodyPr>
          <a:lstStyle/>
          <a:p>
            <a:pPr algn="ctr" defTabSz="931935" fontAlgn="base">
              <a:spcBef>
                <a:spcPct val="0"/>
              </a:spcBef>
              <a:spcAft>
                <a:spcPct val="0"/>
              </a:spcAft>
              <a:defRPr/>
            </a:pPr>
            <a:r>
              <a:rPr lang="en-US" sz="1399" b="1">
                <a:gradFill>
                  <a:gsLst>
                    <a:gs pos="0">
                      <a:srgbClr val="2F2F2F"/>
                    </a:gs>
                    <a:gs pos="100000">
                      <a:srgbClr val="2F2F2F"/>
                    </a:gs>
                  </a:gsLst>
                  <a:lin ang="5400000" scaled="0"/>
                </a:gradFill>
                <a:latin typeface="Segoe UI" panose="020B0502040204020203" pitchFamily="34" charset="0"/>
                <a:ea typeface="Segoe UI Semibold" charset="0"/>
                <a:cs typeface="Segoe UI" panose="020B0502040204020203" pitchFamily="34" charset="0"/>
              </a:rPr>
              <a:t>Opportunity is identified </a:t>
            </a:r>
            <a:br>
              <a:rPr lang="en-US" sz="1399" b="1">
                <a:gradFill>
                  <a:gsLst>
                    <a:gs pos="0">
                      <a:srgbClr val="2F2F2F"/>
                    </a:gs>
                    <a:gs pos="100000">
                      <a:srgbClr val="2F2F2F"/>
                    </a:gs>
                  </a:gsLst>
                  <a:lin ang="5400000" scaled="0"/>
                </a:gradFill>
                <a:latin typeface="Segoe UI" panose="020B0502040204020203" pitchFamily="34" charset="0"/>
                <a:ea typeface="Segoe UI Semibold" charset="0"/>
                <a:cs typeface="Segoe UI" panose="020B0502040204020203" pitchFamily="34" charset="0"/>
              </a:rPr>
            </a:br>
            <a:r>
              <a:rPr lang="en-US" sz="1199">
                <a:gradFill>
                  <a:gsLst>
                    <a:gs pos="0">
                      <a:srgbClr val="2F2F2F"/>
                    </a:gs>
                    <a:gs pos="100000">
                      <a:srgbClr val="2F2F2F"/>
                    </a:gs>
                  </a:gsLst>
                  <a:lin ang="5400000" scaled="0"/>
                </a:gradFill>
                <a:latin typeface="Segoe UI" panose="020B0502040204020203" pitchFamily="34" charset="0"/>
                <a:ea typeface="Segoe UI Semibold" charset="0"/>
                <a:cs typeface="Segoe UI" panose="020B0502040204020203" pitchFamily="34" charset="0"/>
              </a:rPr>
              <a:t>with Microsoft-managed customers</a:t>
            </a:r>
            <a:endParaRPr lang="en-US" sz="1299">
              <a:gradFill>
                <a:gsLst>
                  <a:gs pos="0">
                    <a:srgbClr val="2F2F2F"/>
                  </a:gs>
                  <a:gs pos="100000">
                    <a:srgbClr val="2F2F2F"/>
                  </a:gs>
                </a:gsLst>
                <a:lin ang="5400000" scaled="0"/>
              </a:gradFill>
              <a:latin typeface="Segoe UI" panose="020B0502040204020203" pitchFamily="34" charset="0"/>
              <a:ea typeface="Segoe UI Semibold" charset="0"/>
              <a:cs typeface="Segoe UI" panose="020B0502040204020203" pitchFamily="34" charset="0"/>
            </a:endParaRPr>
          </a:p>
        </p:txBody>
      </p:sp>
      <p:sp>
        <p:nvSpPr>
          <p:cNvPr id="122" name="Rectangle 121">
            <a:extLst>
              <a:ext uri="{FF2B5EF4-FFF2-40B4-BE49-F238E27FC236}">
                <a16:creationId xmlns:a16="http://schemas.microsoft.com/office/drawing/2014/main" id="{E6D1A10E-2680-46C0-8294-E34A8F6DC9F5}"/>
              </a:ext>
            </a:extLst>
          </p:cNvPr>
          <p:cNvSpPr/>
          <p:nvPr/>
        </p:nvSpPr>
        <p:spPr bwMode="auto">
          <a:xfrm>
            <a:off x="6244499" y="1927837"/>
            <a:ext cx="1744591" cy="926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1" tIns="182854" rIns="139871" bIns="74597" numCol="1" spcCol="0" rtlCol="0" fromWordArt="0" anchor="t" anchorCtr="0" forceAA="0" compatLnSpc="1">
            <a:prstTxWarp prst="textNoShape">
              <a:avLst/>
            </a:prstTxWarp>
            <a:noAutofit/>
          </a:bodyPr>
          <a:lstStyle/>
          <a:p>
            <a:pPr algn="ctr" defTabSz="931935" fontAlgn="base">
              <a:spcBef>
                <a:spcPct val="0"/>
              </a:spcBef>
              <a:spcAft>
                <a:spcPct val="0"/>
              </a:spcAft>
              <a:defRPr/>
            </a:pPr>
            <a:r>
              <a:rPr lang="en-US" sz="1399" b="1">
                <a:gradFill>
                  <a:gsLst>
                    <a:gs pos="0">
                      <a:srgbClr val="2F2F2F"/>
                    </a:gs>
                    <a:gs pos="100000">
                      <a:srgbClr val="2F2F2F"/>
                    </a:gs>
                  </a:gsLst>
                  <a:lin ang="5400000" scaled="0"/>
                </a:gradFill>
                <a:latin typeface="Segoe UI" panose="020B0502040204020203" pitchFamily="34" charset="0"/>
                <a:cs typeface="Segoe UI" panose="020B0502040204020203" pitchFamily="34" charset="0"/>
              </a:rPr>
              <a:t>Qualified opportunity is shared  </a:t>
            </a:r>
            <a:endParaRPr lang="en-US" sz="1399" b="1">
              <a:gradFill>
                <a:gsLst>
                  <a:gs pos="0">
                    <a:srgbClr val="2F2F2F"/>
                  </a:gs>
                  <a:gs pos="100000">
                    <a:srgbClr val="2F2F2F"/>
                  </a:gs>
                </a:gsLst>
                <a:lin ang="5400000" scaled="0"/>
              </a:gradFill>
              <a:latin typeface="Segoe UI" panose="020B0502040204020203" pitchFamily="34" charset="0"/>
              <a:ea typeface="Segoe UI Semibold" charset="0"/>
              <a:cs typeface="Segoe UI" panose="020B0502040204020203" pitchFamily="34" charset="0"/>
            </a:endParaRPr>
          </a:p>
        </p:txBody>
      </p:sp>
      <p:sp>
        <p:nvSpPr>
          <p:cNvPr id="123" name="Rectangle 122">
            <a:extLst>
              <a:ext uri="{FF2B5EF4-FFF2-40B4-BE49-F238E27FC236}">
                <a16:creationId xmlns:a16="http://schemas.microsoft.com/office/drawing/2014/main" id="{3FF997A8-810C-49AB-9CE9-D1A020BBB478}"/>
              </a:ext>
            </a:extLst>
          </p:cNvPr>
          <p:cNvSpPr/>
          <p:nvPr/>
        </p:nvSpPr>
        <p:spPr bwMode="auto">
          <a:xfrm>
            <a:off x="8314175" y="2069581"/>
            <a:ext cx="1457907" cy="6527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1" tIns="182854" rIns="139871" bIns="74597" numCol="1" spcCol="0" rtlCol="0" fromWordArt="0" anchor="t" anchorCtr="0" forceAA="0" compatLnSpc="1">
            <a:prstTxWarp prst="textNoShape">
              <a:avLst/>
            </a:prstTxWarp>
            <a:noAutofit/>
          </a:bodyPr>
          <a:lstStyle/>
          <a:p>
            <a:pPr algn="ctr" defTabSz="931935" fontAlgn="base">
              <a:spcBef>
                <a:spcPct val="0"/>
              </a:spcBef>
              <a:spcAft>
                <a:spcPct val="0"/>
              </a:spcAft>
              <a:defRPr/>
            </a:pPr>
            <a:r>
              <a:rPr lang="en-US" sz="1399" b="1">
                <a:gradFill>
                  <a:gsLst>
                    <a:gs pos="0">
                      <a:srgbClr val="2F2F2F"/>
                    </a:gs>
                    <a:gs pos="100000">
                      <a:srgbClr val="2F2F2F"/>
                    </a:gs>
                  </a:gsLst>
                  <a:lin ang="5400000" scaled="0"/>
                </a:gradFill>
                <a:latin typeface="Segoe UI" panose="020B0502040204020203" pitchFamily="34" charset="0"/>
                <a:cs typeface="Segoe UI" panose="020B0502040204020203" pitchFamily="34" charset="0"/>
              </a:rPr>
              <a:t>Opportunity is accepted  </a:t>
            </a:r>
            <a:br>
              <a:rPr lang="en-US" sz="1399" b="1">
                <a:gradFill>
                  <a:gsLst>
                    <a:gs pos="0">
                      <a:srgbClr val="2F2F2F"/>
                    </a:gs>
                    <a:gs pos="100000">
                      <a:srgbClr val="2F2F2F"/>
                    </a:gs>
                  </a:gsLst>
                  <a:lin ang="5400000" scaled="0"/>
                </a:gradFill>
                <a:latin typeface="Segoe UI" panose="020B0502040204020203" pitchFamily="34" charset="0"/>
                <a:ea typeface="Segoe UI Semibold" charset="0"/>
                <a:cs typeface="Segoe UI" panose="020B0502040204020203" pitchFamily="34" charset="0"/>
              </a:rPr>
            </a:br>
            <a:endParaRPr lang="en-US" sz="1399" b="1">
              <a:gradFill>
                <a:gsLst>
                  <a:gs pos="0">
                    <a:srgbClr val="2F2F2F"/>
                  </a:gs>
                  <a:gs pos="100000">
                    <a:srgbClr val="2F2F2F"/>
                  </a:gs>
                </a:gsLst>
                <a:lin ang="5400000" scaled="0"/>
              </a:gradFill>
              <a:latin typeface="Segoe UI" panose="020B0502040204020203" pitchFamily="34" charset="0"/>
              <a:ea typeface="Segoe UI Semibold" charset="0"/>
              <a:cs typeface="Segoe UI" panose="020B0502040204020203" pitchFamily="34" charset="0"/>
            </a:endParaRPr>
          </a:p>
        </p:txBody>
      </p:sp>
      <p:grpSp>
        <p:nvGrpSpPr>
          <p:cNvPr id="13" name="Group 12">
            <a:extLst>
              <a:ext uri="{FF2B5EF4-FFF2-40B4-BE49-F238E27FC236}">
                <a16:creationId xmlns:a16="http://schemas.microsoft.com/office/drawing/2014/main" id="{406A01FB-02BF-4E51-A6E3-3FF34DA37CFF}"/>
              </a:ext>
            </a:extLst>
          </p:cNvPr>
          <p:cNvGrpSpPr/>
          <p:nvPr/>
        </p:nvGrpSpPr>
        <p:grpSpPr>
          <a:xfrm>
            <a:off x="357888" y="1969458"/>
            <a:ext cx="4005719" cy="3664003"/>
            <a:chOff x="-43990" y="1947070"/>
            <a:chExt cx="3695691" cy="3380423"/>
          </a:xfrm>
        </p:grpSpPr>
        <p:sp>
          <p:nvSpPr>
            <p:cNvPr id="124" name="Oval 123">
              <a:extLst>
                <a:ext uri="{FF2B5EF4-FFF2-40B4-BE49-F238E27FC236}">
                  <a16:creationId xmlns:a16="http://schemas.microsoft.com/office/drawing/2014/main" id="{46BFB52D-730E-48D3-8562-264EC87E01AB}"/>
                </a:ext>
              </a:extLst>
            </p:cNvPr>
            <p:cNvSpPr/>
            <p:nvPr/>
          </p:nvSpPr>
          <p:spPr bwMode="auto">
            <a:xfrm>
              <a:off x="-43990" y="1947070"/>
              <a:ext cx="3380423" cy="3380423"/>
            </a:xfrm>
            <a:prstGeom prst="ellipse">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6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Pentagon 66"/>
            <p:cNvSpPr/>
            <p:nvPr/>
          </p:nvSpPr>
          <p:spPr bwMode="auto">
            <a:xfrm>
              <a:off x="412205" y="2829975"/>
              <a:ext cx="2598073" cy="1614613"/>
            </a:xfrm>
            <a:prstGeom prst="homePlate">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31935" fontAlgn="base">
                <a:spcBef>
                  <a:spcPct val="0"/>
                </a:spcBef>
                <a:spcAft>
                  <a:spcPct val="0"/>
                </a:spcAft>
                <a:defRPr/>
              </a:pPr>
              <a:r>
                <a:rPr lang="en-US" sz="1836" b="1">
                  <a:gradFill>
                    <a:gsLst>
                      <a:gs pos="0">
                        <a:srgbClr val="FFFFFF"/>
                      </a:gs>
                      <a:gs pos="100000">
                        <a:srgbClr val="FFFFFF"/>
                      </a:gs>
                    </a:gsLst>
                    <a:lin ang="5400000" scaled="0"/>
                  </a:gradFill>
                  <a:latin typeface="Segoe UI" panose="020B0502040204020203" pitchFamily="34" charset="0"/>
                  <a:ea typeface="Segoe UI Semibold" charset="0"/>
                  <a:cs typeface="Segoe UI" panose="020B0502040204020203" pitchFamily="34" charset="0"/>
                </a:rPr>
                <a:t>Co-Sell happens when</a:t>
              </a:r>
            </a:p>
            <a:p>
              <a:pPr defTabSz="931935" fontAlgn="base">
                <a:spcBef>
                  <a:spcPct val="0"/>
                </a:spcBef>
                <a:spcAft>
                  <a:spcPct val="0"/>
                </a:spcAft>
                <a:defRPr/>
              </a:pPr>
              <a:r>
                <a:rPr lang="en-US" sz="1399">
                  <a:gradFill>
                    <a:gsLst>
                      <a:gs pos="0">
                        <a:srgbClr val="FFFFFF"/>
                      </a:gs>
                      <a:gs pos="100000">
                        <a:srgbClr val="FFFFFF"/>
                      </a:gs>
                    </a:gsLst>
                    <a:lin ang="5400000" scaled="0"/>
                  </a:gradFill>
                  <a:latin typeface="Segoe UI" charset="0"/>
                  <a:ea typeface="Segoe UI" charset="0"/>
                  <a:cs typeface="Segoe UI" charset="0"/>
                </a:rPr>
                <a:t>qualified sales opportunities are accepted  and won against Microsoft-managed customers, in the countries where the sales takes place</a:t>
              </a:r>
            </a:p>
            <a:p>
              <a:pPr defTabSz="931935" fontAlgn="base">
                <a:spcBef>
                  <a:spcPct val="0"/>
                </a:spcBef>
                <a:spcAft>
                  <a:spcPct val="0"/>
                </a:spcAft>
                <a:defRPr/>
              </a:pPr>
              <a:r>
                <a:rPr lang="en-US" sz="1399" b="1">
                  <a:gradFill>
                    <a:gsLst>
                      <a:gs pos="0">
                        <a:srgbClr val="FFFFFF"/>
                      </a:gs>
                      <a:gs pos="100000">
                        <a:srgbClr val="FFFFFF"/>
                      </a:gs>
                    </a:gsLst>
                    <a:lin ang="5400000" scaled="0"/>
                  </a:gradFill>
                  <a:latin typeface="Segoe UI Semibold" charset="0"/>
                  <a:ea typeface="Segoe UI Semibold" charset="0"/>
                  <a:cs typeface="Segoe UI Semibold" charset="0"/>
                </a:rPr>
                <a:t> </a:t>
              </a:r>
            </a:p>
          </p:txBody>
        </p:sp>
        <p:cxnSp>
          <p:nvCxnSpPr>
            <p:cNvPr id="7" name="Straight Arrow Connector 6">
              <a:extLst>
                <a:ext uri="{FF2B5EF4-FFF2-40B4-BE49-F238E27FC236}">
                  <a16:creationId xmlns:a16="http://schemas.microsoft.com/office/drawing/2014/main" id="{FDFFA97C-2865-4616-B4A8-E639ACEADCB6}"/>
                </a:ext>
              </a:extLst>
            </p:cNvPr>
            <p:cNvCxnSpPr>
              <a:cxnSpLocks/>
            </p:cNvCxnSpPr>
            <p:nvPr/>
          </p:nvCxnSpPr>
          <p:spPr>
            <a:xfrm>
              <a:off x="1948290" y="2273717"/>
              <a:ext cx="1703411"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C7A9F585-D862-493A-8661-78422ACB1CBC}"/>
              </a:ext>
            </a:extLst>
          </p:cNvPr>
          <p:cNvSpPr/>
          <p:nvPr/>
        </p:nvSpPr>
        <p:spPr bwMode="auto">
          <a:xfrm>
            <a:off x="10266948" y="2081959"/>
            <a:ext cx="1457907" cy="6527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1" tIns="182854" rIns="139871" bIns="74597" numCol="1" spcCol="0" rtlCol="0" fromWordArt="0" anchor="t" anchorCtr="0" forceAA="0" compatLnSpc="1">
            <a:prstTxWarp prst="textNoShape">
              <a:avLst/>
            </a:prstTxWarp>
            <a:noAutofit/>
          </a:bodyPr>
          <a:lstStyle/>
          <a:p>
            <a:pPr algn="ctr" defTabSz="931935" fontAlgn="base">
              <a:spcBef>
                <a:spcPct val="0"/>
              </a:spcBef>
              <a:spcAft>
                <a:spcPct val="0"/>
              </a:spcAft>
              <a:defRPr/>
            </a:pPr>
            <a:r>
              <a:rPr lang="en-US" sz="1399" b="1">
                <a:gradFill>
                  <a:gsLst>
                    <a:gs pos="0">
                      <a:srgbClr val="2F2F2F"/>
                    </a:gs>
                    <a:gs pos="100000">
                      <a:srgbClr val="2F2F2F"/>
                    </a:gs>
                  </a:gsLst>
                  <a:lin ang="5400000" scaled="0"/>
                </a:gradFill>
                <a:latin typeface="Segoe UI" panose="020B0502040204020203" pitchFamily="34" charset="0"/>
                <a:cs typeface="Segoe UI" panose="020B0502040204020203" pitchFamily="34" charset="0"/>
              </a:rPr>
              <a:t>Opportunity is won</a:t>
            </a:r>
            <a:br>
              <a:rPr lang="en-US" sz="1399" b="1">
                <a:gradFill>
                  <a:gsLst>
                    <a:gs pos="0">
                      <a:srgbClr val="2F2F2F"/>
                    </a:gs>
                    <a:gs pos="100000">
                      <a:srgbClr val="2F2F2F"/>
                    </a:gs>
                  </a:gsLst>
                  <a:lin ang="5400000" scaled="0"/>
                </a:gradFill>
                <a:latin typeface="Segoe UI" panose="020B0502040204020203" pitchFamily="34" charset="0"/>
                <a:ea typeface="Segoe UI Semibold" charset="0"/>
                <a:cs typeface="Segoe UI" panose="020B0502040204020203" pitchFamily="34" charset="0"/>
              </a:rPr>
            </a:br>
            <a:endParaRPr lang="en-US" sz="1399" b="1">
              <a:gradFill>
                <a:gsLst>
                  <a:gs pos="0">
                    <a:srgbClr val="2F2F2F"/>
                  </a:gs>
                  <a:gs pos="100000">
                    <a:srgbClr val="2F2F2F"/>
                  </a:gs>
                </a:gsLst>
                <a:lin ang="5400000" scaled="0"/>
              </a:gradFill>
              <a:latin typeface="Segoe UI" panose="020B0502040204020203" pitchFamily="34" charset="0"/>
              <a:ea typeface="Segoe UI Semibold" charset="0"/>
              <a:cs typeface="Segoe UI" panose="020B0502040204020203" pitchFamily="34" charset="0"/>
            </a:endParaRPr>
          </a:p>
        </p:txBody>
      </p:sp>
      <p:grpSp>
        <p:nvGrpSpPr>
          <p:cNvPr id="62" name="Group 61">
            <a:extLst>
              <a:ext uri="{FF2B5EF4-FFF2-40B4-BE49-F238E27FC236}">
                <a16:creationId xmlns:a16="http://schemas.microsoft.com/office/drawing/2014/main" id="{4D0FD6AE-EB71-4023-AA00-687735AA87F1}"/>
              </a:ext>
            </a:extLst>
          </p:cNvPr>
          <p:cNvGrpSpPr>
            <a:grpSpLocks noChangeAspect="1"/>
          </p:cNvGrpSpPr>
          <p:nvPr/>
        </p:nvGrpSpPr>
        <p:grpSpPr>
          <a:xfrm>
            <a:off x="10099545" y="2971062"/>
            <a:ext cx="1776223" cy="1632056"/>
            <a:chOff x="9285535" y="2949819"/>
            <a:chExt cx="2449556" cy="2250738"/>
          </a:xfrm>
        </p:grpSpPr>
        <p:sp>
          <p:nvSpPr>
            <p:cNvPr id="63" name="Rectangle: Rounded Corners 62">
              <a:extLst>
                <a:ext uri="{FF2B5EF4-FFF2-40B4-BE49-F238E27FC236}">
                  <a16:creationId xmlns:a16="http://schemas.microsoft.com/office/drawing/2014/main" id="{4C6E64DF-05BE-409B-B7B9-0E6606769A5A}"/>
                </a:ext>
              </a:extLst>
            </p:cNvPr>
            <p:cNvSpPr/>
            <p:nvPr/>
          </p:nvSpPr>
          <p:spPr bwMode="auto">
            <a:xfrm>
              <a:off x="9396315" y="2949819"/>
              <a:ext cx="2250738" cy="2250738"/>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27" numCol="1" spcCol="0" rtlCol="0" fromWordArt="0" anchor="t" anchorCtr="0" forceAA="0" compatLnSpc="1">
              <a:prstTxWarp prst="textNoShape">
                <a:avLst/>
              </a:prstTxWarp>
              <a:noAutofit/>
            </a:bodyPr>
            <a:lstStyle/>
            <a:p>
              <a:pPr defTabSz="931935" fontAlgn="base">
                <a:spcBef>
                  <a:spcPct val="0"/>
                </a:spcBef>
                <a:spcAft>
                  <a:spcPct val="0"/>
                </a:spcAft>
              </a:pPr>
              <a:endParaRPr lang="en-US" sz="1399">
                <a:gradFill>
                  <a:gsLst>
                    <a:gs pos="0">
                      <a:srgbClr val="FFFFFF"/>
                    </a:gs>
                    <a:gs pos="100000">
                      <a:srgbClr val="FFFFFF"/>
                    </a:gs>
                  </a:gsLst>
                  <a:lin ang="5400000" scaled="0"/>
                </a:gradFill>
                <a:latin typeface="Segoe UI"/>
                <a:cs typeface="Segoe UI" pitchFamily="34" charset="0"/>
              </a:endParaRPr>
            </a:p>
          </p:txBody>
        </p:sp>
        <p:grpSp>
          <p:nvGrpSpPr>
            <p:cNvPr id="64" name="Group 63">
              <a:extLst>
                <a:ext uri="{FF2B5EF4-FFF2-40B4-BE49-F238E27FC236}">
                  <a16:creationId xmlns:a16="http://schemas.microsoft.com/office/drawing/2014/main" id="{5699CAE3-ADCC-40B4-A709-8C46FAA180A1}"/>
                </a:ext>
              </a:extLst>
            </p:cNvPr>
            <p:cNvGrpSpPr/>
            <p:nvPr/>
          </p:nvGrpSpPr>
          <p:grpSpPr>
            <a:xfrm>
              <a:off x="9285535" y="3658445"/>
              <a:ext cx="2449556" cy="1026346"/>
              <a:chOff x="9285535" y="3658445"/>
              <a:chExt cx="2449556" cy="1026346"/>
            </a:xfrm>
          </p:grpSpPr>
          <p:sp>
            <p:nvSpPr>
              <p:cNvPr id="65" name="Commitments_EC4D">
                <a:extLst>
                  <a:ext uri="{FF2B5EF4-FFF2-40B4-BE49-F238E27FC236}">
                    <a16:creationId xmlns:a16="http://schemas.microsoft.com/office/drawing/2014/main" id="{1BF801DE-15A8-422E-97BC-FEB64C8324A6}"/>
                  </a:ext>
                </a:extLst>
              </p:cNvPr>
              <p:cNvSpPr>
                <a:spLocks noChangeAspect="1" noEditPoints="1"/>
              </p:cNvSpPr>
              <p:nvPr/>
            </p:nvSpPr>
            <p:spPr bwMode="auto">
              <a:xfrm>
                <a:off x="10339889" y="3812838"/>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lin ang="5400000" scaled="1"/>
                  </a:gradFill>
                  <a:latin typeface="Segoe UI"/>
                </a:endParaRPr>
              </a:p>
            </p:txBody>
          </p:sp>
          <p:grpSp>
            <p:nvGrpSpPr>
              <p:cNvPr id="66" name="Group 65">
                <a:extLst>
                  <a:ext uri="{FF2B5EF4-FFF2-40B4-BE49-F238E27FC236}">
                    <a16:creationId xmlns:a16="http://schemas.microsoft.com/office/drawing/2014/main" id="{F4A7F7D2-CB0F-4D6E-9689-E4D0C69D0523}"/>
                  </a:ext>
                </a:extLst>
              </p:cNvPr>
              <p:cNvGrpSpPr/>
              <p:nvPr/>
            </p:nvGrpSpPr>
            <p:grpSpPr>
              <a:xfrm>
                <a:off x="9688893" y="3658445"/>
                <a:ext cx="498396" cy="628234"/>
                <a:chOff x="9049397" y="3538221"/>
                <a:chExt cx="843714" cy="1063508"/>
              </a:xfrm>
              <a:noFill/>
            </p:grpSpPr>
            <p:sp>
              <p:nvSpPr>
                <p:cNvPr id="76" name="Delay 472">
                  <a:extLst>
                    <a:ext uri="{FF2B5EF4-FFF2-40B4-BE49-F238E27FC236}">
                      <a16:creationId xmlns:a16="http://schemas.microsoft.com/office/drawing/2014/main" id="{73839D17-BDB4-4D25-9E30-BA7FBA4CC4F4}"/>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7" name="Group 76">
                  <a:extLst>
                    <a:ext uri="{FF2B5EF4-FFF2-40B4-BE49-F238E27FC236}">
                      <a16:creationId xmlns:a16="http://schemas.microsoft.com/office/drawing/2014/main" id="{146F5A74-AE1B-4BC6-A101-12C9DE01355C}"/>
                    </a:ext>
                  </a:extLst>
                </p:cNvPr>
                <p:cNvGrpSpPr/>
                <p:nvPr/>
              </p:nvGrpSpPr>
              <p:grpSpPr>
                <a:xfrm>
                  <a:off x="9049397" y="3679725"/>
                  <a:ext cx="843714" cy="922004"/>
                  <a:chOff x="7480331" y="4348086"/>
                  <a:chExt cx="144649" cy="158071"/>
                </a:xfrm>
                <a:grpFill/>
              </p:grpSpPr>
              <p:sp>
                <p:nvSpPr>
                  <p:cNvPr id="78" name="Oval 9">
                    <a:extLst>
                      <a:ext uri="{FF2B5EF4-FFF2-40B4-BE49-F238E27FC236}">
                        <a16:creationId xmlns:a16="http://schemas.microsoft.com/office/drawing/2014/main" id="{A07C3893-8B8B-47C2-8C35-9350951E5E92}"/>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79" name="Freeform 10">
                    <a:extLst>
                      <a:ext uri="{FF2B5EF4-FFF2-40B4-BE49-F238E27FC236}">
                        <a16:creationId xmlns:a16="http://schemas.microsoft.com/office/drawing/2014/main" id="{4C240290-E598-4D7B-804D-1311C9B80F0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grpSp>
          <p:sp>
            <p:nvSpPr>
              <p:cNvPr id="69" name="TextBox 68">
                <a:extLst>
                  <a:ext uri="{FF2B5EF4-FFF2-40B4-BE49-F238E27FC236}">
                    <a16:creationId xmlns:a16="http://schemas.microsoft.com/office/drawing/2014/main" id="{D787DB78-C7CB-4A06-81DF-7313A0E2C071}"/>
                  </a:ext>
                </a:extLst>
              </p:cNvPr>
              <p:cNvSpPr txBox="1"/>
              <p:nvPr/>
            </p:nvSpPr>
            <p:spPr>
              <a:xfrm>
                <a:off x="9285535" y="4327610"/>
                <a:ext cx="1305113" cy="357181"/>
              </a:xfrm>
              <a:prstGeom prst="rect">
                <a:avLst/>
              </a:prstGeom>
              <a:noFill/>
            </p:spPr>
            <p:txBody>
              <a:bodyPr wrap="square" lIns="0" tIns="0" rIns="0" bIns="0" rtlCol="0" anchor="ctr">
                <a:noAutofit/>
              </a:bodyPr>
              <a:lstStyle/>
              <a:p>
                <a:pPr algn="ctr" defTabSz="932418">
                  <a:lnSpc>
                    <a:spcPct val="90000"/>
                  </a:lnSpc>
                  <a:spcAft>
                    <a:spcPts val="612"/>
                  </a:spcAft>
                  <a:defRPr/>
                </a:pPr>
                <a:r>
                  <a:rPr lang="en-US" sz="918" b="1">
                    <a:gradFill>
                      <a:gsLst>
                        <a:gs pos="0">
                          <a:srgbClr val="0078D7"/>
                        </a:gs>
                        <a:gs pos="100000">
                          <a:srgbClr val="0078D7"/>
                        </a:gs>
                      </a:gsLst>
                      <a:lin ang="5400000" scaled="0"/>
                    </a:gradFill>
                    <a:latin typeface="Segoe UI" panose="020B0502040204020203" pitchFamily="34" charset="0"/>
                    <a:ea typeface="Segoe UI Semibold" charset="0"/>
                    <a:cs typeface="Segoe UI" panose="020B0502040204020203" pitchFamily="34" charset="0"/>
                  </a:rPr>
                  <a:t>Microsoft</a:t>
                </a:r>
              </a:p>
            </p:txBody>
          </p:sp>
          <p:sp>
            <p:nvSpPr>
              <p:cNvPr id="71" name="TextBox 70">
                <a:extLst>
                  <a:ext uri="{FF2B5EF4-FFF2-40B4-BE49-F238E27FC236}">
                    <a16:creationId xmlns:a16="http://schemas.microsoft.com/office/drawing/2014/main" id="{841EA641-8AF3-4674-BA81-F81A7ECD5460}"/>
                  </a:ext>
                </a:extLst>
              </p:cNvPr>
              <p:cNvSpPr txBox="1"/>
              <p:nvPr/>
            </p:nvSpPr>
            <p:spPr>
              <a:xfrm>
                <a:off x="10429978" y="4327610"/>
                <a:ext cx="1305113" cy="357181"/>
              </a:xfrm>
              <a:prstGeom prst="rect">
                <a:avLst/>
              </a:prstGeom>
              <a:noFill/>
            </p:spPr>
            <p:txBody>
              <a:bodyPr wrap="square" lIns="0" tIns="0" rIns="0" bIns="0" rtlCol="0" anchor="ctr">
                <a:noAutofit/>
              </a:bodyPr>
              <a:lstStyle/>
              <a:p>
                <a:pPr algn="ctr" defTabSz="932418">
                  <a:lnSpc>
                    <a:spcPct val="90000"/>
                  </a:lnSpc>
                  <a:spcAft>
                    <a:spcPts val="612"/>
                  </a:spcAft>
                  <a:defRPr/>
                </a:pPr>
                <a:r>
                  <a:rPr lang="en-US" sz="918" b="1">
                    <a:gradFill>
                      <a:gsLst>
                        <a:gs pos="0">
                          <a:srgbClr val="008272"/>
                        </a:gs>
                        <a:gs pos="100000">
                          <a:srgbClr val="008272"/>
                        </a:gs>
                      </a:gsLst>
                      <a:lin ang="5400000" scaled="0"/>
                    </a:gradFill>
                    <a:latin typeface="Segoe UI" panose="020B0502040204020203" pitchFamily="34" charset="0"/>
                    <a:ea typeface="Segoe UI Semibold" charset="0"/>
                    <a:cs typeface="Segoe UI" panose="020B0502040204020203" pitchFamily="34" charset="0"/>
                  </a:rPr>
                  <a:t>Partner</a:t>
                </a:r>
              </a:p>
            </p:txBody>
          </p:sp>
          <p:grpSp>
            <p:nvGrpSpPr>
              <p:cNvPr id="72" name="Group 71">
                <a:extLst>
                  <a:ext uri="{FF2B5EF4-FFF2-40B4-BE49-F238E27FC236}">
                    <a16:creationId xmlns:a16="http://schemas.microsoft.com/office/drawing/2014/main" id="{E2C45DCD-B68C-4FE0-B7B8-851CAD003722}"/>
                  </a:ext>
                </a:extLst>
              </p:cNvPr>
              <p:cNvGrpSpPr/>
              <p:nvPr/>
            </p:nvGrpSpPr>
            <p:grpSpPr>
              <a:xfrm>
                <a:off x="10801396" y="3664640"/>
                <a:ext cx="562275" cy="628233"/>
                <a:chOff x="709535" y="3658062"/>
                <a:chExt cx="1430415" cy="1598221"/>
              </a:xfrm>
            </p:grpSpPr>
            <p:sp>
              <p:nvSpPr>
                <p:cNvPr id="73" name="Freeform 5">
                  <a:extLst>
                    <a:ext uri="{FF2B5EF4-FFF2-40B4-BE49-F238E27FC236}">
                      <a16:creationId xmlns:a16="http://schemas.microsoft.com/office/drawing/2014/main" id="{1453A47C-17B8-45A9-A761-8A22C652491E}"/>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505050"/>
                    </a:solidFill>
                    <a:latin typeface="Segoe UI Semilight"/>
                  </a:endParaRPr>
                </a:p>
              </p:txBody>
            </p:sp>
            <p:sp>
              <p:nvSpPr>
                <p:cNvPr id="74" name="Trapezoid 22">
                  <a:extLst>
                    <a:ext uri="{FF2B5EF4-FFF2-40B4-BE49-F238E27FC236}">
                      <a16:creationId xmlns:a16="http://schemas.microsoft.com/office/drawing/2014/main" id="{E9698E4D-DFCD-4412-8483-5D915D793957}"/>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Trapezoid 74">
                  <a:extLst>
                    <a:ext uri="{FF2B5EF4-FFF2-40B4-BE49-F238E27FC236}">
                      <a16:creationId xmlns:a16="http://schemas.microsoft.com/office/drawing/2014/main" id="{D03719A4-F10F-4F21-AD53-734B795DDACA}"/>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4" name="Group 3">
            <a:extLst>
              <a:ext uri="{FF2B5EF4-FFF2-40B4-BE49-F238E27FC236}">
                <a16:creationId xmlns:a16="http://schemas.microsoft.com/office/drawing/2014/main" id="{E4451ED3-AA2A-4758-83EA-9BB5834314BE}"/>
              </a:ext>
            </a:extLst>
          </p:cNvPr>
          <p:cNvGrpSpPr/>
          <p:nvPr/>
        </p:nvGrpSpPr>
        <p:grpSpPr>
          <a:xfrm>
            <a:off x="8211602" y="2963188"/>
            <a:ext cx="1648787" cy="1632056"/>
            <a:chOff x="9276494" y="2918946"/>
            <a:chExt cx="1616605" cy="1600200"/>
          </a:xfrm>
        </p:grpSpPr>
        <p:sp>
          <p:nvSpPr>
            <p:cNvPr id="129" name="Rectangle: Rounded Corners 128">
              <a:extLst>
                <a:ext uri="{FF2B5EF4-FFF2-40B4-BE49-F238E27FC236}">
                  <a16:creationId xmlns:a16="http://schemas.microsoft.com/office/drawing/2014/main" id="{CF00C7B9-5887-4904-9274-8F034A739828}"/>
                </a:ext>
              </a:extLst>
            </p:cNvPr>
            <p:cNvSpPr/>
            <p:nvPr/>
          </p:nvSpPr>
          <p:spPr bwMode="auto">
            <a:xfrm>
              <a:off x="9290484" y="2918946"/>
              <a:ext cx="1602615" cy="1600200"/>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27" numCol="1" spcCol="0" rtlCol="0" fromWordArt="0" anchor="t" anchorCtr="0" forceAA="0" compatLnSpc="1">
              <a:prstTxWarp prst="textNoShape">
                <a:avLst/>
              </a:prstTxWarp>
              <a:noAutofit/>
            </a:bodyPr>
            <a:lstStyle/>
            <a:p>
              <a:pPr defTabSz="931935" fontAlgn="base">
                <a:spcBef>
                  <a:spcPct val="0"/>
                </a:spcBef>
                <a:spcAft>
                  <a:spcPct val="0"/>
                </a:spcAft>
              </a:pPr>
              <a:endParaRPr lang="en-US" sz="1399">
                <a:gradFill>
                  <a:gsLst>
                    <a:gs pos="0">
                      <a:srgbClr val="FFFFFF"/>
                    </a:gs>
                    <a:gs pos="100000">
                      <a:srgbClr val="FFFFFF"/>
                    </a:gs>
                  </a:gsLst>
                  <a:lin ang="5400000" scaled="0"/>
                </a:gradFill>
                <a:latin typeface="Segoe UI"/>
                <a:cs typeface="Segoe UI" pitchFamily="34" charset="0"/>
              </a:endParaRPr>
            </a:p>
          </p:txBody>
        </p:sp>
        <p:grpSp>
          <p:nvGrpSpPr>
            <p:cNvPr id="3" name="Group 2">
              <a:extLst>
                <a:ext uri="{FF2B5EF4-FFF2-40B4-BE49-F238E27FC236}">
                  <a16:creationId xmlns:a16="http://schemas.microsoft.com/office/drawing/2014/main" id="{07153EDE-1F1D-4570-8DE0-67A359A59BAE}"/>
                </a:ext>
              </a:extLst>
            </p:cNvPr>
            <p:cNvGrpSpPr/>
            <p:nvPr/>
          </p:nvGrpSpPr>
          <p:grpSpPr>
            <a:xfrm>
              <a:off x="9276494" y="3231862"/>
              <a:ext cx="1579003" cy="922453"/>
              <a:chOff x="9276494" y="3231862"/>
              <a:chExt cx="1579003" cy="922453"/>
            </a:xfrm>
          </p:grpSpPr>
          <p:grpSp>
            <p:nvGrpSpPr>
              <p:cNvPr id="131" name="Group 130">
                <a:extLst>
                  <a:ext uri="{FF2B5EF4-FFF2-40B4-BE49-F238E27FC236}">
                    <a16:creationId xmlns:a16="http://schemas.microsoft.com/office/drawing/2014/main" id="{52B8B240-8B2E-4A5C-894B-475BAF715ABC}"/>
                  </a:ext>
                </a:extLst>
              </p:cNvPr>
              <p:cNvGrpSpPr/>
              <p:nvPr/>
            </p:nvGrpSpPr>
            <p:grpSpPr>
              <a:xfrm>
                <a:off x="9563701" y="3423516"/>
                <a:ext cx="354878" cy="447327"/>
                <a:chOff x="9049397" y="3538221"/>
                <a:chExt cx="843714" cy="1063508"/>
              </a:xfrm>
              <a:noFill/>
            </p:grpSpPr>
            <p:sp>
              <p:nvSpPr>
                <p:cNvPr id="142" name="Delay 472">
                  <a:extLst>
                    <a:ext uri="{FF2B5EF4-FFF2-40B4-BE49-F238E27FC236}">
                      <a16:creationId xmlns:a16="http://schemas.microsoft.com/office/drawing/2014/main" id="{67B05219-ECF5-47B8-8FCF-46AF5167DD38}"/>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3" name="Group 142">
                  <a:extLst>
                    <a:ext uri="{FF2B5EF4-FFF2-40B4-BE49-F238E27FC236}">
                      <a16:creationId xmlns:a16="http://schemas.microsoft.com/office/drawing/2014/main" id="{03EF75C7-D71B-4FC9-804D-880AA5A85967}"/>
                    </a:ext>
                  </a:extLst>
                </p:cNvPr>
                <p:cNvGrpSpPr/>
                <p:nvPr/>
              </p:nvGrpSpPr>
              <p:grpSpPr>
                <a:xfrm>
                  <a:off x="9049397" y="3679725"/>
                  <a:ext cx="843714" cy="922004"/>
                  <a:chOff x="7480331" y="4348086"/>
                  <a:chExt cx="144649" cy="158071"/>
                </a:xfrm>
                <a:grpFill/>
              </p:grpSpPr>
              <p:sp>
                <p:nvSpPr>
                  <p:cNvPr id="144" name="Oval 9">
                    <a:extLst>
                      <a:ext uri="{FF2B5EF4-FFF2-40B4-BE49-F238E27FC236}">
                        <a16:creationId xmlns:a16="http://schemas.microsoft.com/office/drawing/2014/main" id="{1F5AA75A-575D-497D-9A29-5AB150B9DA33}"/>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sp>
                <p:nvSpPr>
                  <p:cNvPr id="145" name="Freeform 10">
                    <a:extLst>
                      <a:ext uri="{FF2B5EF4-FFF2-40B4-BE49-F238E27FC236}">
                        <a16:creationId xmlns:a16="http://schemas.microsoft.com/office/drawing/2014/main" id="{36CA6B42-C69F-4237-83AB-BCA19F2AA0BF}"/>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353535"/>
                      </a:solidFill>
                      <a:latin typeface="Segoe UI Semilight"/>
                    </a:endParaRPr>
                  </a:p>
                </p:txBody>
              </p:sp>
            </p:grpSp>
          </p:grpSp>
          <p:sp>
            <p:nvSpPr>
              <p:cNvPr id="132" name="TextBox 131">
                <a:extLst>
                  <a:ext uri="{FF2B5EF4-FFF2-40B4-BE49-F238E27FC236}">
                    <a16:creationId xmlns:a16="http://schemas.microsoft.com/office/drawing/2014/main" id="{87DC61AA-0B11-43D6-AA39-8821B1B14785}"/>
                  </a:ext>
                </a:extLst>
              </p:cNvPr>
              <p:cNvSpPr txBox="1"/>
              <p:nvPr/>
            </p:nvSpPr>
            <p:spPr>
              <a:xfrm>
                <a:off x="9276494" y="3899988"/>
                <a:ext cx="929292" cy="254327"/>
              </a:xfrm>
              <a:prstGeom prst="rect">
                <a:avLst/>
              </a:prstGeom>
              <a:noFill/>
            </p:spPr>
            <p:txBody>
              <a:bodyPr wrap="square" lIns="0" tIns="0" rIns="0" bIns="0" rtlCol="0" anchor="ctr">
                <a:noAutofit/>
              </a:bodyPr>
              <a:lstStyle/>
              <a:p>
                <a:pPr algn="ctr" defTabSz="932418">
                  <a:lnSpc>
                    <a:spcPct val="90000"/>
                  </a:lnSpc>
                  <a:spcAft>
                    <a:spcPts val="612"/>
                  </a:spcAft>
                  <a:defRPr/>
                </a:pPr>
                <a:r>
                  <a:rPr lang="en-US" sz="918" b="1">
                    <a:gradFill>
                      <a:gsLst>
                        <a:gs pos="0">
                          <a:srgbClr val="0078D7"/>
                        </a:gs>
                        <a:gs pos="100000">
                          <a:srgbClr val="0078D7"/>
                        </a:gs>
                      </a:gsLst>
                      <a:lin ang="5400000" scaled="0"/>
                    </a:gradFill>
                    <a:latin typeface="Segoe UI" panose="020B0502040204020203" pitchFamily="34" charset="0"/>
                    <a:ea typeface="Segoe UI Semibold" charset="0"/>
                    <a:cs typeface="Segoe UI" panose="020B0502040204020203" pitchFamily="34" charset="0"/>
                  </a:rPr>
                  <a:t>Microsoft</a:t>
                </a:r>
              </a:p>
            </p:txBody>
          </p:sp>
          <p:sp>
            <p:nvSpPr>
              <p:cNvPr id="133" name="TextBox 132">
                <a:extLst>
                  <a:ext uri="{FF2B5EF4-FFF2-40B4-BE49-F238E27FC236}">
                    <a16:creationId xmlns:a16="http://schemas.microsoft.com/office/drawing/2014/main" id="{D8899C41-566D-4DC1-B6C1-27B2BAC0FF7C}"/>
                  </a:ext>
                </a:extLst>
              </p:cNvPr>
              <p:cNvSpPr txBox="1"/>
              <p:nvPr/>
            </p:nvSpPr>
            <p:spPr>
              <a:xfrm>
                <a:off x="9926205" y="3899988"/>
                <a:ext cx="929292" cy="254327"/>
              </a:xfrm>
              <a:prstGeom prst="rect">
                <a:avLst/>
              </a:prstGeom>
              <a:noFill/>
            </p:spPr>
            <p:txBody>
              <a:bodyPr wrap="square" lIns="0" tIns="0" rIns="0" bIns="0" rtlCol="0" anchor="ctr">
                <a:noAutofit/>
              </a:bodyPr>
              <a:lstStyle/>
              <a:p>
                <a:pPr algn="ctr" defTabSz="932418">
                  <a:lnSpc>
                    <a:spcPct val="90000"/>
                  </a:lnSpc>
                  <a:spcAft>
                    <a:spcPts val="612"/>
                  </a:spcAft>
                  <a:defRPr/>
                </a:pPr>
                <a:r>
                  <a:rPr lang="en-US" sz="918" b="1">
                    <a:gradFill>
                      <a:gsLst>
                        <a:gs pos="0">
                          <a:srgbClr val="008272"/>
                        </a:gs>
                        <a:gs pos="100000">
                          <a:srgbClr val="008272"/>
                        </a:gs>
                      </a:gsLst>
                      <a:lin ang="5400000" scaled="0"/>
                    </a:gradFill>
                    <a:latin typeface="Segoe UI" panose="020B0502040204020203" pitchFamily="34" charset="0"/>
                    <a:ea typeface="Segoe UI Semibold" charset="0"/>
                    <a:cs typeface="Segoe UI" panose="020B0502040204020203" pitchFamily="34" charset="0"/>
                  </a:rPr>
                  <a:t>Partner</a:t>
                </a:r>
              </a:p>
            </p:txBody>
          </p:sp>
          <p:grpSp>
            <p:nvGrpSpPr>
              <p:cNvPr id="134" name="Group 133">
                <a:extLst>
                  <a:ext uri="{FF2B5EF4-FFF2-40B4-BE49-F238E27FC236}">
                    <a16:creationId xmlns:a16="http://schemas.microsoft.com/office/drawing/2014/main" id="{2A095F91-ADDB-43FD-96B0-FAA061CBB134}"/>
                  </a:ext>
                </a:extLst>
              </p:cNvPr>
              <p:cNvGrpSpPr/>
              <p:nvPr/>
            </p:nvGrpSpPr>
            <p:grpSpPr>
              <a:xfrm>
                <a:off x="10190669" y="3427927"/>
                <a:ext cx="400362" cy="447327"/>
                <a:chOff x="709535" y="3658062"/>
                <a:chExt cx="1430415" cy="1598221"/>
              </a:xfrm>
            </p:grpSpPr>
            <p:sp>
              <p:nvSpPr>
                <p:cNvPr id="139" name="Freeform 5">
                  <a:extLst>
                    <a:ext uri="{FF2B5EF4-FFF2-40B4-BE49-F238E27FC236}">
                      <a16:creationId xmlns:a16="http://schemas.microsoft.com/office/drawing/2014/main" id="{EF090C6B-DDC1-45C8-B3A3-11A51AEA38C5}"/>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solidFill>
                      <a:srgbClr val="505050"/>
                    </a:solidFill>
                    <a:latin typeface="Segoe UI Semilight"/>
                  </a:endParaRPr>
                </a:p>
              </p:txBody>
            </p:sp>
            <p:sp>
              <p:nvSpPr>
                <p:cNvPr id="140" name="Trapezoid 22">
                  <a:extLst>
                    <a:ext uri="{FF2B5EF4-FFF2-40B4-BE49-F238E27FC236}">
                      <a16:creationId xmlns:a16="http://schemas.microsoft.com/office/drawing/2014/main" id="{232567F7-CC6A-4A9C-A3E7-D1BCA9D91B62}"/>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Trapezoid 140">
                  <a:extLst>
                    <a:ext uri="{FF2B5EF4-FFF2-40B4-BE49-F238E27FC236}">
                      <a16:creationId xmlns:a16="http://schemas.microsoft.com/office/drawing/2014/main" id="{1C5EC3AB-35CC-4A54-BA34-FA970EF61B25}"/>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5" name="check">
                <a:extLst>
                  <a:ext uri="{FF2B5EF4-FFF2-40B4-BE49-F238E27FC236}">
                    <a16:creationId xmlns:a16="http://schemas.microsoft.com/office/drawing/2014/main" id="{674BA54C-2FCE-4855-9C7F-AC56D01E256E}"/>
                  </a:ext>
                </a:extLst>
              </p:cNvPr>
              <p:cNvSpPr>
                <a:spLocks noChangeAspect="1"/>
              </p:cNvSpPr>
              <p:nvPr/>
            </p:nvSpPr>
            <p:spPr bwMode="auto">
              <a:xfrm>
                <a:off x="9678544" y="3231862"/>
                <a:ext cx="155395" cy="10972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gradFill>
                    <a:gsLst>
                      <a:gs pos="0">
                        <a:srgbClr val="505050"/>
                      </a:gs>
                      <a:gs pos="100000">
                        <a:srgbClr val="505050"/>
                      </a:gs>
                    </a:gsLst>
                  </a:gradFill>
                  <a:latin typeface="Segoe UI Semilight"/>
                </a:endParaRPr>
              </a:p>
            </p:txBody>
          </p:sp>
          <p:sp>
            <p:nvSpPr>
              <p:cNvPr id="86" name="check">
                <a:extLst>
                  <a:ext uri="{FF2B5EF4-FFF2-40B4-BE49-F238E27FC236}">
                    <a16:creationId xmlns:a16="http://schemas.microsoft.com/office/drawing/2014/main" id="{DE86AEE7-6545-4ED2-8E59-43FE403CA403}"/>
                  </a:ext>
                </a:extLst>
              </p:cNvPr>
              <p:cNvSpPr>
                <a:spLocks noChangeAspect="1"/>
              </p:cNvSpPr>
              <p:nvPr/>
            </p:nvSpPr>
            <p:spPr bwMode="auto">
              <a:xfrm>
                <a:off x="10319060" y="3246908"/>
                <a:ext cx="155395" cy="10972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gradFill>
                    <a:gsLst>
                      <a:gs pos="0">
                        <a:srgbClr val="505050"/>
                      </a:gs>
                      <a:gs pos="100000">
                        <a:srgbClr val="505050"/>
                      </a:gs>
                    </a:gsLst>
                  </a:gradFill>
                  <a:latin typeface="Segoe UI Semilight"/>
                </a:endParaRPr>
              </a:p>
            </p:txBody>
          </p:sp>
        </p:grpSp>
      </p:grpSp>
      <p:cxnSp>
        <p:nvCxnSpPr>
          <p:cNvPr id="89" name="Straight Arrow Connector 88">
            <a:extLst>
              <a:ext uri="{FF2B5EF4-FFF2-40B4-BE49-F238E27FC236}">
                <a16:creationId xmlns:a16="http://schemas.microsoft.com/office/drawing/2014/main" id="{737474C5-FD4F-4315-B454-0216DA115BE7}"/>
              </a:ext>
            </a:extLst>
          </p:cNvPr>
          <p:cNvCxnSpPr>
            <a:cxnSpLocks/>
          </p:cNvCxnSpPr>
          <p:nvPr/>
        </p:nvCxnSpPr>
        <p:spPr>
          <a:xfrm>
            <a:off x="7993207" y="3788447"/>
            <a:ext cx="206713"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73CD8D-4782-43E7-87F7-9FD2D22DD7BF}"/>
              </a:ext>
            </a:extLst>
          </p:cNvPr>
          <p:cNvCxnSpPr>
            <a:cxnSpLocks/>
          </p:cNvCxnSpPr>
          <p:nvPr/>
        </p:nvCxnSpPr>
        <p:spPr>
          <a:xfrm>
            <a:off x="9932461" y="3792035"/>
            <a:ext cx="206713"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2E0B757-FB1E-452C-AC77-9D884AFF77CC}"/>
              </a:ext>
            </a:extLst>
          </p:cNvPr>
          <p:cNvCxnSpPr>
            <a:cxnSpLocks/>
          </p:cNvCxnSpPr>
          <p:nvPr/>
        </p:nvCxnSpPr>
        <p:spPr>
          <a:xfrm>
            <a:off x="6053508" y="3789401"/>
            <a:ext cx="206713"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2896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amwork_EA12">
            <a:extLst>
              <a:ext uri="{FF2B5EF4-FFF2-40B4-BE49-F238E27FC236}">
                <a16:creationId xmlns:a16="http://schemas.microsoft.com/office/drawing/2014/main" id="{69BC7E17-7FEB-4D8A-84BD-87D7506C6329}"/>
              </a:ext>
            </a:extLst>
          </p:cNvPr>
          <p:cNvSpPr>
            <a:spLocks noChangeAspect="1" noEditPoints="1"/>
          </p:cNvSpPr>
          <p:nvPr/>
        </p:nvSpPr>
        <p:spPr bwMode="auto">
          <a:xfrm>
            <a:off x="2286061" y="2235697"/>
            <a:ext cx="952908" cy="921516"/>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2F2F2F"/>
              </a:solidFill>
              <a:latin typeface="Segoe UI"/>
            </a:endParaRPr>
          </a:p>
        </p:txBody>
      </p:sp>
      <p:sp>
        <p:nvSpPr>
          <p:cNvPr id="31" name="Rectangle 30">
            <a:extLst>
              <a:ext uri="{FF2B5EF4-FFF2-40B4-BE49-F238E27FC236}">
                <a16:creationId xmlns:a16="http://schemas.microsoft.com/office/drawing/2014/main" id="{219A93CC-54D9-4FA8-B640-44F845115C9F}"/>
              </a:ext>
            </a:extLst>
          </p:cNvPr>
          <p:cNvSpPr/>
          <p:nvPr/>
        </p:nvSpPr>
        <p:spPr bwMode="auto">
          <a:xfrm>
            <a:off x="914224" y="2986881"/>
            <a:ext cx="3956910" cy="16487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46220" rIns="91388" bIns="14622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3999" b="1">
                <a:gradFill>
                  <a:gsLst>
                    <a:gs pos="0">
                      <a:srgbClr val="FFFFFF"/>
                    </a:gs>
                    <a:gs pos="100000">
                      <a:srgbClr val="FFFFFF"/>
                    </a:gs>
                  </a:gsLst>
                  <a:lin ang="5400000" scaled="0"/>
                </a:gradFill>
                <a:latin typeface="Segoe UI"/>
                <a:ea typeface="Segoe UI" charset="0"/>
                <a:cs typeface="Segoe UI" charset="0"/>
              </a:rPr>
              <a:t>$5B+</a:t>
            </a:r>
            <a:endParaRPr lang="en-US" sz="3999">
              <a:gradFill>
                <a:gsLst>
                  <a:gs pos="0">
                    <a:srgbClr val="FFFFFF"/>
                  </a:gs>
                  <a:gs pos="100000">
                    <a:srgbClr val="FFFFFF"/>
                  </a:gs>
                </a:gsLst>
                <a:lin ang="5400000" scaled="0"/>
              </a:gradFill>
              <a:latin typeface="Segoe UI"/>
              <a:cs typeface="Segoe UI" pitchFamily="34" charset="0"/>
            </a:endParaRPr>
          </a:p>
          <a:p>
            <a:pPr algn="ctr" defTabSz="931756" fontAlgn="base">
              <a:lnSpc>
                <a:spcPct val="90000"/>
              </a:lnSpc>
              <a:spcBef>
                <a:spcPct val="0"/>
              </a:spcBef>
              <a:spcAft>
                <a:spcPct val="0"/>
              </a:spcAft>
              <a:defRPr/>
            </a:pPr>
            <a:r>
              <a:rPr lang="en-US">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t>partner revenue from </a:t>
            </a:r>
            <a:br>
              <a:rPr lang="en-US">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br>
            <a:r>
              <a:rPr lang="en-US">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t>Co-Sell in FY18</a:t>
            </a:r>
          </a:p>
        </p:txBody>
      </p:sp>
      <p:sp>
        <p:nvSpPr>
          <p:cNvPr id="32" name="Rectangle 31">
            <a:extLst>
              <a:ext uri="{FF2B5EF4-FFF2-40B4-BE49-F238E27FC236}">
                <a16:creationId xmlns:a16="http://schemas.microsoft.com/office/drawing/2014/main" id="{94F43119-5853-4D4F-B9CE-47A2E517CCBE}"/>
              </a:ext>
            </a:extLst>
          </p:cNvPr>
          <p:cNvSpPr/>
          <p:nvPr/>
        </p:nvSpPr>
        <p:spPr bwMode="auto">
          <a:xfrm>
            <a:off x="1514105" y="4459775"/>
            <a:ext cx="2717998" cy="860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46220" rIns="91388" bIns="146220" numCol="1" spcCol="0" rtlCol="0" fromWordArt="0" anchor="ctr" anchorCtr="0" forceAA="0" compatLnSpc="1">
            <a:prstTxWarp prst="textNoShape">
              <a:avLst/>
            </a:prstTxWarp>
            <a:spAutoFit/>
          </a:bodyPr>
          <a:lstStyle/>
          <a:p>
            <a:pPr algn="ctr" defTabSz="931756" fontAlgn="base">
              <a:lnSpc>
                <a:spcPct val="90000"/>
              </a:lnSpc>
              <a:spcBef>
                <a:spcPct val="0"/>
              </a:spcBef>
              <a:spcAft>
                <a:spcPct val="0"/>
              </a:spcAft>
              <a:defRPr/>
            </a:pPr>
            <a:r>
              <a:rPr lang="en-US" sz="2400" b="1">
                <a:gradFill>
                  <a:gsLst>
                    <a:gs pos="0">
                      <a:srgbClr val="FFFFFF"/>
                    </a:gs>
                    <a:gs pos="100000">
                      <a:srgbClr val="FFFFFF"/>
                    </a:gs>
                  </a:gsLst>
                  <a:lin ang="5400000" scaled="0"/>
                </a:gradFill>
                <a:latin typeface="Segoe UI"/>
                <a:ea typeface="Segoe UI" charset="0"/>
                <a:cs typeface="Segoe UI" charset="0"/>
              </a:rPr>
              <a:t>$2.8B+ </a:t>
            </a:r>
            <a:br>
              <a:rPr lang="en-US" sz="2400" b="1">
                <a:gradFill>
                  <a:gsLst>
                    <a:gs pos="0">
                      <a:srgbClr val="FFFFFF"/>
                    </a:gs>
                    <a:gs pos="100000">
                      <a:srgbClr val="FFFFFF"/>
                    </a:gs>
                  </a:gsLst>
                  <a:lin ang="5400000" scaled="0"/>
                </a:gradFill>
                <a:latin typeface="Segoe UI"/>
                <a:ea typeface="Segoe UI" charset="0"/>
                <a:cs typeface="Segoe UI" charset="0"/>
              </a:rPr>
            </a:br>
            <a:r>
              <a:rPr lang="en-US" sz="1599">
                <a:gradFill>
                  <a:gsLst>
                    <a:gs pos="0">
                      <a:srgbClr val="FFFFFF"/>
                    </a:gs>
                    <a:gs pos="100000">
                      <a:srgbClr val="FFFFFF"/>
                    </a:gs>
                  </a:gsLst>
                  <a:lin ang="5400000" scaled="0"/>
                </a:gradFill>
                <a:latin typeface="Segoe UI"/>
                <a:ea typeface="Segoe UI" panose="020B0502040204020203" pitchFamily="34" charset="0"/>
                <a:cs typeface="Segoe UI" panose="020B0502040204020203" pitchFamily="34" charset="0"/>
              </a:rPr>
              <a:t>from IP Co-Sell</a:t>
            </a:r>
            <a:endParaRPr lang="en-US" sz="2400">
              <a:gradFill>
                <a:gsLst>
                  <a:gs pos="0">
                    <a:srgbClr val="FFFFFF"/>
                  </a:gs>
                  <a:gs pos="100000">
                    <a:srgbClr val="FFFFFF"/>
                  </a:gs>
                </a:gsLst>
                <a:lin ang="5400000" scaled="0"/>
              </a:gradFill>
              <a:latin typeface="Segoe UI"/>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8683A3B3-FECF-4C0C-B5A5-F709E5329AB3}"/>
              </a:ext>
            </a:extLst>
          </p:cNvPr>
          <p:cNvSpPr>
            <a:spLocks noGrp="1"/>
          </p:cNvSpPr>
          <p:nvPr>
            <p:ph type="title"/>
          </p:nvPr>
        </p:nvSpPr>
        <p:spPr>
          <a:xfrm>
            <a:off x="593947" y="477696"/>
            <a:ext cx="10459366" cy="396976"/>
          </a:xfrm>
        </p:spPr>
        <p:txBody>
          <a:bodyPr/>
          <a:lstStyle/>
          <a:p>
            <a:r>
              <a:rPr lang="en-US"/>
              <a:t>Co-Sell FY18 brought great success</a:t>
            </a:r>
          </a:p>
        </p:txBody>
      </p:sp>
      <p:sp>
        <p:nvSpPr>
          <p:cNvPr id="25" name="Oval 24">
            <a:extLst>
              <a:ext uri="{FF2B5EF4-FFF2-40B4-BE49-F238E27FC236}">
                <a16:creationId xmlns:a16="http://schemas.microsoft.com/office/drawing/2014/main" id="{6C0A5D87-6B82-4280-B439-ED47D4FE3A66}"/>
              </a:ext>
            </a:extLst>
          </p:cNvPr>
          <p:cNvSpPr/>
          <p:nvPr/>
        </p:nvSpPr>
        <p:spPr bwMode="auto">
          <a:xfrm>
            <a:off x="9303771" y="1817041"/>
            <a:ext cx="1919968" cy="1919968"/>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51AE3EF-83EC-41B8-B897-B40A5F847F76}"/>
              </a:ext>
            </a:extLst>
          </p:cNvPr>
          <p:cNvSpPr/>
          <p:nvPr/>
        </p:nvSpPr>
        <p:spPr bwMode="auto">
          <a:xfrm>
            <a:off x="5176079" y="4291994"/>
            <a:ext cx="1873457" cy="1792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46220" rIns="91388" bIns="146220" numCol="1" spcCol="0" rtlCol="0" fromWordArt="0" anchor="ctr" anchorCtr="0" forceAA="0" compatLnSpc="1">
            <a:prstTxWarp prst="textNoShape">
              <a:avLst/>
            </a:prstTxWarp>
            <a:noAutofit/>
          </a:bodyPr>
          <a:lstStyle/>
          <a:p>
            <a:pPr algn="ctr" defTabSz="950481" fontAlgn="base">
              <a:lnSpc>
                <a:spcPct val="90000"/>
              </a:lnSpc>
              <a:spcBef>
                <a:spcPct val="0"/>
              </a:spcBef>
              <a:defRPr/>
            </a:pPr>
            <a:r>
              <a:rPr lang="en-US" sz="2000" b="1">
                <a:gradFill>
                  <a:gsLst>
                    <a:gs pos="0">
                      <a:srgbClr val="0078D7"/>
                    </a:gs>
                    <a:gs pos="100000">
                      <a:srgbClr val="0078D7"/>
                    </a:gs>
                  </a:gsLst>
                  <a:lin ang="5400000" scaled="1"/>
                </a:gradFill>
                <a:latin typeface="Segoe UI"/>
                <a:ea typeface="Segoe UI" charset="0"/>
                <a:cs typeface="Segoe UI" charset="0"/>
              </a:rPr>
              <a:t>5.8x </a:t>
            </a:r>
          </a:p>
          <a:p>
            <a:pPr algn="ctr" defTabSz="931756" fontAlgn="base">
              <a:lnSpc>
                <a:spcPct val="90000"/>
              </a:lnSpc>
              <a:spcBef>
                <a:spcPct val="0"/>
              </a:spcBef>
              <a:spcAft>
                <a:spcPct val="0"/>
              </a:spcAft>
              <a:defRPr/>
            </a:pPr>
            <a:r>
              <a:rPr lang="en-US" sz="1299">
                <a:gradFill>
                  <a:gsLst>
                    <a:gs pos="0">
                      <a:srgbClr val="0078D7"/>
                    </a:gs>
                    <a:gs pos="100000">
                      <a:srgbClr val="0078D7"/>
                    </a:gs>
                  </a:gsLst>
                  <a:lin ang="5400000" scaled="1"/>
                </a:gradFill>
                <a:latin typeface="Segoe UI"/>
                <a:cs typeface="Segoe UI" panose="020B0502040204020203" pitchFamily="34" charset="0"/>
              </a:rPr>
              <a:t>Bigger projects with partners involved</a:t>
            </a:r>
          </a:p>
        </p:txBody>
      </p:sp>
      <p:sp>
        <p:nvSpPr>
          <p:cNvPr id="17" name="IoT">
            <a:extLst>
              <a:ext uri="{FF2B5EF4-FFF2-40B4-BE49-F238E27FC236}">
                <a16:creationId xmlns:a16="http://schemas.microsoft.com/office/drawing/2014/main" id="{61678F73-89BA-4CF1-9192-89E368D656E5}"/>
              </a:ext>
            </a:extLst>
          </p:cNvPr>
          <p:cNvSpPr>
            <a:spLocks noChangeAspect="1" noEditPoints="1"/>
          </p:cNvSpPr>
          <p:nvPr/>
        </p:nvSpPr>
        <p:spPr bwMode="auto">
          <a:xfrm>
            <a:off x="5850235" y="4194794"/>
            <a:ext cx="552687" cy="55357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28" name="Oval 27">
            <a:extLst>
              <a:ext uri="{FF2B5EF4-FFF2-40B4-BE49-F238E27FC236}">
                <a16:creationId xmlns:a16="http://schemas.microsoft.com/office/drawing/2014/main" id="{B21411A1-CA5C-41C2-9759-8B5C1BA3D811}"/>
              </a:ext>
            </a:extLst>
          </p:cNvPr>
          <p:cNvSpPr/>
          <p:nvPr/>
        </p:nvSpPr>
        <p:spPr bwMode="auto">
          <a:xfrm>
            <a:off x="5134645" y="1804773"/>
            <a:ext cx="1919968" cy="1919968"/>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825E7F91-2CDB-4CF0-8E60-CC04A9D7019F}"/>
              </a:ext>
            </a:extLst>
          </p:cNvPr>
          <p:cNvSpPr/>
          <p:nvPr/>
        </p:nvSpPr>
        <p:spPr bwMode="auto">
          <a:xfrm>
            <a:off x="5158593" y="2375329"/>
            <a:ext cx="1873457" cy="134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46220" rIns="91388" bIns="146220" numCol="1" spcCol="0" rtlCol="0" fromWordArt="0" anchor="ctr" anchorCtr="0" forceAA="0" compatLnSpc="1">
            <a:prstTxWarp prst="textNoShape">
              <a:avLst/>
            </a:prstTxWarp>
            <a:noAutofit/>
          </a:bodyPr>
          <a:lstStyle/>
          <a:p>
            <a:pPr algn="ctr" defTabSz="950481" fontAlgn="base">
              <a:lnSpc>
                <a:spcPct val="90000"/>
              </a:lnSpc>
              <a:spcBef>
                <a:spcPct val="0"/>
              </a:spcBef>
              <a:defRPr/>
            </a:pPr>
            <a:r>
              <a:rPr lang="en-US" sz="2000" b="1">
                <a:gradFill>
                  <a:gsLst>
                    <a:gs pos="0">
                      <a:srgbClr val="0078D7"/>
                    </a:gs>
                    <a:gs pos="100000">
                      <a:srgbClr val="0078D7"/>
                    </a:gs>
                  </a:gsLst>
                  <a:lin ang="5400000" scaled="1"/>
                </a:gradFill>
                <a:latin typeface="Segoe UI"/>
                <a:cs typeface="Segoe UI" charset="0"/>
              </a:rPr>
              <a:t>8x</a:t>
            </a:r>
          </a:p>
          <a:p>
            <a:pPr algn="ctr" defTabSz="950481" fontAlgn="base">
              <a:lnSpc>
                <a:spcPct val="90000"/>
              </a:lnSpc>
              <a:spcBef>
                <a:spcPct val="0"/>
              </a:spcBef>
              <a:spcAft>
                <a:spcPct val="0"/>
              </a:spcAft>
              <a:defRPr/>
            </a:pPr>
            <a:r>
              <a:rPr lang="en-US" sz="1299">
                <a:gradFill>
                  <a:gsLst>
                    <a:gs pos="0">
                      <a:srgbClr val="0078D7"/>
                    </a:gs>
                    <a:gs pos="100000">
                      <a:srgbClr val="0078D7"/>
                    </a:gs>
                  </a:gsLst>
                  <a:lin ang="5400000" scaled="1"/>
                </a:gradFill>
                <a:latin typeface="Segoe UI"/>
                <a:cs typeface="Segoe UI" panose="020B0502040204020203" pitchFamily="34" charset="0"/>
              </a:rPr>
              <a:t>Customer Azure consumption with partner attached</a:t>
            </a:r>
          </a:p>
        </p:txBody>
      </p:sp>
      <p:sp>
        <p:nvSpPr>
          <p:cNvPr id="18" name="manager">
            <a:extLst>
              <a:ext uri="{FF2B5EF4-FFF2-40B4-BE49-F238E27FC236}">
                <a16:creationId xmlns:a16="http://schemas.microsoft.com/office/drawing/2014/main" id="{2F6EFD64-9F18-4FBF-9135-6FDA47428AAA}"/>
              </a:ext>
            </a:extLst>
          </p:cNvPr>
          <p:cNvSpPr>
            <a:spLocks noChangeAspect="1" noEditPoints="1"/>
          </p:cNvSpPr>
          <p:nvPr/>
        </p:nvSpPr>
        <p:spPr bwMode="auto">
          <a:xfrm>
            <a:off x="5820462" y="2038310"/>
            <a:ext cx="548335" cy="552687"/>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2F2F2F"/>
              </a:solidFill>
              <a:latin typeface="Segoe UI"/>
            </a:endParaRPr>
          </a:p>
        </p:txBody>
      </p:sp>
      <p:sp>
        <p:nvSpPr>
          <p:cNvPr id="29" name="Oval 28">
            <a:extLst>
              <a:ext uri="{FF2B5EF4-FFF2-40B4-BE49-F238E27FC236}">
                <a16:creationId xmlns:a16="http://schemas.microsoft.com/office/drawing/2014/main" id="{94CE538A-3D5F-4CC0-A037-F796576FA720}"/>
              </a:ext>
            </a:extLst>
          </p:cNvPr>
          <p:cNvSpPr/>
          <p:nvPr/>
        </p:nvSpPr>
        <p:spPr bwMode="auto">
          <a:xfrm>
            <a:off x="5134645" y="3968948"/>
            <a:ext cx="1919968" cy="1919968"/>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16" name="Commitments_EC4D">
            <a:extLst>
              <a:ext uri="{FF2B5EF4-FFF2-40B4-BE49-F238E27FC236}">
                <a16:creationId xmlns:a16="http://schemas.microsoft.com/office/drawing/2014/main" id="{F05A9BB5-E3B5-4735-BD26-9E78D5217FF3}"/>
              </a:ext>
            </a:extLst>
          </p:cNvPr>
          <p:cNvSpPr>
            <a:spLocks noChangeAspect="1" noEditPoints="1"/>
          </p:cNvSpPr>
          <p:nvPr/>
        </p:nvSpPr>
        <p:spPr bwMode="auto">
          <a:xfrm>
            <a:off x="7875263" y="2055506"/>
            <a:ext cx="589452" cy="55268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sp>
        <p:nvSpPr>
          <p:cNvPr id="35" name="Rectangle 34">
            <a:extLst>
              <a:ext uri="{FF2B5EF4-FFF2-40B4-BE49-F238E27FC236}">
                <a16:creationId xmlns:a16="http://schemas.microsoft.com/office/drawing/2014/main" id="{83160151-A2C2-415F-A669-2AB7479E368A}"/>
              </a:ext>
            </a:extLst>
          </p:cNvPr>
          <p:cNvSpPr/>
          <p:nvPr/>
        </p:nvSpPr>
        <p:spPr bwMode="auto">
          <a:xfrm>
            <a:off x="7132683" y="2198247"/>
            <a:ext cx="2171088" cy="1792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ctr" anchorCtr="0" forceAA="0" compatLnSpc="1">
            <a:prstTxWarp prst="textNoShape">
              <a:avLst/>
            </a:prstTxWarp>
            <a:noAutofit/>
          </a:bodyPr>
          <a:lstStyle/>
          <a:p>
            <a:pPr algn="ctr" defTabSz="950481" fontAlgn="base">
              <a:lnSpc>
                <a:spcPct val="90000"/>
              </a:lnSpc>
              <a:spcBef>
                <a:spcPct val="0"/>
              </a:spcBef>
              <a:defRPr/>
            </a:pPr>
            <a:r>
              <a:rPr lang="en-US" sz="2000" b="1">
                <a:gradFill>
                  <a:gsLst>
                    <a:gs pos="0">
                      <a:srgbClr val="0078D7"/>
                    </a:gs>
                    <a:gs pos="100000">
                      <a:srgbClr val="0078D7"/>
                    </a:gs>
                  </a:gsLst>
                  <a:lin ang="5400000" scaled="1"/>
                </a:gradFill>
                <a:latin typeface="Segoe UI"/>
                <a:cs typeface="Segoe UI" charset="0"/>
              </a:rPr>
              <a:t>100k+</a:t>
            </a:r>
            <a:br>
              <a:rPr lang="en-US" sz="2000" b="1">
                <a:gradFill>
                  <a:gsLst>
                    <a:gs pos="0">
                      <a:srgbClr val="0078D7"/>
                    </a:gs>
                    <a:gs pos="100000">
                      <a:srgbClr val="0078D7"/>
                    </a:gs>
                  </a:gsLst>
                  <a:lin ang="5400000" scaled="1"/>
                </a:gradFill>
                <a:latin typeface="Segoe UI"/>
                <a:cs typeface="Segoe UI" charset="0"/>
              </a:rPr>
            </a:br>
            <a:r>
              <a:rPr lang="en-US" sz="1299">
                <a:gradFill>
                  <a:gsLst>
                    <a:gs pos="0">
                      <a:srgbClr val="0078D7"/>
                    </a:gs>
                    <a:gs pos="100000">
                      <a:srgbClr val="0078D7"/>
                    </a:gs>
                  </a:gsLst>
                  <a:lin ang="5400000" scaled="1"/>
                </a:gradFill>
                <a:latin typeface="Segoe UI"/>
                <a:cs typeface="Segoe UI" panose="020B0502040204020203" pitchFamily="34" charset="0"/>
              </a:rPr>
              <a:t>Joint pipeline shared</a:t>
            </a:r>
          </a:p>
        </p:txBody>
      </p:sp>
      <p:sp>
        <p:nvSpPr>
          <p:cNvPr id="27" name="Oval 26">
            <a:extLst>
              <a:ext uri="{FF2B5EF4-FFF2-40B4-BE49-F238E27FC236}">
                <a16:creationId xmlns:a16="http://schemas.microsoft.com/office/drawing/2014/main" id="{D7B62C3E-4DDF-4A78-8230-4200D6027AD0}"/>
              </a:ext>
            </a:extLst>
          </p:cNvPr>
          <p:cNvSpPr/>
          <p:nvPr/>
        </p:nvSpPr>
        <p:spPr bwMode="auto">
          <a:xfrm>
            <a:off x="9303771" y="3968948"/>
            <a:ext cx="1919968" cy="1919968"/>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grpSp>
        <p:nvGrpSpPr>
          <p:cNvPr id="3" name="Group 2">
            <a:extLst>
              <a:ext uri="{FF2B5EF4-FFF2-40B4-BE49-F238E27FC236}">
                <a16:creationId xmlns:a16="http://schemas.microsoft.com/office/drawing/2014/main" id="{93812BEC-8BEC-447E-935D-45DBA83F98BE}"/>
              </a:ext>
            </a:extLst>
          </p:cNvPr>
          <p:cNvGrpSpPr/>
          <p:nvPr/>
        </p:nvGrpSpPr>
        <p:grpSpPr>
          <a:xfrm>
            <a:off x="7973391" y="4195236"/>
            <a:ext cx="506263" cy="552687"/>
            <a:chOff x="7736111" y="6057676"/>
            <a:chExt cx="506334" cy="552765"/>
          </a:xfrm>
        </p:grpSpPr>
        <p:sp>
          <p:nvSpPr>
            <p:cNvPr id="22" name="people_7">
              <a:extLst>
                <a:ext uri="{FF2B5EF4-FFF2-40B4-BE49-F238E27FC236}">
                  <a16:creationId xmlns:a16="http://schemas.microsoft.com/office/drawing/2014/main" id="{2BCE490C-72BA-44B3-86FF-4DD511661840}"/>
                </a:ext>
              </a:extLst>
            </p:cNvPr>
            <p:cNvSpPr>
              <a:spLocks noChangeAspect="1" noEditPoints="1"/>
            </p:cNvSpPr>
            <p:nvPr/>
          </p:nvSpPr>
          <p:spPr bwMode="auto">
            <a:xfrm>
              <a:off x="7736111" y="6057676"/>
              <a:ext cx="506334" cy="552765"/>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2F2F2F"/>
                </a:solidFill>
                <a:latin typeface="Segoe UI"/>
              </a:endParaRPr>
            </a:p>
          </p:txBody>
        </p:sp>
        <p:sp>
          <p:nvSpPr>
            <p:cNvPr id="23" name="Money_3">
              <a:extLst>
                <a:ext uri="{FF2B5EF4-FFF2-40B4-BE49-F238E27FC236}">
                  <a16:creationId xmlns:a16="http://schemas.microsoft.com/office/drawing/2014/main" id="{8C03A0FC-C724-4893-9B7C-8E97C836170D}"/>
                </a:ext>
              </a:extLst>
            </p:cNvPr>
            <p:cNvSpPr>
              <a:spLocks noChangeAspect="1" noEditPoints="1"/>
            </p:cNvSpPr>
            <p:nvPr/>
          </p:nvSpPr>
          <p:spPr bwMode="auto">
            <a:xfrm>
              <a:off x="8066318" y="6368884"/>
              <a:ext cx="105312" cy="190638"/>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a:endParaRPr>
            </a:p>
          </p:txBody>
        </p:sp>
      </p:grpSp>
      <p:sp>
        <p:nvSpPr>
          <p:cNvPr id="36" name="Rectangle 35">
            <a:extLst>
              <a:ext uri="{FF2B5EF4-FFF2-40B4-BE49-F238E27FC236}">
                <a16:creationId xmlns:a16="http://schemas.microsoft.com/office/drawing/2014/main" id="{F1302662-3E55-4501-BB26-C51628D8966D}"/>
              </a:ext>
            </a:extLst>
          </p:cNvPr>
          <p:cNvSpPr/>
          <p:nvPr/>
        </p:nvSpPr>
        <p:spPr bwMode="auto">
          <a:xfrm>
            <a:off x="7274885" y="4351039"/>
            <a:ext cx="1873457" cy="1792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46220" rIns="91388" bIns="146220" numCol="1" spcCol="0" rtlCol="0" fromWordArt="0" anchor="ctr" anchorCtr="0" forceAA="0" compatLnSpc="1">
            <a:prstTxWarp prst="textNoShape">
              <a:avLst/>
            </a:prstTxWarp>
            <a:noAutofit/>
          </a:bodyPr>
          <a:lstStyle/>
          <a:p>
            <a:pPr algn="ctr" defTabSz="950481" fontAlgn="base">
              <a:lnSpc>
                <a:spcPct val="90000"/>
              </a:lnSpc>
              <a:spcBef>
                <a:spcPct val="0"/>
              </a:spcBef>
              <a:spcAft>
                <a:spcPts val="612"/>
              </a:spcAft>
              <a:defRPr/>
            </a:pPr>
            <a:r>
              <a:rPr lang="en-US" sz="2000" b="1">
                <a:gradFill>
                  <a:gsLst>
                    <a:gs pos="0">
                      <a:srgbClr val="0078D7"/>
                    </a:gs>
                    <a:gs pos="100000">
                      <a:srgbClr val="0078D7"/>
                    </a:gs>
                  </a:gsLst>
                  <a:lin ang="5400000" scaled="1"/>
                </a:gradFill>
                <a:latin typeface="Segoe UI"/>
                <a:cs typeface="Segoe UI" charset="0"/>
              </a:rPr>
              <a:t>11,000+</a:t>
            </a:r>
            <a:br>
              <a:rPr lang="en-US" sz="2000" b="1">
                <a:gradFill>
                  <a:gsLst>
                    <a:gs pos="0">
                      <a:srgbClr val="0078D7"/>
                    </a:gs>
                    <a:gs pos="100000">
                      <a:srgbClr val="0078D7"/>
                    </a:gs>
                  </a:gsLst>
                  <a:lin ang="5400000" scaled="1"/>
                </a:gradFill>
                <a:latin typeface="Segoe UI"/>
                <a:cs typeface="Segoe UI" charset="0"/>
              </a:rPr>
            </a:br>
            <a:r>
              <a:rPr lang="en-US" sz="1299">
                <a:gradFill>
                  <a:gsLst>
                    <a:gs pos="0">
                      <a:srgbClr val="0078D7"/>
                    </a:gs>
                    <a:gs pos="100000">
                      <a:srgbClr val="0078D7"/>
                    </a:gs>
                  </a:gsLst>
                  <a:lin ang="5400000" scaled="1"/>
                </a:gradFill>
                <a:latin typeface="Segoe UI"/>
                <a:cs typeface="Segoe UI" panose="020B0502040204020203" pitchFamily="34" charset="0"/>
              </a:rPr>
              <a:t>IP partner Co-Sell wins</a:t>
            </a:r>
          </a:p>
          <a:p>
            <a:pPr algn="ctr" defTabSz="931756" fontAlgn="base">
              <a:lnSpc>
                <a:spcPct val="90000"/>
              </a:lnSpc>
              <a:spcBef>
                <a:spcPct val="0"/>
              </a:spcBef>
              <a:spcAft>
                <a:spcPct val="0"/>
              </a:spcAft>
              <a:defRPr/>
            </a:pPr>
            <a:endParaRPr lang="en-US" sz="1598">
              <a:gradFill>
                <a:gsLst>
                  <a:gs pos="0">
                    <a:srgbClr val="0078D7"/>
                  </a:gs>
                  <a:gs pos="100000">
                    <a:srgbClr val="0078D7"/>
                  </a:gs>
                </a:gsLst>
                <a:lin ang="5400000" scaled="1"/>
              </a:gradFill>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E29555E4-A7AA-4615-A5BE-ECEE6EA6CE6A}"/>
              </a:ext>
            </a:extLst>
          </p:cNvPr>
          <p:cNvSpPr/>
          <p:nvPr/>
        </p:nvSpPr>
        <p:spPr bwMode="auto">
          <a:xfrm>
            <a:off x="7234976" y="3985332"/>
            <a:ext cx="1919968" cy="1919968"/>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20" name="people_4">
            <a:extLst>
              <a:ext uri="{FF2B5EF4-FFF2-40B4-BE49-F238E27FC236}">
                <a16:creationId xmlns:a16="http://schemas.microsoft.com/office/drawing/2014/main" id="{143CBF5D-8710-4621-894E-CED5BD6AECD5}"/>
              </a:ext>
            </a:extLst>
          </p:cNvPr>
          <p:cNvSpPr>
            <a:spLocks noChangeAspect="1" noEditPoints="1"/>
          </p:cNvSpPr>
          <p:nvPr/>
        </p:nvSpPr>
        <p:spPr bwMode="auto">
          <a:xfrm>
            <a:off x="10017935" y="2055506"/>
            <a:ext cx="494361" cy="5526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2F2F2F"/>
              </a:solidFill>
              <a:latin typeface="Segoe UI"/>
            </a:endParaRPr>
          </a:p>
        </p:txBody>
      </p:sp>
      <p:sp>
        <p:nvSpPr>
          <p:cNvPr id="37" name="Rectangle 36">
            <a:extLst>
              <a:ext uri="{FF2B5EF4-FFF2-40B4-BE49-F238E27FC236}">
                <a16:creationId xmlns:a16="http://schemas.microsoft.com/office/drawing/2014/main" id="{3E1217CB-0821-49EC-B63B-79B531BDE06D}"/>
              </a:ext>
            </a:extLst>
          </p:cNvPr>
          <p:cNvSpPr/>
          <p:nvPr/>
        </p:nvSpPr>
        <p:spPr bwMode="auto">
          <a:xfrm>
            <a:off x="9328386" y="2193109"/>
            <a:ext cx="1873457" cy="1792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ctr" anchorCtr="0" forceAA="0" compatLnSpc="1">
            <a:prstTxWarp prst="textNoShape">
              <a:avLst/>
            </a:prstTxWarp>
            <a:noAutofit/>
          </a:bodyPr>
          <a:lstStyle/>
          <a:p>
            <a:pPr algn="ctr" defTabSz="950481" fontAlgn="base">
              <a:lnSpc>
                <a:spcPct val="90000"/>
              </a:lnSpc>
              <a:spcBef>
                <a:spcPct val="0"/>
              </a:spcBef>
              <a:defRPr/>
            </a:pPr>
            <a:r>
              <a:rPr lang="en-US" sz="2000" b="1">
                <a:gradFill>
                  <a:gsLst>
                    <a:gs pos="0">
                      <a:srgbClr val="0078D7"/>
                    </a:gs>
                    <a:gs pos="100000">
                      <a:srgbClr val="0078D7"/>
                    </a:gs>
                  </a:gsLst>
                  <a:lin ang="5400000" scaled="1"/>
                </a:gradFill>
                <a:latin typeface="Segoe UI"/>
                <a:cs typeface="Segoe UI" charset="0"/>
              </a:rPr>
              <a:t>225m+</a:t>
            </a:r>
          </a:p>
          <a:p>
            <a:pPr algn="ctr" defTabSz="931756" fontAlgn="base">
              <a:lnSpc>
                <a:spcPct val="90000"/>
              </a:lnSpc>
              <a:spcBef>
                <a:spcPct val="0"/>
              </a:spcBef>
              <a:spcAft>
                <a:spcPct val="0"/>
              </a:spcAft>
              <a:defRPr/>
            </a:pPr>
            <a:r>
              <a:rPr lang="en-US" sz="1299">
                <a:gradFill>
                  <a:gsLst>
                    <a:gs pos="0">
                      <a:srgbClr val="0078D7"/>
                    </a:gs>
                    <a:gs pos="100000">
                      <a:srgbClr val="0078D7"/>
                    </a:gs>
                  </a:gsLst>
                  <a:lin ang="5400000" scaled="1"/>
                </a:gradFill>
                <a:latin typeface="Segoe UI"/>
                <a:cs typeface="Segoe UI" panose="020B0502040204020203" pitchFamily="34" charset="0"/>
              </a:rPr>
              <a:t>ACR RBI Impact</a:t>
            </a:r>
            <a:br>
              <a:rPr lang="en-US" sz="1299">
                <a:gradFill>
                  <a:gsLst>
                    <a:gs pos="0">
                      <a:srgbClr val="0078D7"/>
                    </a:gs>
                    <a:gs pos="100000">
                      <a:srgbClr val="0078D7"/>
                    </a:gs>
                  </a:gsLst>
                  <a:lin ang="5400000" scaled="1"/>
                </a:gradFill>
                <a:latin typeface="Segoe UI"/>
                <a:cs typeface="Segoe UI" panose="020B0502040204020203" pitchFamily="34" charset="0"/>
              </a:rPr>
            </a:br>
            <a:r>
              <a:rPr lang="en-US" sz="1299">
                <a:gradFill>
                  <a:gsLst>
                    <a:gs pos="0">
                      <a:srgbClr val="0078D7"/>
                    </a:gs>
                    <a:gs pos="100000">
                      <a:srgbClr val="0078D7"/>
                    </a:gs>
                  </a:gsLst>
                  <a:lin ang="5400000" scaled="1"/>
                </a:gradFill>
                <a:latin typeface="Segoe UI"/>
                <a:cs typeface="Segoe UI" panose="020B0502040204020203" pitchFamily="34" charset="0"/>
              </a:rPr>
              <a:t>(10% TCV)</a:t>
            </a:r>
          </a:p>
        </p:txBody>
      </p:sp>
      <p:sp>
        <p:nvSpPr>
          <p:cNvPr id="24" name="Oval 23">
            <a:extLst>
              <a:ext uri="{FF2B5EF4-FFF2-40B4-BE49-F238E27FC236}">
                <a16:creationId xmlns:a16="http://schemas.microsoft.com/office/drawing/2014/main" id="{99ACC789-91A5-4844-B579-533A70F58D4E}"/>
              </a:ext>
            </a:extLst>
          </p:cNvPr>
          <p:cNvSpPr/>
          <p:nvPr/>
        </p:nvSpPr>
        <p:spPr bwMode="auto">
          <a:xfrm>
            <a:off x="7234976" y="1821219"/>
            <a:ext cx="1919968" cy="1919968"/>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5A16DC34-2689-49B5-9DFD-FD4922005C54}"/>
              </a:ext>
            </a:extLst>
          </p:cNvPr>
          <p:cNvSpPr/>
          <p:nvPr/>
        </p:nvSpPr>
        <p:spPr bwMode="auto">
          <a:xfrm>
            <a:off x="9227402" y="4298231"/>
            <a:ext cx="2105902" cy="1792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ctr" anchorCtr="0" forceAA="0" compatLnSpc="1">
            <a:prstTxWarp prst="textNoShape">
              <a:avLst/>
            </a:prstTxWarp>
            <a:noAutofit/>
          </a:bodyPr>
          <a:lstStyle/>
          <a:p>
            <a:pPr algn="ctr" defTabSz="950481" fontAlgn="base">
              <a:lnSpc>
                <a:spcPct val="90000"/>
              </a:lnSpc>
              <a:spcBef>
                <a:spcPct val="0"/>
              </a:spcBef>
              <a:defRPr/>
            </a:pPr>
            <a:r>
              <a:rPr lang="en-US" sz="2000" b="1">
                <a:gradFill>
                  <a:gsLst>
                    <a:gs pos="0">
                      <a:srgbClr val="0078D7"/>
                    </a:gs>
                    <a:gs pos="100000">
                      <a:srgbClr val="0078D7"/>
                    </a:gs>
                  </a:gsLst>
                  <a:lin ang="5400000" scaled="1"/>
                </a:gradFill>
                <a:latin typeface="Segoe UI"/>
                <a:cs typeface="Segoe UI" charset="0"/>
              </a:rPr>
              <a:t>2.75x</a:t>
            </a:r>
          </a:p>
          <a:p>
            <a:pPr algn="ctr" defTabSz="931756" fontAlgn="base">
              <a:lnSpc>
                <a:spcPct val="90000"/>
              </a:lnSpc>
              <a:spcBef>
                <a:spcPct val="0"/>
              </a:spcBef>
              <a:spcAft>
                <a:spcPct val="0"/>
              </a:spcAft>
              <a:defRPr/>
            </a:pPr>
            <a:r>
              <a:rPr lang="en-US" sz="1299">
                <a:gradFill>
                  <a:gsLst>
                    <a:gs pos="2917">
                      <a:srgbClr val="0078D7"/>
                    </a:gs>
                    <a:gs pos="100000">
                      <a:srgbClr val="0078D7"/>
                    </a:gs>
                  </a:gsLst>
                  <a:lin ang="5400000" scaled="0"/>
                </a:gradFill>
                <a:latin typeface="Segoe UI" panose="020B0502040204020203" pitchFamily="34" charset="0"/>
                <a:cs typeface="Segoe UI" panose="020B0502040204020203" pitchFamily="34" charset="0"/>
              </a:rPr>
              <a:t>Faster deal close with partners involved</a:t>
            </a:r>
          </a:p>
        </p:txBody>
      </p:sp>
      <p:sp>
        <p:nvSpPr>
          <p:cNvPr id="21" name="Financial_E7BB">
            <a:extLst>
              <a:ext uri="{FF2B5EF4-FFF2-40B4-BE49-F238E27FC236}">
                <a16:creationId xmlns:a16="http://schemas.microsoft.com/office/drawing/2014/main" id="{75E80C5D-460F-41B9-960F-B67173CAA15F}"/>
              </a:ext>
            </a:extLst>
          </p:cNvPr>
          <p:cNvSpPr>
            <a:spLocks noChangeAspect="1" noEditPoints="1"/>
          </p:cNvSpPr>
          <p:nvPr/>
        </p:nvSpPr>
        <p:spPr bwMode="auto">
          <a:xfrm>
            <a:off x="9995214" y="4239047"/>
            <a:ext cx="521352" cy="465063"/>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a:endParaRPr>
          </a:p>
        </p:txBody>
      </p:sp>
      <p:sp>
        <p:nvSpPr>
          <p:cNvPr id="39" name="Oval 38">
            <a:extLst>
              <a:ext uri="{FF2B5EF4-FFF2-40B4-BE49-F238E27FC236}">
                <a16:creationId xmlns:a16="http://schemas.microsoft.com/office/drawing/2014/main" id="{F7561EA3-2713-4D2B-9D0E-8161F46DA822}"/>
              </a:ext>
            </a:extLst>
          </p:cNvPr>
          <p:cNvSpPr/>
          <p:nvPr/>
        </p:nvSpPr>
        <p:spPr bwMode="auto">
          <a:xfrm>
            <a:off x="688465" y="1670688"/>
            <a:ext cx="4281100" cy="4281100"/>
          </a:xfrm>
          <a:prstGeom prst="ellipse">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cs typeface="Segoe UI" pitchFamily="34" charset="0"/>
            </a:endParaRPr>
          </a:p>
        </p:txBody>
      </p:sp>
      <p:sp>
        <p:nvSpPr>
          <p:cNvPr id="41" name="Rectangle 40">
            <a:extLst>
              <a:ext uri="{FF2B5EF4-FFF2-40B4-BE49-F238E27FC236}">
                <a16:creationId xmlns:a16="http://schemas.microsoft.com/office/drawing/2014/main" id="{00CF4532-DEC6-464E-A1D6-1F706A7F6ABC}"/>
              </a:ext>
            </a:extLst>
          </p:cNvPr>
          <p:cNvSpPr/>
          <p:nvPr/>
        </p:nvSpPr>
        <p:spPr bwMode="auto">
          <a:xfrm>
            <a:off x="1495886" y="3148336"/>
            <a:ext cx="2754432" cy="16163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2" tIns="143346" rIns="89592" bIns="143346" numCol="1" spcCol="0" rtlCol="0" fromWordArt="0" anchor="ctr" anchorCtr="0" forceAA="0" compatLnSpc="1">
            <a:prstTxWarp prst="textNoShape">
              <a:avLst/>
            </a:prstTxWarp>
            <a:noAutofit/>
          </a:bodyPr>
          <a:lstStyle/>
          <a:p>
            <a:pPr algn="ctr" defTabSz="913401" fontAlgn="base">
              <a:lnSpc>
                <a:spcPct val="90000"/>
              </a:lnSpc>
              <a:spcBef>
                <a:spcPct val="0"/>
              </a:spcBef>
              <a:spcAft>
                <a:spcPct val="0"/>
              </a:spcAft>
              <a:defRPr/>
            </a:pPr>
            <a:r>
              <a:rPr lang="en-US" sz="4000" b="1">
                <a:gradFill>
                  <a:gsLst>
                    <a:gs pos="0">
                      <a:srgbClr val="FFFFFF"/>
                    </a:gs>
                    <a:gs pos="100000">
                      <a:srgbClr val="FFFFFF"/>
                    </a:gs>
                  </a:gsLst>
                  <a:lin ang="5400000" scaled="0"/>
                </a:gradFill>
                <a:latin typeface="Segoe UI"/>
                <a:ea typeface="Segoe UI" charset="0"/>
                <a:cs typeface="Segoe UI" charset="0"/>
              </a:rPr>
              <a:t>$5B+</a:t>
            </a:r>
            <a:endParaRPr lang="en-US" sz="4000">
              <a:gradFill>
                <a:gsLst>
                  <a:gs pos="0">
                    <a:srgbClr val="FFFFFF"/>
                  </a:gs>
                  <a:gs pos="100000">
                    <a:srgbClr val="FFFFFF"/>
                  </a:gs>
                </a:gsLst>
                <a:lin ang="5400000" scaled="0"/>
              </a:gradFill>
              <a:latin typeface="Segoe UI"/>
              <a:cs typeface="Segoe UI" pitchFamily="34" charset="0"/>
            </a:endParaRPr>
          </a:p>
          <a:p>
            <a:pPr algn="ctr" defTabSz="913401"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t>partner </a:t>
            </a:r>
            <a:r>
              <a:rPr lang="en-US">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t>revenue</a:t>
            </a:r>
            <a:r>
              <a:rPr lang="en-US" sz="2000">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t> from </a:t>
            </a:r>
            <a:br>
              <a:rPr lang="en-US" sz="2000">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br>
            <a:r>
              <a:rPr lang="en-US" sz="2000">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t>Co-Sell in FY18</a:t>
            </a:r>
          </a:p>
        </p:txBody>
      </p:sp>
      <p:sp>
        <p:nvSpPr>
          <p:cNvPr id="42" name="Rectangle 41">
            <a:extLst>
              <a:ext uri="{FF2B5EF4-FFF2-40B4-BE49-F238E27FC236}">
                <a16:creationId xmlns:a16="http://schemas.microsoft.com/office/drawing/2014/main" id="{8773D958-571D-4FCF-BC2E-89C3337DD44A}"/>
              </a:ext>
            </a:extLst>
          </p:cNvPr>
          <p:cNvSpPr/>
          <p:nvPr/>
        </p:nvSpPr>
        <p:spPr bwMode="auto">
          <a:xfrm>
            <a:off x="1560395" y="4589824"/>
            <a:ext cx="2664568" cy="9598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2" tIns="143346" rIns="89592" bIns="143346" numCol="1" spcCol="0" rtlCol="0" fromWordArt="0" anchor="ctr" anchorCtr="0" forceAA="0" compatLnSpc="1">
            <a:prstTxWarp prst="textNoShape">
              <a:avLst/>
            </a:prstTxWarp>
            <a:spAutoFit/>
          </a:bodyPr>
          <a:lstStyle/>
          <a:p>
            <a:pPr algn="ctr" defTabSz="913401" fontAlgn="base">
              <a:lnSpc>
                <a:spcPct val="90000"/>
              </a:lnSpc>
              <a:spcBef>
                <a:spcPct val="0"/>
              </a:spcBef>
              <a:spcAft>
                <a:spcPct val="0"/>
              </a:spcAft>
              <a:defRPr/>
            </a:pPr>
            <a:r>
              <a:rPr lang="en-US" sz="2800" b="1">
                <a:gradFill>
                  <a:gsLst>
                    <a:gs pos="0">
                      <a:srgbClr val="FFFFFF"/>
                    </a:gs>
                    <a:gs pos="100000">
                      <a:srgbClr val="FFFFFF"/>
                    </a:gs>
                  </a:gsLst>
                  <a:lin ang="5400000" scaled="0"/>
                </a:gradFill>
                <a:latin typeface="Segoe UI"/>
                <a:ea typeface="Segoe UI" charset="0"/>
                <a:cs typeface="Segoe UI" charset="0"/>
              </a:rPr>
              <a:t>$2.8B+ </a:t>
            </a:r>
            <a:br>
              <a:rPr lang="en-US" sz="2800" b="1">
                <a:gradFill>
                  <a:gsLst>
                    <a:gs pos="0">
                      <a:srgbClr val="FFFFFF"/>
                    </a:gs>
                    <a:gs pos="100000">
                      <a:srgbClr val="FFFFFF"/>
                    </a:gs>
                  </a:gsLst>
                  <a:lin ang="5400000" scaled="0"/>
                </a:gradFill>
                <a:latin typeface="Segoe UI"/>
                <a:ea typeface="Segoe UI" charset="0"/>
                <a:cs typeface="Segoe UI" charset="0"/>
              </a:rPr>
            </a:br>
            <a:r>
              <a:rPr lang="en-US" sz="2000">
                <a:gradFill>
                  <a:gsLst>
                    <a:gs pos="0">
                      <a:srgbClr val="FFFFFF"/>
                    </a:gs>
                    <a:gs pos="100000">
                      <a:srgbClr val="FFFFFF"/>
                    </a:gs>
                  </a:gsLst>
                  <a:lin ang="5400000" scaled="0"/>
                </a:gradFill>
                <a:latin typeface="Segoe UI"/>
                <a:ea typeface="Segoe UI" panose="020B0502040204020203" pitchFamily="34" charset="0"/>
                <a:cs typeface="Segoe UI" panose="020B0502040204020203" pitchFamily="34" charset="0"/>
              </a:rPr>
              <a:t>from IP Co-Sell</a:t>
            </a:r>
          </a:p>
        </p:txBody>
      </p:sp>
      <p:sp>
        <p:nvSpPr>
          <p:cNvPr id="4" name="Rectangle 3">
            <a:extLst>
              <a:ext uri="{FF2B5EF4-FFF2-40B4-BE49-F238E27FC236}">
                <a16:creationId xmlns:a16="http://schemas.microsoft.com/office/drawing/2014/main" id="{ABA8E2B1-14C8-4FEB-A418-3321E60A4650}"/>
              </a:ext>
            </a:extLst>
          </p:cNvPr>
          <p:cNvSpPr/>
          <p:nvPr/>
        </p:nvSpPr>
        <p:spPr>
          <a:xfrm>
            <a:off x="1514105" y="2092065"/>
            <a:ext cx="2710858" cy="1144929"/>
          </a:xfrm>
          <a:prstGeom prst="rect">
            <a:avLst/>
          </a:prstGeom>
        </p:spPr>
        <p:txBody>
          <a:bodyPr wrap="square">
            <a:spAutoFit/>
          </a:bodyPr>
          <a:lstStyle/>
          <a:p>
            <a:pPr algn="ctr" defTabSz="913401" fontAlgn="base">
              <a:lnSpc>
                <a:spcPct val="90000"/>
              </a:lnSpc>
              <a:spcBef>
                <a:spcPct val="0"/>
              </a:spcBef>
              <a:spcAft>
                <a:spcPct val="0"/>
              </a:spcAft>
              <a:defRPr/>
            </a:pPr>
            <a:r>
              <a:rPr lang="en-US" sz="4800" b="1">
                <a:gradFill>
                  <a:gsLst>
                    <a:gs pos="0">
                      <a:srgbClr val="FFFFFF"/>
                    </a:gs>
                    <a:gs pos="100000">
                      <a:srgbClr val="FFFFFF"/>
                    </a:gs>
                  </a:gsLst>
                  <a:lin ang="5400000" scaled="0"/>
                </a:gradFill>
                <a:latin typeface="Segoe UI"/>
                <a:ea typeface="Segoe UI" charset="0"/>
                <a:cs typeface="Segoe UI" charset="0"/>
              </a:rPr>
              <a:t>$95B+</a:t>
            </a:r>
            <a:endParaRPr lang="en-US" sz="4800">
              <a:gradFill>
                <a:gsLst>
                  <a:gs pos="0">
                    <a:srgbClr val="FFFFFF"/>
                  </a:gs>
                  <a:gs pos="100000">
                    <a:srgbClr val="FFFFFF"/>
                  </a:gs>
                </a:gsLst>
                <a:lin ang="5400000" scaled="0"/>
              </a:gradFill>
              <a:latin typeface="Segoe UI"/>
              <a:cs typeface="Segoe UI" pitchFamily="34" charset="0"/>
            </a:endParaRPr>
          </a:p>
          <a:p>
            <a:pPr algn="ctr" defTabSz="913401" fontAlgn="base">
              <a:lnSpc>
                <a:spcPct val="90000"/>
              </a:lnSpc>
              <a:spcBef>
                <a:spcPct val="0"/>
              </a:spcBef>
              <a:spcAft>
                <a:spcPts val="1000"/>
              </a:spcAft>
              <a:defRPr/>
            </a:pPr>
            <a:r>
              <a:rPr lang="en-US" sz="2800">
                <a:gradFill>
                  <a:gsLst>
                    <a:gs pos="0">
                      <a:srgbClr val="FFFFFF"/>
                    </a:gs>
                    <a:gs pos="100000">
                      <a:srgbClr val="FFFFFF"/>
                    </a:gs>
                  </a:gsLst>
                  <a:lin ang="5400000" scaled="0"/>
                </a:gradFill>
                <a:latin typeface="Segoe UI Semilight" panose="020B0402040204020203" pitchFamily="34" charset="0"/>
                <a:ea typeface="Segoe UI" panose="020B0502040204020203" pitchFamily="34" charset="0"/>
                <a:cs typeface="Segoe UI Semilight" panose="020B0402040204020203" pitchFamily="34" charset="0"/>
              </a:rPr>
              <a:t>through partner</a:t>
            </a:r>
            <a:endParaRPr lang="en-US" sz="3600" b="1">
              <a:gradFill>
                <a:gsLst>
                  <a:gs pos="0">
                    <a:srgbClr val="FFFFFF"/>
                  </a:gs>
                  <a:gs pos="100000">
                    <a:srgbClr val="FFFFFF"/>
                  </a:gs>
                </a:gsLst>
                <a:lin ang="5400000" scaled="0"/>
              </a:gradFill>
              <a:latin typeface="Segoe UI"/>
              <a:ea typeface="Segoe UI" charset="0"/>
              <a:cs typeface="Segoe UI" charset="0"/>
            </a:endParaRPr>
          </a:p>
        </p:txBody>
      </p:sp>
    </p:spTree>
    <p:extLst>
      <p:ext uri="{BB962C8B-B14F-4D97-AF65-F5344CB8AC3E}">
        <p14:creationId xmlns:p14="http://schemas.microsoft.com/office/powerpoint/2010/main" val="29743036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5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25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25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25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25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25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5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25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5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25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25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5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25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25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25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25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250"/>
                                        <p:tgtEl>
                                          <p:spTgt spid="4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p:bldP spid="32" grpId="0"/>
      <p:bldP spid="25" grpId="0" animBg="1"/>
      <p:bldP spid="33" grpId="0"/>
      <p:bldP spid="17" grpId="0" animBg="1"/>
      <p:bldP spid="28" grpId="0" animBg="1"/>
      <p:bldP spid="34" grpId="0"/>
      <p:bldP spid="18" grpId="0" animBg="1"/>
      <p:bldP spid="29" grpId="0" animBg="1"/>
      <p:bldP spid="16" grpId="0" animBg="1"/>
      <p:bldP spid="35" grpId="0"/>
      <p:bldP spid="27" grpId="0" animBg="1"/>
      <p:bldP spid="36" grpId="0"/>
      <p:bldP spid="26" grpId="0" animBg="1"/>
      <p:bldP spid="20" grpId="0" animBg="1"/>
      <p:bldP spid="37" grpId="0"/>
      <p:bldP spid="24" grpId="0" animBg="1"/>
      <p:bldP spid="38" grpId="0"/>
      <p:bldP spid="21" grpId="0" animBg="1"/>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DB90A20-47D3-49EF-9788-EEF602A5FEB7}"/>
              </a:ext>
            </a:extLst>
          </p:cNvPr>
          <p:cNvSpPr/>
          <p:nvPr/>
        </p:nvSpPr>
        <p:spPr bwMode="auto">
          <a:xfrm>
            <a:off x="923163" y="2503398"/>
            <a:ext cx="908298" cy="9082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204BBFB0-B65E-4DBC-B4CA-4463E580C990}"/>
              </a:ext>
            </a:extLst>
          </p:cNvPr>
          <p:cNvSpPr/>
          <p:nvPr/>
        </p:nvSpPr>
        <p:spPr bwMode="auto">
          <a:xfrm>
            <a:off x="904537" y="2279263"/>
            <a:ext cx="1371600" cy="1371600"/>
          </a:xfrm>
          <a:prstGeom prst="ellipse">
            <a:avLst/>
          </a:prstGeom>
          <a:solidFill>
            <a:schemeClr val="accent1">
              <a:lumMod val="60000"/>
              <a:lumOff val="4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05014119-5E34-423B-BCAF-B5C262F2B960}"/>
              </a:ext>
            </a:extLst>
          </p:cNvPr>
          <p:cNvSpPr/>
          <p:nvPr/>
        </p:nvSpPr>
        <p:spPr bwMode="auto">
          <a:xfrm>
            <a:off x="442127" y="2279263"/>
            <a:ext cx="1381274" cy="1371600"/>
          </a:xfrm>
          <a:prstGeom prst="ellipse">
            <a:avLst/>
          </a:prstGeom>
          <a:solidFill>
            <a:schemeClr val="accent1">
              <a:lumMod val="60000"/>
              <a:lumOff val="4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CB1B49FB-3F2B-4760-B8FB-6F784403E9C5}"/>
              </a:ext>
            </a:extLst>
          </p:cNvPr>
          <p:cNvSpPr/>
          <p:nvPr/>
        </p:nvSpPr>
        <p:spPr bwMode="auto">
          <a:xfrm>
            <a:off x="825143" y="2075589"/>
            <a:ext cx="1381274" cy="1371600"/>
          </a:xfrm>
          <a:prstGeom prst="ellipse">
            <a:avLst/>
          </a:prstGeom>
          <a:solidFill>
            <a:schemeClr val="accent1">
              <a:lumMod val="60000"/>
              <a:lumOff val="4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6A9B337-8B42-40DF-AB29-BA9749FE1849}"/>
              </a:ext>
            </a:extLst>
          </p:cNvPr>
          <p:cNvSpPr/>
          <p:nvPr/>
        </p:nvSpPr>
        <p:spPr bwMode="auto">
          <a:xfrm>
            <a:off x="520542" y="2075589"/>
            <a:ext cx="1381274" cy="1371600"/>
          </a:xfrm>
          <a:prstGeom prst="ellipse">
            <a:avLst/>
          </a:prstGeom>
          <a:solidFill>
            <a:schemeClr val="accent1">
              <a:lumMod val="60000"/>
              <a:lumOff val="4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4688E52-3244-4569-9AAA-DBE0E139C39A}"/>
              </a:ext>
            </a:extLst>
          </p:cNvPr>
          <p:cNvSpPr/>
          <p:nvPr/>
        </p:nvSpPr>
        <p:spPr bwMode="auto">
          <a:xfrm>
            <a:off x="802977" y="2522125"/>
            <a:ext cx="1381274" cy="1371600"/>
          </a:xfrm>
          <a:prstGeom prst="ellipse">
            <a:avLst/>
          </a:prstGeom>
          <a:solidFill>
            <a:schemeClr val="accent1">
              <a:lumMod val="60000"/>
              <a:lumOff val="4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D7618B06-3526-4540-B390-B20E7B4CED06}"/>
              </a:ext>
            </a:extLst>
          </p:cNvPr>
          <p:cNvSpPr/>
          <p:nvPr/>
        </p:nvSpPr>
        <p:spPr bwMode="auto">
          <a:xfrm>
            <a:off x="552705" y="2522125"/>
            <a:ext cx="1381274" cy="1371600"/>
          </a:xfrm>
          <a:prstGeom prst="ellipse">
            <a:avLst/>
          </a:prstGeom>
          <a:solidFill>
            <a:schemeClr val="accent1">
              <a:lumMod val="60000"/>
              <a:lumOff val="40000"/>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Title 9">
            <a:extLst>
              <a:ext uri="{FF2B5EF4-FFF2-40B4-BE49-F238E27FC236}">
                <a16:creationId xmlns:a16="http://schemas.microsoft.com/office/drawing/2014/main" id="{753AFCDA-3B15-4CD3-BAE1-C2ACCD2679EE}"/>
              </a:ext>
            </a:extLst>
          </p:cNvPr>
          <p:cNvSpPr>
            <a:spLocks noGrp="1"/>
          </p:cNvSpPr>
          <p:nvPr>
            <p:ph type="title"/>
          </p:nvPr>
        </p:nvSpPr>
        <p:spPr>
          <a:xfrm>
            <a:off x="2662628" y="2382818"/>
            <a:ext cx="5968368" cy="609398"/>
          </a:xfrm>
          <a:noFill/>
        </p:spPr>
        <p:txBody>
          <a:bodyPr wrap="square" lIns="0" tIns="0" rIns="0" bIns="0" anchor="b" anchorCtr="0">
            <a:spAutoFit/>
          </a:bodyPr>
          <a:lstStyle/>
          <a:p>
            <a:pPr defTabSz="932563"/>
            <a:r>
              <a:rPr lang="en-US" sz="4400" spc="-50">
                <a:gradFill>
                  <a:gsLst>
                    <a:gs pos="100000">
                      <a:schemeClr val="tx1"/>
                    </a:gs>
                    <a:gs pos="12500">
                      <a:schemeClr val="tx1"/>
                    </a:gs>
                  </a:gsLst>
                  <a:lin ang="5400000" scaled="0"/>
                </a:gradFill>
                <a:latin typeface="+mj-lt"/>
                <a:cs typeface="Segoe UI" panose="020B0502040204020203" pitchFamily="34" charset="0"/>
              </a:rPr>
              <a:t>Selling with Microsoft</a:t>
            </a:r>
          </a:p>
        </p:txBody>
      </p:sp>
      <p:sp>
        <p:nvSpPr>
          <p:cNvPr id="9" name="TextBox 8">
            <a:extLst>
              <a:ext uri="{FF2B5EF4-FFF2-40B4-BE49-F238E27FC236}">
                <a16:creationId xmlns:a16="http://schemas.microsoft.com/office/drawing/2014/main" id="{4E03A1D5-CC31-493D-9E6E-A29E6C05F8BE}"/>
              </a:ext>
            </a:extLst>
          </p:cNvPr>
          <p:cNvSpPr txBox="1"/>
          <p:nvPr/>
        </p:nvSpPr>
        <p:spPr>
          <a:xfrm>
            <a:off x="2434523" y="2992216"/>
            <a:ext cx="7268673" cy="1037207"/>
          </a:xfrm>
          <a:prstGeom prst="rect">
            <a:avLst/>
          </a:prstGeom>
          <a:noFill/>
        </p:spPr>
        <p:txBody>
          <a:bodyPr wrap="square" lIns="182880" tIns="146304" rIns="182880" bIns="146304" rtlCol="0">
            <a:spAutoFit/>
          </a:bodyPr>
          <a:lstStyle/>
          <a:p>
            <a:pPr>
              <a:lnSpc>
                <a:spcPct val="97000"/>
              </a:lnSpc>
            </a:pPr>
            <a:r>
              <a:rPr lang="en-US" sz="24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 complex world where partners and customers</a:t>
            </a:r>
          </a:p>
          <a:p>
            <a:pPr>
              <a:lnSpc>
                <a:spcPct val="97000"/>
              </a:lnSpc>
            </a:pPr>
            <a:r>
              <a:rPr lang="en-US" sz="24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connect over amazing products and services…</a:t>
            </a:r>
          </a:p>
        </p:txBody>
      </p:sp>
    </p:spTree>
    <p:extLst>
      <p:ext uri="{BB962C8B-B14F-4D97-AF65-F5344CB8AC3E}">
        <p14:creationId xmlns:p14="http://schemas.microsoft.com/office/powerpoint/2010/main" val="324368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elling with Microsoft World Graphic">
            <a:extLst>
              <a:ext uri="{FF2B5EF4-FFF2-40B4-BE49-F238E27FC236}">
                <a16:creationId xmlns:a16="http://schemas.microsoft.com/office/drawing/2014/main" id="{3029CF83-5192-44F7-B6AA-1C340462B9AD}"/>
              </a:ext>
            </a:extLst>
          </p:cNvPr>
          <p:cNvSpPr>
            <a:spLocks noGrp="1"/>
          </p:cNvSpPr>
          <p:nvPr>
            <p:ph type="title"/>
          </p:nvPr>
        </p:nvSpPr>
        <p:spPr>
          <a:xfrm>
            <a:off x="593148" y="477267"/>
            <a:ext cx="10460849" cy="397032"/>
          </a:xfrm>
        </p:spPr>
        <p:txBody>
          <a:bodyPr/>
          <a:lstStyle/>
          <a:p>
            <a:r>
              <a:rPr lang="en-US"/>
              <a:t>Selling with Microsoft</a:t>
            </a:r>
          </a:p>
        </p:txBody>
      </p:sp>
      <p:cxnSp>
        <p:nvCxnSpPr>
          <p:cNvPr id="50" name="Straight Connector 49">
            <a:extLst>
              <a:ext uri="{FF2B5EF4-FFF2-40B4-BE49-F238E27FC236}">
                <a16:creationId xmlns:a16="http://schemas.microsoft.com/office/drawing/2014/main" id="{FA5ECFF3-DE7F-4F35-B935-7B5B41C280BF}"/>
              </a:ext>
            </a:extLst>
          </p:cNvPr>
          <p:cNvCxnSpPr>
            <a:cxnSpLocks/>
          </p:cNvCxnSpPr>
          <p:nvPr/>
        </p:nvCxnSpPr>
        <p:spPr>
          <a:xfrm flipV="1">
            <a:off x="6364186" y="3931455"/>
            <a:ext cx="2418653" cy="1073067"/>
          </a:xfrm>
          <a:prstGeom prst="line">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FA9C552F-444F-4880-9970-20C6F0E3E78E}"/>
              </a:ext>
            </a:extLst>
          </p:cNvPr>
          <p:cNvCxnSpPr>
            <a:cxnSpLocks/>
            <a:stCxn id="413" idx="1"/>
          </p:cNvCxnSpPr>
          <p:nvPr/>
        </p:nvCxnSpPr>
        <p:spPr>
          <a:xfrm flipH="1" flipV="1">
            <a:off x="3072759" y="1460191"/>
            <a:ext cx="2244096" cy="636977"/>
          </a:xfrm>
          <a:prstGeom prst="line">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E01C38A-94F0-4B34-A532-3938B69C5E90}"/>
              </a:ext>
            </a:extLst>
          </p:cNvPr>
          <p:cNvCxnSpPr>
            <a:cxnSpLocks/>
          </p:cNvCxnSpPr>
          <p:nvPr/>
        </p:nvCxnSpPr>
        <p:spPr>
          <a:xfrm flipH="1" flipV="1">
            <a:off x="2988094" y="3718131"/>
            <a:ext cx="2559106" cy="224189"/>
          </a:xfrm>
          <a:prstGeom prst="line">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641FD090-FFFC-4E2F-B171-92F8E24B0D12}"/>
              </a:ext>
            </a:extLst>
          </p:cNvPr>
          <p:cNvCxnSpPr>
            <a:cxnSpLocks/>
          </p:cNvCxnSpPr>
          <p:nvPr/>
        </p:nvCxnSpPr>
        <p:spPr>
          <a:xfrm flipV="1">
            <a:off x="6304889" y="1427524"/>
            <a:ext cx="2506250" cy="1460734"/>
          </a:xfrm>
          <a:prstGeom prst="line">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grpSp>
        <p:nvGrpSpPr>
          <p:cNvPr id="274" name="Group 273">
            <a:extLst>
              <a:ext uri="{FF2B5EF4-FFF2-40B4-BE49-F238E27FC236}">
                <a16:creationId xmlns:a16="http://schemas.microsoft.com/office/drawing/2014/main" id="{88BDD0B0-8A7C-4A85-B46F-92A3E2102FE0}"/>
              </a:ext>
            </a:extLst>
          </p:cNvPr>
          <p:cNvGrpSpPr/>
          <p:nvPr/>
        </p:nvGrpSpPr>
        <p:grpSpPr>
          <a:xfrm>
            <a:off x="593148" y="1302175"/>
            <a:ext cx="2371876" cy="1794777"/>
            <a:chOff x="757705" y="1606117"/>
            <a:chExt cx="2371876" cy="1794777"/>
          </a:xfrm>
        </p:grpSpPr>
        <p:grpSp>
          <p:nvGrpSpPr>
            <p:cNvPr id="47" name="Group 46">
              <a:extLst>
                <a:ext uri="{FF2B5EF4-FFF2-40B4-BE49-F238E27FC236}">
                  <a16:creationId xmlns:a16="http://schemas.microsoft.com/office/drawing/2014/main" id="{92F4710C-D707-4DA7-BE90-820681252E9C}"/>
                </a:ext>
              </a:extLst>
            </p:cNvPr>
            <p:cNvGrpSpPr/>
            <p:nvPr/>
          </p:nvGrpSpPr>
          <p:grpSpPr>
            <a:xfrm>
              <a:off x="807858" y="1967110"/>
              <a:ext cx="2321723" cy="429348"/>
              <a:chOff x="6540976" y="4007426"/>
              <a:chExt cx="2321723" cy="429348"/>
            </a:xfrm>
          </p:grpSpPr>
          <p:sp>
            <p:nvSpPr>
              <p:cNvPr id="201" name="TextBox 200">
                <a:extLst>
                  <a:ext uri="{FF2B5EF4-FFF2-40B4-BE49-F238E27FC236}">
                    <a16:creationId xmlns:a16="http://schemas.microsoft.com/office/drawing/2014/main" id="{E93A61DD-F0CE-4189-9C99-CE0F55C4D456}"/>
                  </a:ext>
                </a:extLst>
              </p:cNvPr>
              <p:cNvSpPr txBox="1"/>
              <p:nvPr/>
            </p:nvSpPr>
            <p:spPr>
              <a:xfrm>
                <a:off x="6902867" y="4007426"/>
                <a:ext cx="1959832" cy="429348"/>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b="1"/>
                  <a:t>Microsoft Value</a:t>
                </a:r>
              </a:p>
              <a:p>
                <a:pPr>
                  <a:spcAft>
                    <a:spcPts val="0"/>
                  </a:spcAft>
                </a:pPr>
                <a:r>
                  <a:rPr lang="en-US"/>
                  <a:t>Global Marketplace Capabilities</a:t>
                </a:r>
              </a:p>
            </p:txBody>
          </p:sp>
          <p:sp>
            <p:nvSpPr>
              <p:cNvPr id="202" name="Commitments_EC4D">
                <a:extLst>
                  <a:ext uri="{FF2B5EF4-FFF2-40B4-BE49-F238E27FC236}">
                    <a16:creationId xmlns:a16="http://schemas.microsoft.com/office/drawing/2014/main" id="{54C05992-07FC-492F-BB90-79AC777E46CC}"/>
                  </a:ext>
                </a:extLst>
              </p:cNvPr>
              <p:cNvSpPr>
                <a:spLocks noChangeAspect="1" noEditPoints="1"/>
              </p:cNvSpPr>
              <p:nvPr/>
            </p:nvSpPr>
            <p:spPr bwMode="auto">
              <a:xfrm>
                <a:off x="6540976" y="4124363"/>
                <a:ext cx="200478" cy="19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8C25BFAF-B8E8-43A1-BB7D-8693E0A8F3B4}"/>
                </a:ext>
              </a:extLst>
            </p:cNvPr>
            <p:cNvGrpSpPr/>
            <p:nvPr/>
          </p:nvGrpSpPr>
          <p:grpSpPr>
            <a:xfrm>
              <a:off x="807858" y="2341651"/>
              <a:ext cx="2052418" cy="429348"/>
              <a:chOff x="6540976" y="4381967"/>
              <a:chExt cx="2052418" cy="429348"/>
            </a:xfrm>
          </p:grpSpPr>
          <p:sp>
            <p:nvSpPr>
              <p:cNvPr id="199" name="TextBox 198">
                <a:extLst>
                  <a:ext uri="{FF2B5EF4-FFF2-40B4-BE49-F238E27FC236}">
                    <a16:creationId xmlns:a16="http://schemas.microsoft.com/office/drawing/2014/main" id="{7519787F-555F-4D78-A90A-CC80953FDB8A}"/>
                  </a:ext>
                </a:extLst>
              </p:cNvPr>
              <p:cNvSpPr txBox="1"/>
              <p:nvPr/>
            </p:nvSpPr>
            <p:spPr>
              <a:xfrm>
                <a:off x="6902867" y="4381967"/>
                <a:ext cx="1690527" cy="429348"/>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b="1"/>
                  <a:t>Demand Generation</a:t>
                </a:r>
                <a:br>
                  <a:rPr lang="en-US"/>
                </a:br>
                <a:r>
                  <a:rPr lang="en-US"/>
                  <a:t>GDC 100k leads per month</a:t>
                </a:r>
              </a:p>
            </p:txBody>
          </p:sp>
          <p:sp>
            <p:nvSpPr>
              <p:cNvPr id="200" name="Financial_E7BB">
                <a:extLst>
                  <a:ext uri="{FF2B5EF4-FFF2-40B4-BE49-F238E27FC236}">
                    <a16:creationId xmlns:a16="http://schemas.microsoft.com/office/drawing/2014/main" id="{AC4F5A09-CFEC-46A6-A0D9-3D3CC8A65669}"/>
                  </a:ext>
                </a:extLst>
              </p:cNvPr>
              <p:cNvSpPr>
                <a:spLocks noChangeAspect="1" noEditPoints="1"/>
              </p:cNvSpPr>
              <p:nvPr/>
            </p:nvSpPr>
            <p:spPr bwMode="auto">
              <a:xfrm>
                <a:off x="6540976" y="4507225"/>
                <a:ext cx="200478" cy="178833"/>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E85B1FCD-8617-43E7-AF0E-804FA07198E3}"/>
                </a:ext>
              </a:extLst>
            </p:cNvPr>
            <p:cNvGrpSpPr/>
            <p:nvPr/>
          </p:nvGrpSpPr>
          <p:grpSpPr>
            <a:xfrm>
              <a:off x="807858" y="2716192"/>
              <a:ext cx="1149927" cy="429348"/>
              <a:chOff x="6540976" y="4756508"/>
              <a:chExt cx="1149927" cy="429348"/>
            </a:xfrm>
          </p:grpSpPr>
          <p:sp>
            <p:nvSpPr>
              <p:cNvPr id="197" name="TextBox 196">
                <a:extLst>
                  <a:ext uri="{FF2B5EF4-FFF2-40B4-BE49-F238E27FC236}">
                    <a16:creationId xmlns:a16="http://schemas.microsoft.com/office/drawing/2014/main" id="{C2F4B5CC-193A-4DFD-BBFF-55413BF67292}"/>
                  </a:ext>
                </a:extLst>
              </p:cNvPr>
              <p:cNvSpPr txBox="1"/>
              <p:nvPr/>
            </p:nvSpPr>
            <p:spPr>
              <a:xfrm>
                <a:off x="6902867" y="4756508"/>
                <a:ext cx="788036" cy="429348"/>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b="1"/>
                  <a:t>Reach</a:t>
                </a:r>
              </a:p>
              <a:p>
                <a:pPr>
                  <a:spcAft>
                    <a:spcPts val="0"/>
                  </a:spcAft>
                </a:pPr>
                <a:r>
                  <a:rPr lang="en-US"/>
                  <a:t>75M Buyers</a:t>
                </a:r>
              </a:p>
            </p:txBody>
          </p:sp>
          <p:sp>
            <p:nvSpPr>
              <p:cNvPr id="198" name="IoT">
                <a:extLst>
                  <a:ext uri="{FF2B5EF4-FFF2-40B4-BE49-F238E27FC236}">
                    <a16:creationId xmlns:a16="http://schemas.microsoft.com/office/drawing/2014/main" id="{55D7B306-A4FA-4257-BD1A-39C587360842}"/>
                  </a:ext>
                </a:extLst>
              </p:cNvPr>
              <p:cNvSpPr>
                <a:spLocks noChangeAspect="1" noEditPoints="1"/>
              </p:cNvSpPr>
              <p:nvPr/>
            </p:nvSpPr>
            <p:spPr bwMode="auto">
              <a:xfrm>
                <a:off x="6540976" y="4857582"/>
                <a:ext cx="226836" cy="2272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sp>
          <p:nvSpPr>
            <p:cNvPr id="204" name="Rectangle 203">
              <a:extLst>
                <a:ext uri="{FF2B5EF4-FFF2-40B4-BE49-F238E27FC236}">
                  <a16:creationId xmlns:a16="http://schemas.microsoft.com/office/drawing/2014/main" id="{A0050FC1-51E6-4506-9336-4A56E1CC19FC}"/>
                </a:ext>
              </a:extLst>
            </p:cNvPr>
            <p:cNvSpPr/>
            <p:nvPr/>
          </p:nvSpPr>
          <p:spPr>
            <a:xfrm>
              <a:off x="757705" y="1606117"/>
              <a:ext cx="2321071" cy="320040"/>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91440" tIns="182880" rIns="90368" bIns="182880" numCol="1" spcCol="1270" anchor="ctr" anchorCtr="0">
              <a:noAutofit/>
            </a:bodyPr>
            <a:lstStyle/>
            <a:p>
              <a:pPr defTabSz="914367"/>
              <a:r>
                <a:rPr lang="en-US" sz="1200" b="1">
                  <a:gradFill>
                    <a:gsLst>
                      <a:gs pos="0">
                        <a:schemeClr val="bg1"/>
                      </a:gs>
                      <a:gs pos="100000">
                        <a:schemeClr val="bg1"/>
                      </a:gs>
                    </a:gsLst>
                    <a:lin ang="5400000" scaled="0"/>
                  </a:gradFill>
                  <a:cs typeface="Segoe UI" pitchFamily="34" charset="0"/>
                </a:rPr>
                <a:t>1: Millions</a:t>
              </a:r>
            </a:p>
          </p:txBody>
        </p:sp>
        <p:grpSp>
          <p:nvGrpSpPr>
            <p:cNvPr id="273" name="Group 272">
              <a:extLst>
                <a:ext uri="{FF2B5EF4-FFF2-40B4-BE49-F238E27FC236}">
                  <a16:creationId xmlns:a16="http://schemas.microsoft.com/office/drawing/2014/main" id="{24627C7E-CBF5-4456-8CEA-3B96429241A4}"/>
                </a:ext>
              </a:extLst>
            </p:cNvPr>
            <p:cNvGrpSpPr/>
            <p:nvPr/>
          </p:nvGrpSpPr>
          <p:grpSpPr>
            <a:xfrm>
              <a:off x="831731" y="3116970"/>
              <a:ext cx="2063811" cy="283924"/>
              <a:chOff x="831731" y="3116970"/>
              <a:chExt cx="2063811" cy="283924"/>
            </a:xfrm>
          </p:grpSpPr>
          <p:sp>
            <p:nvSpPr>
              <p:cNvPr id="271" name="plus">
                <a:extLst>
                  <a:ext uri="{FF2B5EF4-FFF2-40B4-BE49-F238E27FC236}">
                    <a16:creationId xmlns:a16="http://schemas.microsoft.com/office/drawing/2014/main" id="{296E2568-C600-48B3-BDC9-EDC63980FC76}"/>
                  </a:ext>
                </a:extLst>
              </p:cNvPr>
              <p:cNvSpPr>
                <a:spLocks noChangeAspect="1" noEditPoints="1"/>
              </p:cNvSpPr>
              <p:nvPr/>
            </p:nvSpPr>
            <p:spPr bwMode="auto">
              <a:xfrm>
                <a:off x="831731" y="3170630"/>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7000"/>
                  </a:lnSpc>
                </a:pPr>
                <a:endParaRPr lang="en-US" sz="1100">
                  <a:gradFill>
                    <a:gsLst>
                      <a:gs pos="0">
                        <a:srgbClr val="FFFFFF"/>
                      </a:gs>
                      <a:gs pos="100000">
                        <a:srgbClr val="FFFFFF"/>
                      </a:gs>
                    </a:gsLst>
                    <a:lin ang="5400000" scaled="1"/>
                  </a:gradFill>
                  <a:latin typeface="Segoe UI"/>
                </a:endParaRPr>
              </a:p>
            </p:txBody>
          </p:sp>
          <p:sp>
            <p:nvSpPr>
              <p:cNvPr id="272" name="TextBox 271">
                <a:extLst>
                  <a:ext uri="{FF2B5EF4-FFF2-40B4-BE49-F238E27FC236}">
                    <a16:creationId xmlns:a16="http://schemas.microsoft.com/office/drawing/2014/main" id="{54DB21C3-B29E-40EC-A2A2-E61909CFFA93}"/>
                  </a:ext>
                </a:extLst>
              </p:cNvPr>
              <p:cNvSpPr txBox="1"/>
              <p:nvPr/>
            </p:nvSpPr>
            <p:spPr>
              <a:xfrm>
                <a:off x="1169749" y="3116970"/>
                <a:ext cx="1725793" cy="283924"/>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a:t>Leads Generated via Search</a:t>
                </a:r>
              </a:p>
            </p:txBody>
          </p:sp>
        </p:grpSp>
      </p:grpSp>
      <p:grpSp>
        <p:nvGrpSpPr>
          <p:cNvPr id="308" name="Group 307">
            <a:extLst>
              <a:ext uri="{FF2B5EF4-FFF2-40B4-BE49-F238E27FC236}">
                <a16:creationId xmlns:a16="http://schemas.microsoft.com/office/drawing/2014/main" id="{39AC931A-5179-4C1C-9BCA-924B291CD1F5}"/>
              </a:ext>
            </a:extLst>
          </p:cNvPr>
          <p:cNvGrpSpPr/>
          <p:nvPr/>
        </p:nvGrpSpPr>
        <p:grpSpPr>
          <a:xfrm>
            <a:off x="8941379" y="1302175"/>
            <a:ext cx="2321071" cy="2125192"/>
            <a:chOff x="8941382" y="1444262"/>
            <a:chExt cx="2321071" cy="2125192"/>
          </a:xfrm>
        </p:grpSpPr>
        <p:grpSp>
          <p:nvGrpSpPr>
            <p:cNvPr id="288" name="Group 287">
              <a:extLst>
                <a:ext uri="{FF2B5EF4-FFF2-40B4-BE49-F238E27FC236}">
                  <a16:creationId xmlns:a16="http://schemas.microsoft.com/office/drawing/2014/main" id="{9059145C-C7CF-4838-9A7F-1A3126156F2E}"/>
                </a:ext>
              </a:extLst>
            </p:cNvPr>
            <p:cNvGrpSpPr/>
            <p:nvPr/>
          </p:nvGrpSpPr>
          <p:grpSpPr>
            <a:xfrm>
              <a:off x="8991535" y="1805255"/>
              <a:ext cx="1691742" cy="415498"/>
              <a:chOff x="6540976" y="4007426"/>
              <a:chExt cx="1691742" cy="415498"/>
            </a:xfrm>
          </p:grpSpPr>
          <p:sp>
            <p:nvSpPr>
              <p:cNvPr id="299" name="TextBox 298">
                <a:extLst>
                  <a:ext uri="{FF2B5EF4-FFF2-40B4-BE49-F238E27FC236}">
                    <a16:creationId xmlns:a16="http://schemas.microsoft.com/office/drawing/2014/main" id="{3F648519-7DF8-47E6-A320-620044FEA52F}"/>
                  </a:ext>
                </a:extLst>
              </p:cNvPr>
              <p:cNvSpPr txBox="1"/>
              <p:nvPr/>
            </p:nvSpPr>
            <p:spPr>
              <a:xfrm>
                <a:off x="6902867" y="4007426"/>
                <a:ext cx="1329851" cy="415498"/>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sz="1000" b="1"/>
                  <a:t>Microsoft Value</a:t>
                </a:r>
              </a:p>
              <a:p>
                <a:pPr>
                  <a:spcAft>
                    <a:spcPts val="0"/>
                  </a:spcAft>
                </a:pPr>
                <a:r>
                  <a:rPr lang="en-US" sz="1000"/>
                  <a:t>Global Channel Reach</a:t>
                </a:r>
              </a:p>
            </p:txBody>
          </p:sp>
          <p:sp>
            <p:nvSpPr>
              <p:cNvPr id="300" name="Commitments_EC4D">
                <a:extLst>
                  <a:ext uri="{FF2B5EF4-FFF2-40B4-BE49-F238E27FC236}">
                    <a16:creationId xmlns:a16="http://schemas.microsoft.com/office/drawing/2014/main" id="{7D7A6945-58E7-4B8D-A3C1-865B2562D7BE}"/>
                  </a:ext>
                </a:extLst>
              </p:cNvPr>
              <p:cNvSpPr>
                <a:spLocks noChangeAspect="1" noEditPoints="1"/>
              </p:cNvSpPr>
              <p:nvPr/>
            </p:nvSpPr>
            <p:spPr bwMode="auto">
              <a:xfrm>
                <a:off x="6540976" y="4124363"/>
                <a:ext cx="200478" cy="19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grpSp>
          <p:nvGrpSpPr>
            <p:cNvPr id="289" name="Group 288">
              <a:extLst>
                <a:ext uri="{FF2B5EF4-FFF2-40B4-BE49-F238E27FC236}">
                  <a16:creationId xmlns:a16="http://schemas.microsoft.com/office/drawing/2014/main" id="{D8F22604-AEC0-4983-A27C-5DE43CB98DF3}"/>
                </a:ext>
              </a:extLst>
            </p:cNvPr>
            <p:cNvGrpSpPr/>
            <p:nvPr/>
          </p:nvGrpSpPr>
          <p:grpSpPr>
            <a:xfrm>
              <a:off x="8991535" y="2167837"/>
              <a:ext cx="1664492" cy="415498"/>
              <a:chOff x="6540976" y="4381967"/>
              <a:chExt cx="1664492" cy="415498"/>
            </a:xfrm>
          </p:grpSpPr>
          <p:sp>
            <p:nvSpPr>
              <p:cNvPr id="297" name="TextBox 296">
                <a:extLst>
                  <a:ext uri="{FF2B5EF4-FFF2-40B4-BE49-F238E27FC236}">
                    <a16:creationId xmlns:a16="http://schemas.microsoft.com/office/drawing/2014/main" id="{33FE1F5B-34E8-4C9F-AB88-6C6B8422458B}"/>
                  </a:ext>
                </a:extLst>
              </p:cNvPr>
              <p:cNvSpPr txBox="1"/>
              <p:nvPr/>
            </p:nvSpPr>
            <p:spPr>
              <a:xfrm>
                <a:off x="6902867" y="4381967"/>
                <a:ext cx="1302601" cy="415498"/>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sz="1000" b="1"/>
                  <a:t>Demand Generation</a:t>
                </a:r>
                <a:br>
                  <a:rPr lang="en-US" sz="1000"/>
                </a:br>
                <a:r>
                  <a:rPr lang="en-US" sz="1000"/>
                  <a:t>17M Partner Sellers </a:t>
                </a:r>
              </a:p>
            </p:txBody>
          </p:sp>
          <p:sp>
            <p:nvSpPr>
              <p:cNvPr id="298" name="Financial_E7BB">
                <a:extLst>
                  <a:ext uri="{FF2B5EF4-FFF2-40B4-BE49-F238E27FC236}">
                    <a16:creationId xmlns:a16="http://schemas.microsoft.com/office/drawing/2014/main" id="{9A06B574-205F-4A86-A89C-DEECFDDB0EF3}"/>
                  </a:ext>
                </a:extLst>
              </p:cNvPr>
              <p:cNvSpPr>
                <a:spLocks noChangeAspect="1" noEditPoints="1"/>
              </p:cNvSpPr>
              <p:nvPr/>
            </p:nvSpPr>
            <p:spPr bwMode="auto">
              <a:xfrm>
                <a:off x="6540976" y="4507225"/>
                <a:ext cx="200478" cy="178833"/>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grpSp>
          <p:nvGrpSpPr>
            <p:cNvPr id="290" name="Group 289">
              <a:extLst>
                <a:ext uri="{FF2B5EF4-FFF2-40B4-BE49-F238E27FC236}">
                  <a16:creationId xmlns:a16="http://schemas.microsoft.com/office/drawing/2014/main" id="{5757662D-84CB-40DF-A1CA-8CE492E40A90}"/>
                </a:ext>
              </a:extLst>
            </p:cNvPr>
            <p:cNvGrpSpPr/>
            <p:nvPr/>
          </p:nvGrpSpPr>
          <p:grpSpPr>
            <a:xfrm>
              <a:off x="8991535" y="2621660"/>
              <a:ext cx="1978680" cy="415498"/>
              <a:chOff x="6540976" y="4702324"/>
              <a:chExt cx="1978680" cy="415498"/>
            </a:xfrm>
          </p:grpSpPr>
          <p:sp>
            <p:nvSpPr>
              <p:cNvPr id="295" name="TextBox 294">
                <a:extLst>
                  <a:ext uri="{FF2B5EF4-FFF2-40B4-BE49-F238E27FC236}">
                    <a16:creationId xmlns:a16="http://schemas.microsoft.com/office/drawing/2014/main" id="{691EC21B-6F31-400C-8490-FEC29298EA6D}"/>
                  </a:ext>
                </a:extLst>
              </p:cNvPr>
              <p:cNvSpPr txBox="1"/>
              <p:nvPr/>
            </p:nvSpPr>
            <p:spPr>
              <a:xfrm>
                <a:off x="6902867" y="4702324"/>
                <a:ext cx="1616789" cy="415498"/>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sz="1000" b="1"/>
                  <a:t>Reach</a:t>
                </a:r>
              </a:p>
              <a:p>
                <a:pPr>
                  <a:spcAft>
                    <a:spcPts val="0"/>
                  </a:spcAft>
                </a:pPr>
                <a:r>
                  <a:rPr lang="en-US" sz="1000"/>
                  <a:t>500K partner opportunities</a:t>
                </a:r>
              </a:p>
            </p:txBody>
          </p:sp>
          <p:sp>
            <p:nvSpPr>
              <p:cNvPr id="296" name="IoT">
                <a:extLst>
                  <a:ext uri="{FF2B5EF4-FFF2-40B4-BE49-F238E27FC236}">
                    <a16:creationId xmlns:a16="http://schemas.microsoft.com/office/drawing/2014/main" id="{213D752F-05B5-44B1-BCAF-8F8046BDECE1}"/>
                  </a:ext>
                </a:extLst>
              </p:cNvPr>
              <p:cNvSpPr>
                <a:spLocks noChangeAspect="1" noEditPoints="1"/>
              </p:cNvSpPr>
              <p:nvPr/>
            </p:nvSpPr>
            <p:spPr bwMode="auto">
              <a:xfrm>
                <a:off x="6540976" y="4803398"/>
                <a:ext cx="226836" cy="2272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sp>
          <p:nvSpPr>
            <p:cNvPr id="291" name="Rectangle 290">
              <a:extLst>
                <a:ext uri="{FF2B5EF4-FFF2-40B4-BE49-F238E27FC236}">
                  <a16:creationId xmlns:a16="http://schemas.microsoft.com/office/drawing/2014/main" id="{EA9FE4AB-764E-41B7-9112-17775D712BE6}"/>
                </a:ext>
              </a:extLst>
            </p:cNvPr>
            <p:cNvSpPr/>
            <p:nvPr/>
          </p:nvSpPr>
          <p:spPr>
            <a:xfrm>
              <a:off x="8941382" y="1444262"/>
              <a:ext cx="2321071" cy="320040"/>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91440" tIns="182880" rIns="90368" bIns="182880" numCol="1" spcCol="1270" anchor="ctr" anchorCtr="0">
              <a:noAutofit/>
            </a:bodyPr>
            <a:lstStyle/>
            <a:p>
              <a:pPr defTabSz="914367"/>
              <a:r>
                <a:rPr lang="en-US" sz="1200" b="1">
                  <a:gradFill>
                    <a:gsLst>
                      <a:gs pos="0">
                        <a:schemeClr val="bg1"/>
                      </a:gs>
                      <a:gs pos="100000">
                        <a:schemeClr val="bg1"/>
                      </a:gs>
                    </a:gsLst>
                    <a:lin ang="5400000" scaled="0"/>
                  </a:gradFill>
                  <a:cs typeface="Segoe UI" pitchFamily="34" charset="0"/>
                </a:rPr>
                <a:t>1: Thousands</a:t>
              </a:r>
            </a:p>
          </p:txBody>
        </p:sp>
        <p:grpSp>
          <p:nvGrpSpPr>
            <p:cNvPr id="292" name="Group 291">
              <a:extLst>
                <a:ext uri="{FF2B5EF4-FFF2-40B4-BE49-F238E27FC236}">
                  <a16:creationId xmlns:a16="http://schemas.microsoft.com/office/drawing/2014/main" id="{A3532321-FCB2-47EF-BD37-1948421D3CB3}"/>
                </a:ext>
              </a:extLst>
            </p:cNvPr>
            <p:cNvGrpSpPr/>
            <p:nvPr/>
          </p:nvGrpSpPr>
          <p:grpSpPr>
            <a:xfrm>
              <a:off x="9003277" y="3011935"/>
              <a:ext cx="1986867" cy="276999"/>
              <a:chOff x="831731" y="3083105"/>
              <a:chExt cx="1986867" cy="276999"/>
            </a:xfrm>
          </p:grpSpPr>
          <p:sp>
            <p:nvSpPr>
              <p:cNvPr id="293" name="plus">
                <a:extLst>
                  <a:ext uri="{FF2B5EF4-FFF2-40B4-BE49-F238E27FC236}">
                    <a16:creationId xmlns:a16="http://schemas.microsoft.com/office/drawing/2014/main" id="{B4BDC965-CC66-4DE0-A421-97F2B9C902CB}"/>
                  </a:ext>
                </a:extLst>
              </p:cNvPr>
              <p:cNvSpPr>
                <a:spLocks noChangeAspect="1" noEditPoints="1"/>
              </p:cNvSpPr>
              <p:nvPr/>
            </p:nvSpPr>
            <p:spPr bwMode="auto">
              <a:xfrm>
                <a:off x="831731" y="3143538"/>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7000"/>
                  </a:lnSpc>
                </a:pPr>
                <a:endParaRPr lang="en-US" sz="1100">
                  <a:gradFill>
                    <a:gsLst>
                      <a:gs pos="0">
                        <a:srgbClr val="FFFFFF"/>
                      </a:gs>
                      <a:gs pos="100000">
                        <a:srgbClr val="FFFFFF"/>
                      </a:gs>
                    </a:gsLst>
                    <a:lin ang="5400000" scaled="1"/>
                  </a:gradFill>
                  <a:latin typeface="Segoe UI"/>
                </a:endParaRPr>
              </a:p>
            </p:txBody>
          </p:sp>
          <p:sp>
            <p:nvSpPr>
              <p:cNvPr id="294" name="TextBox 293">
                <a:extLst>
                  <a:ext uri="{FF2B5EF4-FFF2-40B4-BE49-F238E27FC236}">
                    <a16:creationId xmlns:a16="http://schemas.microsoft.com/office/drawing/2014/main" id="{A494530D-6FAC-46B4-95AD-4782E1A4A24E}"/>
                  </a:ext>
                </a:extLst>
              </p:cNvPr>
              <p:cNvSpPr txBox="1"/>
              <p:nvPr/>
            </p:nvSpPr>
            <p:spPr>
              <a:xfrm>
                <a:off x="1169749" y="3083105"/>
                <a:ext cx="1648849" cy="276999"/>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sz="1000"/>
                  <a:t>Leads Generated via Search</a:t>
                </a:r>
              </a:p>
            </p:txBody>
          </p:sp>
        </p:grpSp>
        <p:grpSp>
          <p:nvGrpSpPr>
            <p:cNvPr id="302" name="Group 301">
              <a:extLst>
                <a:ext uri="{FF2B5EF4-FFF2-40B4-BE49-F238E27FC236}">
                  <a16:creationId xmlns:a16="http://schemas.microsoft.com/office/drawing/2014/main" id="{9D3E9554-281F-47A5-BE64-ECAC5565D947}"/>
                </a:ext>
              </a:extLst>
            </p:cNvPr>
            <p:cNvGrpSpPr/>
            <p:nvPr/>
          </p:nvGrpSpPr>
          <p:grpSpPr>
            <a:xfrm>
              <a:off x="9003277" y="3292455"/>
              <a:ext cx="1736799" cy="276999"/>
              <a:chOff x="831731" y="3116970"/>
              <a:chExt cx="1736799" cy="276999"/>
            </a:xfrm>
          </p:grpSpPr>
          <p:sp>
            <p:nvSpPr>
              <p:cNvPr id="303" name="plus">
                <a:extLst>
                  <a:ext uri="{FF2B5EF4-FFF2-40B4-BE49-F238E27FC236}">
                    <a16:creationId xmlns:a16="http://schemas.microsoft.com/office/drawing/2014/main" id="{23916787-B27B-4039-A101-311352DD5E1D}"/>
                  </a:ext>
                </a:extLst>
              </p:cNvPr>
              <p:cNvSpPr>
                <a:spLocks noChangeAspect="1" noEditPoints="1"/>
              </p:cNvSpPr>
              <p:nvPr/>
            </p:nvSpPr>
            <p:spPr bwMode="auto">
              <a:xfrm>
                <a:off x="831731" y="3170630"/>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7000"/>
                  </a:lnSpc>
                </a:pPr>
                <a:endParaRPr lang="en-US" sz="1100">
                  <a:gradFill>
                    <a:gsLst>
                      <a:gs pos="0">
                        <a:srgbClr val="FFFFFF"/>
                      </a:gs>
                      <a:gs pos="100000">
                        <a:srgbClr val="FFFFFF"/>
                      </a:gs>
                    </a:gsLst>
                    <a:lin ang="5400000" scaled="1"/>
                  </a:gradFill>
                  <a:latin typeface="Segoe UI"/>
                </a:endParaRPr>
              </a:p>
            </p:txBody>
          </p:sp>
          <p:sp>
            <p:nvSpPr>
              <p:cNvPr id="304" name="TextBox 303">
                <a:extLst>
                  <a:ext uri="{FF2B5EF4-FFF2-40B4-BE49-F238E27FC236}">
                    <a16:creationId xmlns:a16="http://schemas.microsoft.com/office/drawing/2014/main" id="{9096DC99-740E-4E57-9BE2-ECEE13DBA88D}"/>
                  </a:ext>
                </a:extLst>
              </p:cNvPr>
              <p:cNvSpPr txBox="1"/>
              <p:nvPr/>
            </p:nvSpPr>
            <p:spPr>
              <a:xfrm>
                <a:off x="1169749" y="3116970"/>
                <a:ext cx="1398781" cy="276999"/>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sz="1000"/>
                  <a:t>120K Referrals per year</a:t>
                </a:r>
              </a:p>
            </p:txBody>
          </p:sp>
        </p:grpSp>
      </p:grpSp>
      <p:grpSp>
        <p:nvGrpSpPr>
          <p:cNvPr id="357" name="Group 356">
            <a:extLst>
              <a:ext uri="{FF2B5EF4-FFF2-40B4-BE49-F238E27FC236}">
                <a16:creationId xmlns:a16="http://schemas.microsoft.com/office/drawing/2014/main" id="{26A8A189-9772-4692-AC9E-5D9EA16C1728}"/>
              </a:ext>
            </a:extLst>
          </p:cNvPr>
          <p:cNvGrpSpPr/>
          <p:nvPr/>
        </p:nvGrpSpPr>
        <p:grpSpPr>
          <a:xfrm>
            <a:off x="588830" y="3512400"/>
            <a:ext cx="2321071" cy="2034790"/>
            <a:chOff x="8941381" y="3852823"/>
            <a:chExt cx="2321071" cy="2034790"/>
          </a:xfrm>
        </p:grpSpPr>
        <p:grpSp>
          <p:nvGrpSpPr>
            <p:cNvPr id="310" name="Group 309">
              <a:extLst>
                <a:ext uri="{FF2B5EF4-FFF2-40B4-BE49-F238E27FC236}">
                  <a16:creationId xmlns:a16="http://schemas.microsoft.com/office/drawing/2014/main" id="{2F32FFBC-44F3-4639-8283-69522F6DD799}"/>
                </a:ext>
              </a:extLst>
            </p:cNvPr>
            <p:cNvGrpSpPr/>
            <p:nvPr/>
          </p:nvGrpSpPr>
          <p:grpSpPr>
            <a:xfrm>
              <a:off x="8991534" y="4213816"/>
              <a:ext cx="1411217" cy="415498"/>
              <a:chOff x="6540976" y="4007426"/>
              <a:chExt cx="1411217" cy="415498"/>
            </a:xfrm>
          </p:grpSpPr>
          <p:sp>
            <p:nvSpPr>
              <p:cNvPr id="327" name="TextBox 326">
                <a:extLst>
                  <a:ext uri="{FF2B5EF4-FFF2-40B4-BE49-F238E27FC236}">
                    <a16:creationId xmlns:a16="http://schemas.microsoft.com/office/drawing/2014/main" id="{6FD5D590-3F74-4B9A-8678-C3C507D9C0AD}"/>
                  </a:ext>
                </a:extLst>
              </p:cNvPr>
              <p:cNvSpPr txBox="1"/>
              <p:nvPr/>
            </p:nvSpPr>
            <p:spPr>
              <a:xfrm>
                <a:off x="6902867" y="4007426"/>
                <a:ext cx="1049326" cy="415498"/>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sz="1000" b="1"/>
                  <a:t>Microsoft Value</a:t>
                </a:r>
              </a:p>
              <a:p>
                <a:pPr>
                  <a:spcAft>
                    <a:spcPts val="0"/>
                  </a:spcAft>
                </a:pPr>
                <a:r>
                  <a:rPr lang="en-US" sz="1000"/>
                  <a:t>MS Inside Sellers</a:t>
                </a:r>
              </a:p>
            </p:txBody>
          </p:sp>
          <p:sp>
            <p:nvSpPr>
              <p:cNvPr id="328" name="Commitments_EC4D">
                <a:extLst>
                  <a:ext uri="{FF2B5EF4-FFF2-40B4-BE49-F238E27FC236}">
                    <a16:creationId xmlns:a16="http://schemas.microsoft.com/office/drawing/2014/main" id="{328F05E0-8EE3-43A7-8AEB-E07A36562DBF}"/>
                  </a:ext>
                </a:extLst>
              </p:cNvPr>
              <p:cNvSpPr>
                <a:spLocks noChangeAspect="1" noEditPoints="1"/>
              </p:cNvSpPr>
              <p:nvPr/>
            </p:nvSpPr>
            <p:spPr bwMode="auto">
              <a:xfrm>
                <a:off x="6540976" y="4124363"/>
                <a:ext cx="200478" cy="19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D51EB171-8324-44FC-B0B1-80FCE1C563F9}"/>
                </a:ext>
              </a:extLst>
            </p:cNvPr>
            <p:cNvGrpSpPr/>
            <p:nvPr/>
          </p:nvGrpSpPr>
          <p:grpSpPr>
            <a:xfrm>
              <a:off x="8991534" y="4576398"/>
              <a:ext cx="1664492" cy="415498"/>
              <a:chOff x="6540976" y="4381967"/>
              <a:chExt cx="1664492" cy="415498"/>
            </a:xfrm>
          </p:grpSpPr>
          <p:sp>
            <p:nvSpPr>
              <p:cNvPr id="325" name="TextBox 324">
                <a:extLst>
                  <a:ext uri="{FF2B5EF4-FFF2-40B4-BE49-F238E27FC236}">
                    <a16:creationId xmlns:a16="http://schemas.microsoft.com/office/drawing/2014/main" id="{BFB9AC8B-4ED6-41D6-AF4B-8015AC7E9468}"/>
                  </a:ext>
                </a:extLst>
              </p:cNvPr>
              <p:cNvSpPr txBox="1"/>
              <p:nvPr/>
            </p:nvSpPr>
            <p:spPr>
              <a:xfrm>
                <a:off x="6902867" y="4381967"/>
                <a:ext cx="1302601" cy="415498"/>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sz="1000" b="1"/>
                  <a:t>Demand Generation</a:t>
                </a:r>
                <a:br>
                  <a:rPr lang="en-US" sz="1000"/>
                </a:br>
                <a:r>
                  <a:rPr lang="en-US" sz="1000"/>
                  <a:t>1,800 Inside Sellers</a:t>
                </a:r>
              </a:p>
            </p:txBody>
          </p:sp>
          <p:sp>
            <p:nvSpPr>
              <p:cNvPr id="326" name="Financial_E7BB">
                <a:extLst>
                  <a:ext uri="{FF2B5EF4-FFF2-40B4-BE49-F238E27FC236}">
                    <a16:creationId xmlns:a16="http://schemas.microsoft.com/office/drawing/2014/main" id="{50945161-F064-40CF-8401-A386610E3037}"/>
                  </a:ext>
                </a:extLst>
              </p:cNvPr>
              <p:cNvSpPr>
                <a:spLocks noChangeAspect="1" noEditPoints="1"/>
              </p:cNvSpPr>
              <p:nvPr/>
            </p:nvSpPr>
            <p:spPr bwMode="auto">
              <a:xfrm>
                <a:off x="6540976" y="4507225"/>
                <a:ext cx="200478" cy="178833"/>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grpSp>
          <p:nvGrpSpPr>
            <p:cNvPr id="312" name="Group 311">
              <a:extLst>
                <a:ext uri="{FF2B5EF4-FFF2-40B4-BE49-F238E27FC236}">
                  <a16:creationId xmlns:a16="http://schemas.microsoft.com/office/drawing/2014/main" id="{B6990A4B-9BE5-4041-8748-F2B28B199207}"/>
                </a:ext>
              </a:extLst>
            </p:cNvPr>
            <p:cNvGrpSpPr/>
            <p:nvPr/>
          </p:nvGrpSpPr>
          <p:grpSpPr>
            <a:xfrm>
              <a:off x="8991534" y="4922565"/>
              <a:ext cx="1911354" cy="415498"/>
              <a:chOff x="6540976" y="4594668"/>
              <a:chExt cx="1911354" cy="415498"/>
            </a:xfrm>
          </p:grpSpPr>
          <p:sp>
            <p:nvSpPr>
              <p:cNvPr id="323" name="TextBox 322">
                <a:extLst>
                  <a:ext uri="{FF2B5EF4-FFF2-40B4-BE49-F238E27FC236}">
                    <a16:creationId xmlns:a16="http://schemas.microsoft.com/office/drawing/2014/main" id="{B96CA13A-9212-4A1D-A90C-11ADD07FA50B}"/>
                  </a:ext>
                </a:extLst>
              </p:cNvPr>
              <p:cNvSpPr txBox="1"/>
              <p:nvPr/>
            </p:nvSpPr>
            <p:spPr>
              <a:xfrm>
                <a:off x="6902867" y="4594668"/>
                <a:ext cx="1549463" cy="415498"/>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sz="1000" b="1"/>
                  <a:t>Reach</a:t>
                </a:r>
              </a:p>
              <a:p>
                <a:pPr>
                  <a:spcAft>
                    <a:spcPts val="0"/>
                  </a:spcAft>
                </a:pPr>
                <a:r>
                  <a:rPr lang="en-US" sz="1000"/>
                  <a:t>40K Corporate Customers</a:t>
                </a:r>
              </a:p>
            </p:txBody>
          </p:sp>
          <p:sp>
            <p:nvSpPr>
              <p:cNvPr id="324" name="IoT">
                <a:extLst>
                  <a:ext uri="{FF2B5EF4-FFF2-40B4-BE49-F238E27FC236}">
                    <a16:creationId xmlns:a16="http://schemas.microsoft.com/office/drawing/2014/main" id="{A8262FC4-E006-42EF-AD69-124B8E66D1D2}"/>
                  </a:ext>
                </a:extLst>
              </p:cNvPr>
              <p:cNvSpPr>
                <a:spLocks noChangeAspect="1" noEditPoints="1"/>
              </p:cNvSpPr>
              <p:nvPr/>
            </p:nvSpPr>
            <p:spPr bwMode="auto">
              <a:xfrm>
                <a:off x="6540976" y="4695742"/>
                <a:ext cx="226836" cy="2272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sp>
          <p:nvSpPr>
            <p:cNvPr id="313" name="Rectangle 312">
              <a:extLst>
                <a:ext uri="{FF2B5EF4-FFF2-40B4-BE49-F238E27FC236}">
                  <a16:creationId xmlns:a16="http://schemas.microsoft.com/office/drawing/2014/main" id="{20BC699A-F38E-47E5-B863-96A78066064B}"/>
                </a:ext>
              </a:extLst>
            </p:cNvPr>
            <p:cNvSpPr/>
            <p:nvPr/>
          </p:nvSpPr>
          <p:spPr>
            <a:xfrm>
              <a:off x="8941381" y="3852823"/>
              <a:ext cx="2321071" cy="320040"/>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91440" tIns="182880" rIns="90368" bIns="182880" numCol="1" spcCol="1270" anchor="ctr" anchorCtr="0">
              <a:noAutofit/>
            </a:bodyPr>
            <a:lstStyle/>
            <a:p>
              <a:pPr defTabSz="914367"/>
              <a:r>
                <a:rPr lang="en-US" sz="1200" b="1">
                  <a:gradFill>
                    <a:gsLst>
                      <a:gs pos="0">
                        <a:schemeClr val="bg1"/>
                      </a:gs>
                      <a:gs pos="100000">
                        <a:schemeClr val="bg1"/>
                      </a:gs>
                    </a:gsLst>
                    <a:lin ang="5400000" scaled="0"/>
                  </a:gradFill>
                  <a:cs typeface="Segoe UI" pitchFamily="34" charset="0"/>
                </a:rPr>
                <a:t>1: Many</a:t>
              </a:r>
            </a:p>
          </p:txBody>
        </p:sp>
        <p:grpSp>
          <p:nvGrpSpPr>
            <p:cNvPr id="314" name="Group 313">
              <a:extLst>
                <a:ext uri="{FF2B5EF4-FFF2-40B4-BE49-F238E27FC236}">
                  <a16:creationId xmlns:a16="http://schemas.microsoft.com/office/drawing/2014/main" id="{3F70F869-6B34-4668-8B58-5AF6103B3450}"/>
                </a:ext>
              </a:extLst>
            </p:cNvPr>
            <p:cNvGrpSpPr/>
            <p:nvPr/>
          </p:nvGrpSpPr>
          <p:grpSpPr>
            <a:xfrm>
              <a:off x="9003276" y="5300613"/>
              <a:ext cx="1736799" cy="276999"/>
              <a:chOff x="831731" y="2963222"/>
              <a:chExt cx="1736799" cy="276999"/>
            </a:xfrm>
          </p:grpSpPr>
          <p:sp>
            <p:nvSpPr>
              <p:cNvPr id="321" name="plus">
                <a:extLst>
                  <a:ext uri="{FF2B5EF4-FFF2-40B4-BE49-F238E27FC236}">
                    <a16:creationId xmlns:a16="http://schemas.microsoft.com/office/drawing/2014/main" id="{828BE894-8375-4296-80FA-E7EF4C8517B0}"/>
                  </a:ext>
                </a:extLst>
              </p:cNvPr>
              <p:cNvSpPr>
                <a:spLocks noChangeAspect="1" noEditPoints="1"/>
              </p:cNvSpPr>
              <p:nvPr/>
            </p:nvSpPr>
            <p:spPr bwMode="auto">
              <a:xfrm>
                <a:off x="831731" y="3016882"/>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7000"/>
                  </a:lnSpc>
                </a:pPr>
                <a:endParaRPr lang="en-US" sz="1100">
                  <a:gradFill>
                    <a:gsLst>
                      <a:gs pos="0">
                        <a:srgbClr val="FFFFFF"/>
                      </a:gs>
                      <a:gs pos="100000">
                        <a:srgbClr val="FFFFFF"/>
                      </a:gs>
                    </a:gsLst>
                    <a:lin ang="5400000" scaled="1"/>
                  </a:gradFill>
                  <a:latin typeface="Segoe UI"/>
                </a:endParaRPr>
              </a:p>
            </p:txBody>
          </p:sp>
          <p:sp>
            <p:nvSpPr>
              <p:cNvPr id="322" name="TextBox 321">
                <a:extLst>
                  <a:ext uri="{FF2B5EF4-FFF2-40B4-BE49-F238E27FC236}">
                    <a16:creationId xmlns:a16="http://schemas.microsoft.com/office/drawing/2014/main" id="{BB265F98-0278-477E-B031-37A3028B5C46}"/>
                  </a:ext>
                </a:extLst>
              </p:cNvPr>
              <p:cNvSpPr txBox="1"/>
              <p:nvPr/>
            </p:nvSpPr>
            <p:spPr>
              <a:xfrm>
                <a:off x="1169749" y="2963222"/>
                <a:ext cx="1398781" cy="276999"/>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sz="1000"/>
                  <a:t>120K Referrals per year</a:t>
                </a:r>
              </a:p>
            </p:txBody>
          </p:sp>
        </p:grpSp>
        <p:grpSp>
          <p:nvGrpSpPr>
            <p:cNvPr id="316" name="Group 315">
              <a:extLst>
                <a:ext uri="{FF2B5EF4-FFF2-40B4-BE49-F238E27FC236}">
                  <a16:creationId xmlns:a16="http://schemas.microsoft.com/office/drawing/2014/main" id="{6669AA73-7821-4006-B867-A78526955FB5}"/>
                </a:ext>
              </a:extLst>
            </p:cNvPr>
            <p:cNvGrpSpPr/>
            <p:nvPr/>
          </p:nvGrpSpPr>
          <p:grpSpPr>
            <a:xfrm>
              <a:off x="9003276" y="5610614"/>
              <a:ext cx="1789697" cy="276999"/>
              <a:chOff x="831731" y="2809409"/>
              <a:chExt cx="1789697" cy="276999"/>
            </a:xfrm>
          </p:grpSpPr>
          <p:sp>
            <p:nvSpPr>
              <p:cNvPr id="317" name="plus">
                <a:extLst>
                  <a:ext uri="{FF2B5EF4-FFF2-40B4-BE49-F238E27FC236}">
                    <a16:creationId xmlns:a16="http://schemas.microsoft.com/office/drawing/2014/main" id="{BB7C42E8-D654-4F23-B92F-B8AAD526C53B}"/>
                  </a:ext>
                </a:extLst>
              </p:cNvPr>
              <p:cNvSpPr>
                <a:spLocks noChangeAspect="1" noEditPoints="1"/>
              </p:cNvSpPr>
              <p:nvPr/>
            </p:nvSpPr>
            <p:spPr bwMode="auto">
              <a:xfrm>
                <a:off x="831731" y="2841020"/>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7000"/>
                  </a:lnSpc>
                </a:pPr>
                <a:endParaRPr lang="en-US" sz="1100">
                  <a:gradFill>
                    <a:gsLst>
                      <a:gs pos="0">
                        <a:srgbClr val="FFFFFF"/>
                      </a:gs>
                      <a:gs pos="100000">
                        <a:srgbClr val="FFFFFF"/>
                      </a:gs>
                    </a:gsLst>
                    <a:lin ang="5400000" scaled="1"/>
                  </a:gradFill>
                  <a:latin typeface="Segoe UI"/>
                </a:endParaRPr>
              </a:p>
            </p:txBody>
          </p:sp>
          <p:sp>
            <p:nvSpPr>
              <p:cNvPr id="318" name="TextBox 317">
                <a:extLst>
                  <a:ext uri="{FF2B5EF4-FFF2-40B4-BE49-F238E27FC236}">
                    <a16:creationId xmlns:a16="http://schemas.microsoft.com/office/drawing/2014/main" id="{2ED832DF-2D81-4EE9-9923-217D999ECB64}"/>
                  </a:ext>
                </a:extLst>
              </p:cNvPr>
              <p:cNvSpPr txBox="1"/>
              <p:nvPr/>
            </p:nvSpPr>
            <p:spPr>
              <a:xfrm>
                <a:off x="1169749" y="2809409"/>
                <a:ext cx="1451679" cy="276999"/>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sz="1000"/>
                  <a:t>Co-Sell (IP and Services)</a:t>
                </a:r>
              </a:p>
            </p:txBody>
          </p:sp>
        </p:grpSp>
      </p:grpSp>
      <p:grpSp>
        <p:nvGrpSpPr>
          <p:cNvPr id="375" name="Group 374">
            <a:extLst>
              <a:ext uri="{FF2B5EF4-FFF2-40B4-BE49-F238E27FC236}">
                <a16:creationId xmlns:a16="http://schemas.microsoft.com/office/drawing/2014/main" id="{AC87D7AD-8AF5-4E8B-9634-156E29FCDA8D}"/>
              </a:ext>
            </a:extLst>
          </p:cNvPr>
          <p:cNvGrpSpPr/>
          <p:nvPr/>
        </p:nvGrpSpPr>
        <p:grpSpPr>
          <a:xfrm>
            <a:off x="8951163" y="3853503"/>
            <a:ext cx="2554618" cy="2203965"/>
            <a:chOff x="757705" y="1606115"/>
            <a:chExt cx="2554618" cy="2203965"/>
          </a:xfrm>
        </p:grpSpPr>
        <p:grpSp>
          <p:nvGrpSpPr>
            <p:cNvPr id="376" name="Group 375">
              <a:extLst>
                <a:ext uri="{FF2B5EF4-FFF2-40B4-BE49-F238E27FC236}">
                  <a16:creationId xmlns:a16="http://schemas.microsoft.com/office/drawing/2014/main" id="{EAE025F9-8895-4BB0-B49E-CBB9C8CB8364}"/>
                </a:ext>
              </a:extLst>
            </p:cNvPr>
            <p:cNvGrpSpPr/>
            <p:nvPr/>
          </p:nvGrpSpPr>
          <p:grpSpPr>
            <a:xfrm>
              <a:off x="807858" y="1967108"/>
              <a:ext cx="1456101" cy="429348"/>
              <a:chOff x="6540976" y="4007426"/>
              <a:chExt cx="1456101" cy="429348"/>
            </a:xfrm>
          </p:grpSpPr>
          <p:sp>
            <p:nvSpPr>
              <p:cNvPr id="387" name="TextBox 386">
                <a:extLst>
                  <a:ext uri="{FF2B5EF4-FFF2-40B4-BE49-F238E27FC236}">
                    <a16:creationId xmlns:a16="http://schemas.microsoft.com/office/drawing/2014/main" id="{F5E2D71F-3CB7-4EE6-9D71-4588164C134D}"/>
                  </a:ext>
                </a:extLst>
              </p:cNvPr>
              <p:cNvSpPr txBox="1"/>
              <p:nvPr/>
            </p:nvSpPr>
            <p:spPr>
              <a:xfrm>
                <a:off x="6902867" y="4007426"/>
                <a:ext cx="1094210" cy="429348"/>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b="1"/>
                  <a:t>Microsoft Value</a:t>
                </a:r>
              </a:p>
              <a:p>
                <a:pPr>
                  <a:spcAft>
                    <a:spcPts val="0"/>
                  </a:spcAft>
                </a:pPr>
                <a:r>
                  <a:rPr lang="en-US"/>
                  <a:t>MS Field Sellers</a:t>
                </a:r>
              </a:p>
            </p:txBody>
          </p:sp>
          <p:sp>
            <p:nvSpPr>
              <p:cNvPr id="388" name="Commitments_EC4D">
                <a:extLst>
                  <a:ext uri="{FF2B5EF4-FFF2-40B4-BE49-F238E27FC236}">
                    <a16:creationId xmlns:a16="http://schemas.microsoft.com/office/drawing/2014/main" id="{D7241C1E-DEAF-4081-AAF6-BC8F48D385FD}"/>
                  </a:ext>
                </a:extLst>
              </p:cNvPr>
              <p:cNvSpPr>
                <a:spLocks noChangeAspect="1" noEditPoints="1"/>
              </p:cNvSpPr>
              <p:nvPr/>
            </p:nvSpPr>
            <p:spPr bwMode="auto">
              <a:xfrm>
                <a:off x="6540976" y="4124363"/>
                <a:ext cx="200478" cy="19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grpSp>
          <p:nvGrpSpPr>
            <p:cNvPr id="377" name="Group 376">
              <a:extLst>
                <a:ext uri="{FF2B5EF4-FFF2-40B4-BE49-F238E27FC236}">
                  <a16:creationId xmlns:a16="http://schemas.microsoft.com/office/drawing/2014/main" id="{1EE18C4E-6A82-4768-A163-B4DB91BFE9E4}"/>
                </a:ext>
              </a:extLst>
            </p:cNvPr>
            <p:cNvGrpSpPr/>
            <p:nvPr/>
          </p:nvGrpSpPr>
          <p:grpSpPr>
            <a:xfrm>
              <a:off x="807858" y="2341649"/>
              <a:ext cx="1725406" cy="574772"/>
              <a:chOff x="6540976" y="4381967"/>
              <a:chExt cx="1725406" cy="574773"/>
            </a:xfrm>
          </p:grpSpPr>
          <p:sp>
            <p:nvSpPr>
              <p:cNvPr id="385" name="TextBox 384">
                <a:extLst>
                  <a:ext uri="{FF2B5EF4-FFF2-40B4-BE49-F238E27FC236}">
                    <a16:creationId xmlns:a16="http://schemas.microsoft.com/office/drawing/2014/main" id="{EA01D2CE-12A8-480E-A8FD-3781D6CBB367}"/>
                  </a:ext>
                </a:extLst>
              </p:cNvPr>
              <p:cNvSpPr txBox="1"/>
              <p:nvPr/>
            </p:nvSpPr>
            <p:spPr>
              <a:xfrm>
                <a:off x="6902867" y="4381967"/>
                <a:ext cx="1363515" cy="574773"/>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b="1"/>
                  <a:t>Demand Generation</a:t>
                </a:r>
                <a:br>
                  <a:rPr lang="en-US"/>
                </a:br>
                <a:r>
                  <a:rPr lang="en-US"/>
                  <a:t>1,500 Field Sellers </a:t>
                </a:r>
                <a:br>
                  <a:rPr lang="en-US"/>
                </a:br>
                <a:r>
                  <a:rPr lang="en-US"/>
                  <a:t>(AE and certain SSPs)</a:t>
                </a:r>
              </a:p>
            </p:txBody>
          </p:sp>
          <p:sp>
            <p:nvSpPr>
              <p:cNvPr id="386" name="Financial_E7BB">
                <a:extLst>
                  <a:ext uri="{FF2B5EF4-FFF2-40B4-BE49-F238E27FC236}">
                    <a16:creationId xmlns:a16="http://schemas.microsoft.com/office/drawing/2014/main" id="{F69EA53E-1FD1-405C-9EE3-EF24E3C26A91}"/>
                  </a:ext>
                </a:extLst>
              </p:cNvPr>
              <p:cNvSpPr>
                <a:spLocks noChangeAspect="1" noEditPoints="1"/>
              </p:cNvSpPr>
              <p:nvPr/>
            </p:nvSpPr>
            <p:spPr bwMode="auto">
              <a:xfrm>
                <a:off x="6540976" y="4507225"/>
                <a:ext cx="200478" cy="178833"/>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grpSp>
          <p:nvGrpSpPr>
            <p:cNvPr id="378" name="Group 377">
              <a:extLst>
                <a:ext uri="{FF2B5EF4-FFF2-40B4-BE49-F238E27FC236}">
                  <a16:creationId xmlns:a16="http://schemas.microsoft.com/office/drawing/2014/main" id="{B5DE9FF4-12F1-4604-8FF4-883792E42D94}"/>
                </a:ext>
              </a:extLst>
            </p:cNvPr>
            <p:cNvGrpSpPr/>
            <p:nvPr/>
          </p:nvGrpSpPr>
          <p:grpSpPr>
            <a:xfrm>
              <a:off x="807858" y="2834525"/>
              <a:ext cx="1973871" cy="429348"/>
              <a:chOff x="6540976" y="4874845"/>
              <a:chExt cx="1973871" cy="429348"/>
            </a:xfrm>
          </p:grpSpPr>
          <p:sp>
            <p:nvSpPr>
              <p:cNvPr id="383" name="TextBox 382">
                <a:extLst>
                  <a:ext uri="{FF2B5EF4-FFF2-40B4-BE49-F238E27FC236}">
                    <a16:creationId xmlns:a16="http://schemas.microsoft.com/office/drawing/2014/main" id="{66964AA1-1571-4D79-8C8C-5029773E0153}"/>
                  </a:ext>
                </a:extLst>
              </p:cNvPr>
              <p:cNvSpPr txBox="1"/>
              <p:nvPr/>
            </p:nvSpPr>
            <p:spPr>
              <a:xfrm>
                <a:off x="6902867" y="4874845"/>
                <a:ext cx="1611980" cy="429348"/>
              </a:xfrm>
              <a:prstGeom prst="rect">
                <a:avLst/>
              </a:prstGeom>
              <a:noFill/>
            </p:spPr>
            <p:txBody>
              <a:bodyPr wrap="non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b="1"/>
                  <a:t>Reach</a:t>
                </a:r>
              </a:p>
              <a:p>
                <a:pPr>
                  <a:spcAft>
                    <a:spcPts val="0"/>
                  </a:spcAft>
                </a:pPr>
                <a:r>
                  <a:rPr lang="en-US"/>
                  <a:t>12K Enterprise Customers</a:t>
                </a:r>
              </a:p>
            </p:txBody>
          </p:sp>
          <p:sp>
            <p:nvSpPr>
              <p:cNvPr id="384" name="IoT">
                <a:extLst>
                  <a:ext uri="{FF2B5EF4-FFF2-40B4-BE49-F238E27FC236}">
                    <a16:creationId xmlns:a16="http://schemas.microsoft.com/office/drawing/2014/main" id="{3A16CD5A-97BD-43BC-92CF-69380D521D6A}"/>
                  </a:ext>
                </a:extLst>
              </p:cNvPr>
              <p:cNvSpPr>
                <a:spLocks noChangeAspect="1" noEditPoints="1"/>
              </p:cNvSpPr>
              <p:nvPr/>
            </p:nvSpPr>
            <p:spPr bwMode="auto">
              <a:xfrm>
                <a:off x="6540976" y="4975919"/>
                <a:ext cx="226836" cy="22720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7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grpSp>
        <p:sp>
          <p:nvSpPr>
            <p:cNvPr id="379" name="Rectangle 378">
              <a:extLst>
                <a:ext uri="{FF2B5EF4-FFF2-40B4-BE49-F238E27FC236}">
                  <a16:creationId xmlns:a16="http://schemas.microsoft.com/office/drawing/2014/main" id="{3C89C34F-1A28-4C59-B809-1D8FDA7574D7}"/>
                </a:ext>
              </a:extLst>
            </p:cNvPr>
            <p:cNvSpPr/>
            <p:nvPr/>
          </p:nvSpPr>
          <p:spPr>
            <a:xfrm>
              <a:off x="757705" y="1606115"/>
              <a:ext cx="2321071" cy="320040"/>
            </a:xfrm>
            <a:prstGeom prst="rect">
              <a:avLst/>
            </a:prstGeom>
            <a:solidFill>
              <a:schemeClr val="accent1"/>
            </a:solidFill>
            <a:ln w="19050">
              <a:noFill/>
            </a:ln>
            <a:effectLst/>
            <a:scene3d>
              <a:camera prst="orthographicFront">
                <a:rot lat="0" lon="0" rev="0"/>
              </a:camera>
              <a:lightRig rig="twoPt" dir="tl"/>
            </a:scene3d>
            <a:sp3d prstMaterial="flat">
              <a:bevelT w="0" h="0" prst="coolSlant"/>
            </a:sp3d>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91440" tIns="182880" rIns="90368" bIns="182880" numCol="1" spcCol="1270" anchor="ctr" anchorCtr="0">
              <a:noAutofit/>
            </a:bodyPr>
            <a:lstStyle/>
            <a:p>
              <a:pPr defTabSz="914367"/>
              <a:r>
                <a:rPr lang="en-US" sz="1200" b="1">
                  <a:gradFill>
                    <a:gsLst>
                      <a:gs pos="0">
                        <a:schemeClr val="bg1"/>
                      </a:gs>
                      <a:gs pos="100000">
                        <a:schemeClr val="bg1"/>
                      </a:gs>
                    </a:gsLst>
                    <a:lin ang="5400000" scaled="0"/>
                  </a:gradFill>
                  <a:cs typeface="Segoe UI" pitchFamily="34" charset="0"/>
                </a:rPr>
                <a:t>1: One</a:t>
              </a:r>
            </a:p>
          </p:txBody>
        </p:sp>
        <p:grpSp>
          <p:nvGrpSpPr>
            <p:cNvPr id="380" name="Group 379">
              <a:extLst>
                <a:ext uri="{FF2B5EF4-FFF2-40B4-BE49-F238E27FC236}">
                  <a16:creationId xmlns:a16="http://schemas.microsoft.com/office/drawing/2014/main" id="{E7FD4F3E-558E-41B8-8E7F-DCAD59ADF298}"/>
                </a:ext>
              </a:extLst>
            </p:cNvPr>
            <p:cNvGrpSpPr/>
            <p:nvPr/>
          </p:nvGrpSpPr>
          <p:grpSpPr>
            <a:xfrm>
              <a:off x="839614" y="3235307"/>
              <a:ext cx="2472709" cy="574773"/>
              <a:chOff x="839614" y="3235307"/>
              <a:chExt cx="2472709" cy="574773"/>
            </a:xfrm>
          </p:grpSpPr>
          <p:sp>
            <p:nvSpPr>
              <p:cNvPr id="381" name="plus">
                <a:extLst>
                  <a:ext uri="{FF2B5EF4-FFF2-40B4-BE49-F238E27FC236}">
                    <a16:creationId xmlns:a16="http://schemas.microsoft.com/office/drawing/2014/main" id="{75BFDA79-0AB6-4D67-A5A3-9A3A7DAEE612}"/>
                  </a:ext>
                </a:extLst>
              </p:cNvPr>
              <p:cNvSpPr>
                <a:spLocks noChangeAspect="1" noEditPoints="1"/>
              </p:cNvSpPr>
              <p:nvPr/>
            </p:nvSpPr>
            <p:spPr bwMode="auto">
              <a:xfrm>
                <a:off x="839614" y="3288967"/>
                <a:ext cx="176605" cy="176605"/>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7000"/>
                  </a:lnSpc>
                </a:pPr>
                <a:endParaRPr lang="en-US" sz="1100">
                  <a:gradFill>
                    <a:gsLst>
                      <a:gs pos="0">
                        <a:srgbClr val="FFFFFF"/>
                      </a:gs>
                      <a:gs pos="100000">
                        <a:srgbClr val="FFFFFF"/>
                      </a:gs>
                    </a:gsLst>
                    <a:lin ang="5400000" scaled="1"/>
                  </a:gradFill>
                  <a:latin typeface="Segoe UI"/>
                </a:endParaRPr>
              </a:p>
              <a:p>
                <a:pPr>
                  <a:lnSpc>
                    <a:spcPct val="97000"/>
                  </a:lnSpc>
                </a:pPr>
                <a:endParaRPr lang="en-US" sz="1100">
                  <a:gradFill>
                    <a:gsLst>
                      <a:gs pos="0">
                        <a:srgbClr val="FFFFFF"/>
                      </a:gs>
                      <a:gs pos="100000">
                        <a:srgbClr val="FFFFFF"/>
                      </a:gs>
                    </a:gsLst>
                    <a:lin ang="5400000" scaled="1"/>
                  </a:gradFill>
                  <a:latin typeface="Segoe UI"/>
                </a:endParaRPr>
              </a:p>
            </p:txBody>
          </p:sp>
          <p:sp>
            <p:nvSpPr>
              <p:cNvPr id="382" name="TextBox 381">
                <a:extLst>
                  <a:ext uri="{FF2B5EF4-FFF2-40B4-BE49-F238E27FC236}">
                    <a16:creationId xmlns:a16="http://schemas.microsoft.com/office/drawing/2014/main" id="{15532E5D-015B-4C29-AFA7-8D597E08980D}"/>
                  </a:ext>
                </a:extLst>
              </p:cNvPr>
              <p:cNvSpPr txBox="1"/>
              <p:nvPr/>
            </p:nvSpPr>
            <p:spPr>
              <a:xfrm>
                <a:off x="1169749" y="3235307"/>
                <a:ext cx="2142574" cy="574773"/>
              </a:xfrm>
              <a:prstGeom prst="rect">
                <a:avLst/>
              </a:prstGeom>
              <a:noFill/>
            </p:spPr>
            <p:txBody>
              <a:bodyPr wrap="square" lIns="0" tIns="91440" anchor="t" anchorCtr="0">
                <a:spAutoFit/>
              </a:bodyPr>
              <a:lstStyle>
                <a:defPPr>
                  <a:defRPr lang="en-US"/>
                </a:defPPr>
                <a:lvl1pPr defTabSz="654584">
                  <a:lnSpc>
                    <a:spcPct val="90000"/>
                  </a:lnSpc>
                  <a:spcAft>
                    <a:spcPts val="300"/>
                  </a:spcAft>
                  <a:buClr>
                    <a:srgbClr val="0078D7"/>
                  </a:buClr>
                  <a:defRPr sz="1050" kern="0">
                    <a:gradFill>
                      <a:gsLst>
                        <a:gs pos="0">
                          <a:schemeClr val="tx1">
                            <a:lumMod val="90000"/>
                            <a:lumOff val="10000"/>
                          </a:schemeClr>
                        </a:gs>
                        <a:gs pos="100000">
                          <a:schemeClr val="tx1">
                            <a:lumMod val="90000"/>
                            <a:lumOff val="10000"/>
                          </a:schemeClr>
                        </a:gs>
                      </a:gsLst>
                      <a:lin ang="5400000" scaled="0"/>
                    </a:gradFill>
                    <a:latin typeface="Segoe UI"/>
                    <a:cs typeface="Segoe UI" panose="020B0502040204020203" pitchFamily="34" charset="0"/>
                  </a:defRPr>
                </a:lvl1pPr>
              </a:lstStyle>
              <a:p>
                <a:pPr>
                  <a:spcAft>
                    <a:spcPts val="0"/>
                  </a:spcAft>
                </a:pPr>
                <a:r>
                  <a:rPr lang="en-US"/>
                  <a:t>Co-Sell (IP and Services)</a:t>
                </a:r>
              </a:p>
              <a:p>
                <a:pPr>
                  <a:spcAft>
                    <a:spcPts val="0"/>
                  </a:spcAft>
                </a:pPr>
                <a:endParaRPr lang="en-US"/>
              </a:p>
              <a:p>
                <a:pPr>
                  <a:spcAft>
                    <a:spcPts val="0"/>
                  </a:spcAft>
                </a:pPr>
                <a:endParaRPr lang="en-US"/>
              </a:p>
            </p:txBody>
          </p:sp>
        </p:grpSp>
      </p:grpSp>
      <p:sp>
        <p:nvSpPr>
          <p:cNvPr id="409" name="Marketplace">
            <a:extLst>
              <a:ext uri="{FF2B5EF4-FFF2-40B4-BE49-F238E27FC236}">
                <a16:creationId xmlns:a16="http://schemas.microsoft.com/office/drawing/2014/main" id="{8990C7B7-D4EB-44EF-A49F-57CE526965BE}"/>
              </a:ext>
            </a:extLst>
          </p:cNvPr>
          <p:cNvSpPr/>
          <p:nvPr/>
        </p:nvSpPr>
        <p:spPr bwMode="auto">
          <a:xfrm rot="5400000">
            <a:off x="3763183" y="1331699"/>
            <a:ext cx="4423989" cy="4422220"/>
          </a:xfrm>
          <a:prstGeom prst="ellips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0" name="Marketplace">
            <a:extLst>
              <a:ext uri="{FF2B5EF4-FFF2-40B4-BE49-F238E27FC236}">
                <a16:creationId xmlns:a16="http://schemas.microsoft.com/office/drawing/2014/main" id="{951AA906-9C26-4428-924C-489FFC02FE5A}"/>
              </a:ext>
            </a:extLst>
          </p:cNvPr>
          <p:cNvSpPr/>
          <p:nvPr/>
        </p:nvSpPr>
        <p:spPr bwMode="auto">
          <a:xfrm rot="5400000">
            <a:off x="4380610" y="2566305"/>
            <a:ext cx="3189136" cy="3187861"/>
          </a:xfrm>
          <a:prstGeom prst="ellipse">
            <a:avLst/>
          </a:prstGeom>
          <a:solidFill>
            <a:schemeClr val="accent1">
              <a:lumMod val="20000"/>
              <a:lumOff val="80000"/>
              <a:alpha val="30000"/>
            </a:schemeClr>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11" name="Marketplace">
            <a:extLst>
              <a:ext uri="{FF2B5EF4-FFF2-40B4-BE49-F238E27FC236}">
                <a16:creationId xmlns:a16="http://schemas.microsoft.com/office/drawing/2014/main" id="{0C67CC1B-A37F-4731-8A12-61A5A6F2B4B1}"/>
              </a:ext>
            </a:extLst>
          </p:cNvPr>
          <p:cNvSpPr/>
          <p:nvPr/>
        </p:nvSpPr>
        <p:spPr bwMode="auto">
          <a:xfrm rot="5400000">
            <a:off x="4794642" y="3394205"/>
            <a:ext cx="2361070" cy="2360127"/>
          </a:xfrm>
          <a:prstGeom prst="ellipse">
            <a:avLst/>
          </a:prstGeom>
          <a:solidFill>
            <a:schemeClr val="accent1">
              <a:lumMod val="40000"/>
              <a:lumOff val="60000"/>
              <a:alpha val="40000"/>
            </a:schemeClr>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12" name="Marketplace">
            <a:extLst>
              <a:ext uri="{FF2B5EF4-FFF2-40B4-BE49-F238E27FC236}">
                <a16:creationId xmlns:a16="http://schemas.microsoft.com/office/drawing/2014/main" id="{2DFE74B4-3F62-411A-BEA9-12CC458A8C51}"/>
              </a:ext>
            </a:extLst>
          </p:cNvPr>
          <p:cNvSpPr/>
          <p:nvPr/>
        </p:nvSpPr>
        <p:spPr bwMode="auto">
          <a:xfrm rot="5400000">
            <a:off x="5277144" y="4347268"/>
            <a:ext cx="1396069" cy="1395510"/>
          </a:xfrm>
          <a:prstGeom prst="ellipse">
            <a:avLst/>
          </a:prstGeom>
          <a:solidFill>
            <a:schemeClr val="accent1">
              <a:lumMod val="60000"/>
              <a:lumOff val="40000"/>
              <a:alpha val="50000"/>
            </a:schemeClr>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13" name="TextBox 412">
            <a:extLst>
              <a:ext uri="{FF2B5EF4-FFF2-40B4-BE49-F238E27FC236}">
                <a16:creationId xmlns:a16="http://schemas.microsoft.com/office/drawing/2014/main" id="{FA5627E2-8806-494B-8795-EE7EDEE73AD0}"/>
              </a:ext>
            </a:extLst>
          </p:cNvPr>
          <p:cNvSpPr txBox="1"/>
          <p:nvPr/>
        </p:nvSpPr>
        <p:spPr>
          <a:xfrm>
            <a:off x="5316855" y="2007148"/>
            <a:ext cx="1309148" cy="180040"/>
          </a:xfrm>
          <a:prstGeom prst="rect">
            <a:avLst/>
          </a:prstGeom>
          <a:noFill/>
        </p:spPr>
        <p:txBody>
          <a:bodyPr wrap="square" lIns="91440" tIns="0" rIns="91440" bIns="0" rtlCol="0" anchor="ctr">
            <a:spAutoFit/>
          </a:bodyPr>
          <a:lstStyle>
            <a:defPPr>
              <a:defRPr lang="en-US"/>
            </a:defPPr>
            <a:lvl1pPr algn="ctr">
              <a:lnSpc>
                <a:spcPct val="90000"/>
              </a:lnSpc>
              <a:defRPr sz="1200" b="1"/>
            </a:lvl1p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400" i="0" u="none" strike="noStrike" kern="1200" cap="none" spc="0" normalizeH="0" baseline="0" noProof="0">
                <a:ln>
                  <a:noFill/>
                </a:ln>
                <a:gradFill>
                  <a:gsLst>
                    <a:gs pos="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rPr>
              <a:t>Marketplace</a:t>
            </a:r>
          </a:p>
        </p:txBody>
      </p:sp>
      <p:sp>
        <p:nvSpPr>
          <p:cNvPr id="414" name="TextBox 413">
            <a:extLst>
              <a:ext uri="{FF2B5EF4-FFF2-40B4-BE49-F238E27FC236}">
                <a16:creationId xmlns:a16="http://schemas.microsoft.com/office/drawing/2014/main" id="{680BA868-A426-4A26-B8CF-F800D5D6A6B6}"/>
              </a:ext>
            </a:extLst>
          </p:cNvPr>
          <p:cNvSpPr txBox="1"/>
          <p:nvPr/>
        </p:nvSpPr>
        <p:spPr>
          <a:xfrm>
            <a:off x="5512380" y="2709080"/>
            <a:ext cx="918099" cy="581698"/>
          </a:xfrm>
          <a:prstGeom prst="rect">
            <a:avLst/>
          </a:prstGeom>
          <a:noFill/>
        </p:spPr>
        <p:txBody>
          <a:bodyPr wrap="square" lIns="0" tIns="0" rIns="0" bIns="0" rtlCol="0" anchor="ctr">
            <a:spAutoFit/>
          </a:bodyPr>
          <a:lstStyle>
            <a:defPPr>
              <a:defRPr lang="en-US"/>
            </a:defPPr>
            <a:lvl1pPr algn="ctr">
              <a:lnSpc>
                <a:spcPct val="90000"/>
              </a:lnSpc>
              <a:defRPr sz="1200" b="1"/>
            </a:lvl1pPr>
          </a:lstStyle>
          <a:p>
            <a:pPr lvl="0" defTabSz="932597">
              <a:defRPr/>
            </a:pPr>
            <a:r>
              <a:rPr lang="en-US" sz="140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rPr>
              <a:t>P2P </a:t>
            </a:r>
            <a:br>
              <a:rPr lang="en-US" sz="140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rPr>
            </a:br>
            <a:r>
              <a:rPr lang="en-US" sz="140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rPr>
              <a:t>through CSP</a:t>
            </a:r>
          </a:p>
        </p:txBody>
      </p:sp>
      <p:sp>
        <p:nvSpPr>
          <p:cNvPr id="415" name="TextBox 414">
            <a:extLst>
              <a:ext uri="{FF2B5EF4-FFF2-40B4-BE49-F238E27FC236}">
                <a16:creationId xmlns:a16="http://schemas.microsoft.com/office/drawing/2014/main" id="{D27478A8-4624-4C00-AF72-FA3833E12696}"/>
              </a:ext>
            </a:extLst>
          </p:cNvPr>
          <p:cNvSpPr txBox="1"/>
          <p:nvPr/>
        </p:nvSpPr>
        <p:spPr>
          <a:xfrm>
            <a:off x="5559988" y="3751415"/>
            <a:ext cx="822882" cy="360080"/>
          </a:xfrm>
          <a:prstGeom prst="rect">
            <a:avLst/>
          </a:prstGeom>
          <a:noFill/>
        </p:spPr>
        <p:txBody>
          <a:bodyPr wrap="square" lIns="0" tIns="0" rIns="0" bIns="0" rtlCol="0" anchor="ctr">
            <a:spAutoFit/>
          </a:bodyPr>
          <a:lstStyle>
            <a:defPPr>
              <a:defRPr lang="en-US"/>
            </a:defPPr>
            <a:lvl1pPr algn="ctr">
              <a:lnSpc>
                <a:spcPct val="90000"/>
              </a:lnSpc>
              <a:defRPr b="1">
                <a:solidFill>
                  <a:schemeClr val="bg1"/>
                </a:solidFill>
              </a:defRPr>
            </a:lvl1pPr>
          </a:lstStyle>
          <a:p>
            <a:pPr lvl="0" defTabSz="932597">
              <a:defRPr/>
            </a:pPr>
            <a:r>
              <a:rPr lang="en-US" sz="1400">
                <a:gradFill>
                  <a:gsLst>
                    <a:gs pos="0">
                      <a:srgbClr val="002050"/>
                    </a:gs>
                    <a:gs pos="100000">
                      <a:srgbClr val="002050"/>
                    </a:gs>
                  </a:gsLst>
                  <a:lin ang="5400000" scaled="1"/>
                </a:gradFill>
                <a:latin typeface="Segoe UI" panose="020B0502040204020203" pitchFamily="34" charset="0"/>
                <a:cs typeface="Segoe UI" panose="020B0502040204020203" pitchFamily="34" charset="0"/>
              </a:rPr>
              <a:t>Inside</a:t>
            </a:r>
            <a:br>
              <a:rPr lang="en-US" sz="1400">
                <a:gradFill>
                  <a:gsLst>
                    <a:gs pos="0">
                      <a:srgbClr val="002050"/>
                    </a:gs>
                    <a:gs pos="100000">
                      <a:srgbClr val="002050"/>
                    </a:gs>
                  </a:gsLst>
                  <a:lin ang="5400000" scaled="1"/>
                </a:gradFill>
                <a:latin typeface="Segoe UI" panose="020B0502040204020203" pitchFamily="34" charset="0"/>
                <a:cs typeface="Segoe UI" panose="020B0502040204020203" pitchFamily="34" charset="0"/>
              </a:rPr>
            </a:br>
            <a:r>
              <a:rPr lang="en-US" sz="1400">
                <a:gradFill>
                  <a:gsLst>
                    <a:gs pos="0">
                      <a:srgbClr val="002050"/>
                    </a:gs>
                    <a:gs pos="100000">
                      <a:srgbClr val="002050"/>
                    </a:gs>
                  </a:gsLst>
                  <a:lin ang="5400000" scaled="1"/>
                </a:gradFill>
                <a:latin typeface="Segoe UI" panose="020B0502040204020203" pitchFamily="34" charset="0"/>
                <a:cs typeface="Segoe UI" panose="020B0502040204020203" pitchFamily="34" charset="0"/>
              </a:rPr>
              <a:t>Sellers</a:t>
            </a:r>
          </a:p>
        </p:txBody>
      </p:sp>
      <p:sp>
        <p:nvSpPr>
          <p:cNvPr id="416" name="TextBox 415">
            <a:extLst>
              <a:ext uri="{FF2B5EF4-FFF2-40B4-BE49-F238E27FC236}">
                <a16:creationId xmlns:a16="http://schemas.microsoft.com/office/drawing/2014/main" id="{64DA9488-A185-4BB7-BE87-8956BD4BF969}"/>
              </a:ext>
            </a:extLst>
          </p:cNvPr>
          <p:cNvSpPr txBox="1"/>
          <p:nvPr/>
        </p:nvSpPr>
        <p:spPr>
          <a:xfrm>
            <a:off x="5578673" y="4870639"/>
            <a:ext cx="785513" cy="360080"/>
          </a:xfrm>
          <a:prstGeom prst="rect">
            <a:avLst/>
          </a:prstGeom>
          <a:noFill/>
        </p:spPr>
        <p:txBody>
          <a:bodyPr wrap="square" lIns="0" tIns="0" rIns="0" bIns="0" rtlCol="0" anchor="ctr">
            <a:spAutoFit/>
          </a:bodyPr>
          <a:lstStyle>
            <a:defPPr>
              <a:defRPr lang="en-US"/>
            </a:defPPr>
            <a:lvl1pPr algn="ctr">
              <a:lnSpc>
                <a:spcPct val="90000"/>
              </a:lnSpc>
              <a:defRPr b="1">
                <a:solidFill>
                  <a:schemeClr val="bg1"/>
                </a:solidFill>
              </a:defRPr>
            </a:lvl1pPr>
          </a:lstStyle>
          <a:p>
            <a:pPr lvl="0" defTabSz="932597">
              <a:defRPr/>
            </a:pPr>
            <a:r>
              <a:rPr lang="en-US" sz="140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rPr>
              <a:t>Field</a:t>
            </a:r>
            <a:br>
              <a:rPr lang="en-US" sz="140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rPr>
            </a:br>
            <a:r>
              <a:rPr lang="en-US" sz="1400">
                <a:gradFill>
                  <a:gsLst>
                    <a:gs pos="0">
                      <a:schemeClr val="accent3"/>
                    </a:gs>
                    <a:gs pos="100000">
                      <a:schemeClr val="accent3"/>
                    </a:gs>
                  </a:gsLst>
                  <a:lin ang="5400000" scaled="1"/>
                </a:gradFill>
                <a:latin typeface="Segoe UI" panose="020B0502040204020203" pitchFamily="34" charset="0"/>
                <a:cs typeface="Segoe UI" panose="020B0502040204020203" pitchFamily="34" charset="0"/>
              </a:rPr>
              <a:t>Sellers</a:t>
            </a:r>
          </a:p>
        </p:txBody>
      </p:sp>
      <p:grpSp>
        <p:nvGrpSpPr>
          <p:cNvPr id="4" name="Group 3">
            <a:extLst>
              <a:ext uri="{FF2B5EF4-FFF2-40B4-BE49-F238E27FC236}">
                <a16:creationId xmlns:a16="http://schemas.microsoft.com/office/drawing/2014/main" id="{84D0AA24-7321-45DD-8E0F-1935AA884AD1}"/>
              </a:ext>
            </a:extLst>
          </p:cNvPr>
          <p:cNvGrpSpPr/>
          <p:nvPr/>
        </p:nvGrpSpPr>
        <p:grpSpPr>
          <a:xfrm>
            <a:off x="588830" y="5725538"/>
            <a:ext cx="10669380" cy="778046"/>
            <a:chOff x="588830" y="5674022"/>
            <a:chExt cx="10669380" cy="778046"/>
          </a:xfrm>
        </p:grpSpPr>
        <p:sp>
          <p:nvSpPr>
            <p:cNvPr id="83" name="Left Brace 82">
              <a:extLst>
                <a:ext uri="{FF2B5EF4-FFF2-40B4-BE49-F238E27FC236}">
                  <a16:creationId xmlns:a16="http://schemas.microsoft.com/office/drawing/2014/main" id="{F8954C1E-3346-4DB5-ADE9-96E8EE5A60F7}"/>
                </a:ext>
              </a:extLst>
            </p:cNvPr>
            <p:cNvSpPr/>
            <p:nvPr/>
          </p:nvSpPr>
          <p:spPr>
            <a:xfrm rot="5400000" flipH="1">
              <a:off x="5610149" y="652703"/>
              <a:ext cx="626741" cy="10669380"/>
            </a:xfrm>
            <a:prstGeom prst="leftBrace">
              <a:avLst>
                <a:gd name="adj1" fmla="val 0"/>
                <a:gd name="adj2" fmla="val 50000"/>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353535"/>
                </a:solidFill>
                <a:latin typeface="Segoe UI Semilight"/>
              </a:endParaRPr>
            </a:p>
          </p:txBody>
        </p:sp>
        <p:sp>
          <p:nvSpPr>
            <p:cNvPr id="5" name="TextBox 4">
              <a:extLst>
                <a:ext uri="{FF2B5EF4-FFF2-40B4-BE49-F238E27FC236}">
                  <a16:creationId xmlns:a16="http://schemas.microsoft.com/office/drawing/2014/main" id="{48A3748C-A415-4437-8658-4C67A1DC0A68}"/>
                </a:ext>
              </a:extLst>
            </p:cNvPr>
            <p:cNvSpPr txBox="1"/>
            <p:nvPr/>
          </p:nvSpPr>
          <p:spPr>
            <a:xfrm>
              <a:off x="2602450" y="6126436"/>
              <a:ext cx="6610307" cy="325632"/>
            </a:xfrm>
            <a:prstGeom prst="rect">
              <a:avLst/>
            </a:prstGeom>
            <a:solidFill>
              <a:schemeClr val="bg1"/>
            </a:solidFill>
            <a:ln>
              <a:noFill/>
            </a:ln>
          </p:spPr>
          <p:txBody>
            <a:bodyPr wrap="square" lIns="182880" tIns="146304" rIns="182880" bIns="146304" rtlCol="0" anchor="ctr" anchorCtr="0">
              <a:noAutofit/>
            </a:bodyPr>
            <a:lstStyle/>
            <a:p>
              <a:pPr algn="ctr"/>
              <a:r>
                <a:rPr lang="en-US" sz="1100" b="1">
                  <a:gradFill>
                    <a:gsLst>
                      <a:gs pos="2917">
                        <a:schemeClr val="accent1"/>
                      </a:gs>
                      <a:gs pos="30000">
                        <a:schemeClr val="accent1"/>
                      </a:gs>
                    </a:gsLst>
                    <a:lin ang="5400000" scaled="0"/>
                  </a:gradFill>
                </a:rPr>
                <a:t>100K</a:t>
              </a:r>
              <a:r>
                <a:rPr lang="en-US" sz="1100" b="1">
                  <a:gradFill>
                    <a:gsLst>
                      <a:gs pos="2917">
                        <a:schemeClr val="tx1"/>
                      </a:gs>
                      <a:gs pos="30000">
                        <a:schemeClr val="tx1"/>
                      </a:gs>
                    </a:gsLst>
                    <a:lin ang="5400000" scaled="0"/>
                  </a:gradFill>
                </a:rPr>
                <a:t> Joint Co-Sell Opportunities </a:t>
              </a:r>
              <a:r>
                <a:rPr lang="en-US" sz="1100">
                  <a:gradFill>
                    <a:gsLst>
                      <a:gs pos="2917">
                        <a:schemeClr val="tx1"/>
                      </a:gs>
                      <a:gs pos="30000">
                        <a:schemeClr val="tx1"/>
                      </a:gs>
                    </a:gsLst>
                    <a:lin ang="5400000" scaled="0"/>
                  </a:gradFill>
                </a:rPr>
                <a:t>generated between </a:t>
              </a:r>
              <a:r>
                <a:rPr lang="en-US" sz="1100" b="1">
                  <a:gradFill>
                    <a:gsLst>
                      <a:gs pos="2917">
                        <a:schemeClr val="tx1"/>
                      </a:gs>
                      <a:gs pos="30000">
                        <a:schemeClr val="tx1"/>
                      </a:gs>
                    </a:gsLst>
                    <a:lin ang="5400000" scaled="0"/>
                  </a:gradFill>
                </a:rPr>
                <a:t>Field </a:t>
              </a:r>
              <a:r>
                <a:rPr lang="en-US" sz="1100">
                  <a:gradFill>
                    <a:gsLst>
                      <a:gs pos="2917">
                        <a:schemeClr val="tx1"/>
                      </a:gs>
                      <a:gs pos="30000">
                        <a:schemeClr val="tx1"/>
                      </a:gs>
                    </a:gsLst>
                    <a:lin ang="5400000" scaled="0"/>
                  </a:gradFill>
                </a:rPr>
                <a:t>and </a:t>
              </a:r>
              <a:r>
                <a:rPr lang="en-US" sz="1100" b="1">
                  <a:gradFill>
                    <a:gsLst>
                      <a:gs pos="2917">
                        <a:schemeClr val="tx1"/>
                      </a:gs>
                      <a:gs pos="30000">
                        <a:schemeClr val="tx1"/>
                      </a:gs>
                    </a:gsLst>
                    <a:lin ang="5400000" scaled="0"/>
                  </a:gradFill>
                </a:rPr>
                <a:t>Inside Sales </a:t>
              </a:r>
            </a:p>
          </p:txBody>
        </p:sp>
      </p:grpSp>
    </p:spTree>
    <p:extLst>
      <p:ext uri="{BB962C8B-B14F-4D97-AF65-F5344CB8AC3E}">
        <p14:creationId xmlns:p14="http://schemas.microsoft.com/office/powerpoint/2010/main" val="328835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1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13"/>
                                        </p:tgtEl>
                                      </p:cBhvr>
                                      <p:by x="0" y="0"/>
                                    </p:animScale>
                                  </p:childTnLst>
                                </p:cTn>
                              </p:par>
                              <p:par>
                                <p:cTn id="9" presetID="6" presetClass="emph" presetSubtype="0" decel="100000" fill="hold" grpId="2" nodeType="withEffect">
                                  <p:stCondLst>
                                    <p:cond delay="900"/>
                                  </p:stCondLst>
                                  <p:childTnLst>
                                    <p:animScale>
                                      <p:cBhvr>
                                        <p:cTn id="10" dur="500" fill="hold"/>
                                        <p:tgtEl>
                                          <p:spTgt spid="413"/>
                                        </p:tgtEl>
                                      </p:cBhvr>
                                      <p:by x="90000" y="90000"/>
                                    </p:animScale>
                                  </p:childTnLst>
                                </p:cTn>
                              </p:par>
                              <p:par>
                                <p:cTn id="11" presetID="1" presetClass="entr" presetSubtype="0" fill="hold" grpId="0" nodeType="withEffect">
                                  <p:stCondLst>
                                    <p:cond delay="500"/>
                                  </p:stCondLst>
                                  <p:childTnLst>
                                    <p:set>
                                      <p:cBhvr>
                                        <p:cTn id="12" dur="1" fill="hold">
                                          <p:stCondLst>
                                            <p:cond delay="0"/>
                                          </p:stCondLst>
                                        </p:cTn>
                                        <p:tgtEl>
                                          <p:spTgt spid="414"/>
                                        </p:tgtEl>
                                        <p:attrNameLst>
                                          <p:attrName>style.visibility</p:attrName>
                                        </p:attrNameLst>
                                      </p:cBhvr>
                                      <p:to>
                                        <p:strVal val="visible"/>
                                      </p:to>
                                    </p:set>
                                  </p:childTnLst>
                                </p:cTn>
                              </p:par>
                              <p:par>
                                <p:cTn id="13" presetID="6" presetClass="emph" presetSubtype="0" accel="100000" autoRev="1" fill="hold" grpId="1" nodeType="withEffect">
                                  <p:stCondLst>
                                    <p:cond delay="0"/>
                                  </p:stCondLst>
                                  <p:childTnLst>
                                    <p:animScale>
                                      <p:cBhvr>
                                        <p:cTn id="14" dur="500" fill="hold"/>
                                        <p:tgtEl>
                                          <p:spTgt spid="414"/>
                                        </p:tgtEl>
                                      </p:cBhvr>
                                      <p:by x="0" y="0"/>
                                    </p:animScale>
                                  </p:childTnLst>
                                </p:cTn>
                              </p:par>
                              <p:par>
                                <p:cTn id="15" presetID="6" presetClass="emph" presetSubtype="0" decel="100000" fill="hold" grpId="2" nodeType="withEffect">
                                  <p:stCondLst>
                                    <p:cond delay="900"/>
                                  </p:stCondLst>
                                  <p:childTnLst>
                                    <p:animScale>
                                      <p:cBhvr>
                                        <p:cTn id="16" dur="500" fill="hold"/>
                                        <p:tgtEl>
                                          <p:spTgt spid="414"/>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415"/>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415"/>
                                        </p:tgtEl>
                                      </p:cBhvr>
                                      <p:by x="0" y="0"/>
                                    </p:animScale>
                                  </p:childTnLst>
                                </p:cTn>
                              </p:par>
                              <p:par>
                                <p:cTn id="21" presetID="6" presetClass="emph" presetSubtype="0" decel="100000" fill="hold" grpId="2" nodeType="withEffect">
                                  <p:stCondLst>
                                    <p:cond delay="900"/>
                                  </p:stCondLst>
                                  <p:childTnLst>
                                    <p:animScale>
                                      <p:cBhvr>
                                        <p:cTn id="22" dur="500" fill="hold"/>
                                        <p:tgtEl>
                                          <p:spTgt spid="415"/>
                                        </p:tgtEl>
                                      </p:cBhvr>
                                      <p:by x="90000" y="90000"/>
                                    </p:animScale>
                                  </p:childTnLst>
                                </p:cTn>
                              </p:par>
                              <p:par>
                                <p:cTn id="23" presetID="1" presetClass="entr" presetSubtype="0" fill="hold" grpId="0" nodeType="withEffect">
                                  <p:stCondLst>
                                    <p:cond delay="500"/>
                                  </p:stCondLst>
                                  <p:childTnLst>
                                    <p:set>
                                      <p:cBhvr>
                                        <p:cTn id="24" dur="1" fill="hold">
                                          <p:stCondLst>
                                            <p:cond delay="0"/>
                                          </p:stCondLst>
                                        </p:cTn>
                                        <p:tgtEl>
                                          <p:spTgt spid="416"/>
                                        </p:tgtEl>
                                        <p:attrNameLst>
                                          <p:attrName>style.visibility</p:attrName>
                                        </p:attrNameLst>
                                      </p:cBhvr>
                                      <p:to>
                                        <p:strVal val="visible"/>
                                      </p:to>
                                    </p:set>
                                  </p:childTnLst>
                                </p:cTn>
                              </p:par>
                              <p:par>
                                <p:cTn id="25" presetID="6" presetClass="emph" presetSubtype="0" accel="100000" autoRev="1" fill="hold" grpId="1" nodeType="withEffect">
                                  <p:stCondLst>
                                    <p:cond delay="0"/>
                                  </p:stCondLst>
                                  <p:childTnLst>
                                    <p:animScale>
                                      <p:cBhvr>
                                        <p:cTn id="26" dur="500" fill="hold"/>
                                        <p:tgtEl>
                                          <p:spTgt spid="416"/>
                                        </p:tgtEl>
                                      </p:cBhvr>
                                      <p:by x="0" y="0"/>
                                    </p:animScale>
                                  </p:childTnLst>
                                </p:cTn>
                              </p:par>
                              <p:par>
                                <p:cTn id="27" presetID="6" presetClass="emph" presetSubtype="0" decel="100000" fill="hold" grpId="2" nodeType="withEffect">
                                  <p:stCondLst>
                                    <p:cond delay="900"/>
                                  </p:stCondLst>
                                  <p:childTnLst>
                                    <p:animScale>
                                      <p:cBhvr>
                                        <p:cTn id="28" dur="500" fill="hold"/>
                                        <p:tgtEl>
                                          <p:spTgt spid="416"/>
                                        </p:tgtEl>
                                      </p:cBhvr>
                                      <p:by x="90000" y="90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100"/>
                                  </p:stCondLst>
                                  <p:childTnLst>
                                    <p:set>
                                      <p:cBhvr>
                                        <p:cTn id="32" dur="1" fill="hold">
                                          <p:stCondLst>
                                            <p:cond delay="0"/>
                                          </p:stCondLst>
                                        </p:cTn>
                                        <p:tgtEl>
                                          <p:spTgt spid="247"/>
                                        </p:tgtEl>
                                        <p:attrNameLst>
                                          <p:attrName>style.visibility</p:attrName>
                                        </p:attrNameLst>
                                      </p:cBhvr>
                                      <p:to>
                                        <p:strVal val="visible"/>
                                      </p:to>
                                    </p:set>
                                    <p:animEffect transition="in" filter="wipe(right)">
                                      <p:cBhvr>
                                        <p:cTn id="33" dur="500"/>
                                        <p:tgtEl>
                                          <p:spTgt spid="247"/>
                                        </p:tgtEl>
                                      </p:cBhvr>
                                    </p:animEffect>
                                  </p:childTnLst>
                                </p:cTn>
                              </p:par>
                              <p:par>
                                <p:cTn id="34" presetID="10" presetClass="entr" presetSubtype="0" fill="hold" nodeType="withEffect">
                                  <p:stCondLst>
                                    <p:cond delay="100"/>
                                  </p:stCondLst>
                                  <p:childTnLst>
                                    <p:set>
                                      <p:cBhvr>
                                        <p:cTn id="35" dur="1" fill="hold">
                                          <p:stCondLst>
                                            <p:cond delay="0"/>
                                          </p:stCondLst>
                                        </p:cTn>
                                        <p:tgtEl>
                                          <p:spTgt spid="274"/>
                                        </p:tgtEl>
                                        <p:attrNameLst>
                                          <p:attrName>style.visibility</p:attrName>
                                        </p:attrNameLst>
                                      </p:cBhvr>
                                      <p:to>
                                        <p:strVal val="visible"/>
                                      </p:to>
                                    </p:set>
                                    <p:animEffect transition="in" filter="fade">
                                      <p:cBhvr>
                                        <p:cTn id="36" dur="500"/>
                                        <p:tgtEl>
                                          <p:spTgt spid="274"/>
                                        </p:tgtEl>
                                      </p:cBhvr>
                                    </p:animEffect>
                                  </p:childTnLst>
                                </p:cTn>
                              </p:par>
                              <p:par>
                                <p:cTn id="37" presetID="63" presetClass="path" presetSubtype="0" decel="100000" fill="hold" nodeType="withEffect">
                                  <p:stCondLst>
                                    <p:cond delay="100"/>
                                  </p:stCondLst>
                                  <p:childTnLst>
                                    <p:animMotion origin="layout" path="M -4.20475E-6 -4.07626E-6 L -0.02489 -4.07626E-6 " pathEditMode="relative" rAng="0" ptsTypes="AA">
                                      <p:cBhvr>
                                        <p:cTn id="38" dur="500" spd="-100000" fill="hold"/>
                                        <p:tgtEl>
                                          <p:spTgt spid="274"/>
                                        </p:tgtEl>
                                        <p:attrNameLst>
                                          <p:attrName>ppt_x</p:attrName>
                                          <p:attrName>ppt_y</p:attrName>
                                        </p:attrNameLst>
                                      </p:cBhvr>
                                      <p:rCtr x="-1251" y="0"/>
                                    </p:animMotion>
                                  </p:childTnLst>
                                </p:cTn>
                              </p:par>
                              <p:par>
                                <p:cTn id="39" presetID="22" presetClass="entr" presetSubtype="2" fill="hold" nodeType="withEffect">
                                  <p:stCondLst>
                                    <p:cond delay="200"/>
                                  </p:stCondLst>
                                  <p:childTnLst>
                                    <p:set>
                                      <p:cBhvr>
                                        <p:cTn id="40" dur="1" fill="hold">
                                          <p:stCondLst>
                                            <p:cond delay="0"/>
                                          </p:stCondLst>
                                        </p:cTn>
                                        <p:tgtEl>
                                          <p:spTgt spid="254"/>
                                        </p:tgtEl>
                                        <p:attrNameLst>
                                          <p:attrName>style.visibility</p:attrName>
                                        </p:attrNameLst>
                                      </p:cBhvr>
                                      <p:to>
                                        <p:strVal val="visible"/>
                                      </p:to>
                                    </p:set>
                                    <p:animEffect transition="in" filter="wipe(right)">
                                      <p:cBhvr>
                                        <p:cTn id="41" dur="500"/>
                                        <p:tgtEl>
                                          <p:spTgt spid="254"/>
                                        </p:tgtEl>
                                      </p:cBhvr>
                                    </p:animEffect>
                                  </p:childTnLst>
                                </p:cTn>
                              </p:par>
                              <p:par>
                                <p:cTn id="42" presetID="10" presetClass="entr" presetSubtype="0" fill="hold" nodeType="withEffect">
                                  <p:stCondLst>
                                    <p:cond delay="200"/>
                                  </p:stCondLst>
                                  <p:childTnLst>
                                    <p:set>
                                      <p:cBhvr>
                                        <p:cTn id="43" dur="1" fill="hold">
                                          <p:stCondLst>
                                            <p:cond delay="0"/>
                                          </p:stCondLst>
                                        </p:cTn>
                                        <p:tgtEl>
                                          <p:spTgt spid="357"/>
                                        </p:tgtEl>
                                        <p:attrNameLst>
                                          <p:attrName>style.visibility</p:attrName>
                                        </p:attrNameLst>
                                      </p:cBhvr>
                                      <p:to>
                                        <p:strVal val="visible"/>
                                      </p:to>
                                    </p:set>
                                    <p:animEffect transition="in" filter="fade">
                                      <p:cBhvr>
                                        <p:cTn id="44" dur="500"/>
                                        <p:tgtEl>
                                          <p:spTgt spid="357"/>
                                        </p:tgtEl>
                                      </p:cBhvr>
                                    </p:animEffect>
                                  </p:childTnLst>
                                </p:cTn>
                              </p:par>
                              <p:par>
                                <p:cTn id="45" presetID="63" presetClass="path" presetSubtype="0" decel="100000" fill="hold" nodeType="withEffect">
                                  <p:stCondLst>
                                    <p:cond delay="200"/>
                                  </p:stCondLst>
                                  <p:childTnLst>
                                    <p:animMotion origin="layout" path="M 1.12076E-6 3.89923E-6 L -0.02489 3.89923E-6 " pathEditMode="relative" rAng="0" ptsTypes="AA">
                                      <p:cBhvr>
                                        <p:cTn id="46" dur="500" spd="-100000" fill="hold"/>
                                        <p:tgtEl>
                                          <p:spTgt spid="357"/>
                                        </p:tgtEl>
                                        <p:attrNameLst>
                                          <p:attrName>ppt_x</p:attrName>
                                          <p:attrName>ppt_y</p:attrName>
                                        </p:attrNameLst>
                                      </p:cBhvr>
                                      <p:rCtr x="-1251" y="0"/>
                                    </p:animMotion>
                                  </p:childTnLst>
                                </p:cTn>
                              </p:par>
                              <p:par>
                                <p:cTn id="47" presetID="22" presetClass="entr" presetSubtype="4" fill="hold" nodeType="withEffect">
                                  <p:stCondLst>
                                    <p:cond delay="30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par>
                                <p:cTn id="50" presetID="10" presetClass="entr" presetSubtype="0" fill="hold" nodeType="withEffect">
                                  <p:stCondLst>
                                    <p:cond delay="300"/>
                                  </p:stCondLst>
                                  <p:childTnLst>
                                    <p:set>
                                      <p:cBhvr>
                                        <p:cTn id="51" dur="1" fill="hold">
                                          <p:stCondLst>
                                            <p:cond delay="0"/>
                                          </p:stCondLst>
                                        </p:cTn>
                                        <p:tgtEl>
                                          <p:spTgt spid="375"/>
                                        </p:tgtEl>
                                        <p:attrNameLst>
                                          <p:attrName>style.visibility</p:attrName>
                                        </p:attrNameLst>
                                      </p:cBhvr>
                                      <p:to>
                                        <p:strVal val="visible"/>
                                      </p:to>
                                    </p:set>
                                    <p:animEffect transition="in" filter="fade">
                                      <p:cBhvr>
                                        <p:cTn id="52" dur="500"/>
                                        <p:tgtEl>
                                          <p:spTgt spid="375"/>
                                        </p:tgtEl>
                                      </p:cBhvr>
                                    </p:animEffect>
                                  </p:childTnLst>
                                </p:cTn>
                              </p:par>
                              <p:par>
                                <p:cTn id="53" presetID="63" presetClass="path" presetSubtype="0" decel="100000" fill="hold" nodeType="withEffect">
                                  <p:stCondLst>
                                    <p:cond delay="300"/>
                                  </p:stCondLst>
                                  <p:childTnLst>
                                    <p:animMotion origin="layout" path="M -6.4335E-7 -2.24694E-6 L 0.02617 0.00091 " pathEditMode="relative" rAng="0" ptsTypes="AA">
                                      <p:cBhvr>
                                        <p:cTn id="54" dur="500" spd="-100000" fill="hold"/>
                                        <p:tgtEl>
                                          <p:spTgt spid="375"/>
                                        </p:tgtEl>
                                        <p:attrNameLst>
                                          <p:attrName>ppt_x</p:attrName>
                                          <p:attrName>ppt_y</p:attrName>
                                        </p:attrNameLst>
                                      </p:cBhvr>
                                      <p:rCtr x="1302" y="45"/>
                                    </p:animMotion>
                                  </p:childTnLst>
                                </p:cTn>
                              </p:par>
                              <p:par>
                                <p:cTn id="55" presetID="22" presetClass="entr" presetSubtype="4" fill="hold" nodeType="withEffect">
                                  <p:stCondLst>
                                    <p:cond delay="400"/>
                                  </p:stCondLst>
                                  <p:childTnLst>
                                    <p:set>
                                      <p:cBhvr>
                                        <p:cTn id="56" dur="1" fill="hold">
                                          <p:stCondLst>
                                            <p:cond delay="0"/>
                                          </p:stCondLst>
                                        </p:cTn>
                                        <p:tgtEl>
                                          <p:spTgt spid="256"/>
                                        </p:tgtEl>
                                        <p:attrNameLst>
                                          <p:attrName>style.visibility</p:attrName>
                                        </p:attrNameLst>
                                      </p:cBhvr>
                                      <p:to>
                                        <p:strVal val="visible"/>
                                      </p:to>
                                    </p:set>
                                    <p:animEffect transition="in" filter="wipe(down)">
                                      <p:cBhvr>
                                        <p:cTn id="57" dur="500"/>
                                        <p:tgtEl>
                                          <p:spTgt spid="256"/>
                                        </p:tgtEl>
                                      </p:cBhvr>
                                    </p:animEffect>
                                  </p:childTnLst>
                                </p:cTn>
                              </p:par>
                              <p:par>
                                <p:cTn id="58" presetID="10" presetClass="entr" presetSubtype="0" fill="hold" nodeType="withEffect">
                                  <p:stCondLst>
                                    <p:cond delay="400"/>
                                  </p:stCondLst>
                                  <p:childTnLst>
                                    <p:set>
                                      <p:cBhvr>
                                        <p:cTn id="59" dur="1" fill="hold">
                                          <p:stCondLst>
                                            <p:cond delay="0"/>
                                          </p:stCondLst>
                                        </p:cTn>
                                        <p:tgtEl>
                                          <p:spTgt spid="308"/>
                                        </p:tgtEl>
                                        <p:attrNameLst>
                                          <p:attrName>style.visibility</p:attrName>
                                        </p:attrNameLst>
                                      </p:cBhvr>
                                      <p:to>
                                        <p:strVal val="visible"/>
                                      </p:to>
                                    </p:set>
                                    <p:animEffect transition="in" filter="fade">
                                      <p:cBhvr>
                                        <p:cTn id="60" dur="500"/>
                                        <p:tgtEl>
                                          <p:spTgt spid="308"/>
                                        </p:tgtEl>
                                      </p:cBhvr>
                                    </p:animEffect>
                                  </p:childTnLst>
                                </p:cTn>
                              </p:par>
                              <p:par>
                                <p:cTn id="61" presetID="63" presetClass="path" presetSubtype="0" decel="100000" fill="hold" nodeType="withEffect">
                                  <p:stCondLst>
                                    <p:cond delay="400"/>
                                  </p:stCondLst>
                                  <p:childTnLst>
                                    <p:animMotion origin="layout" path="M 1.25351E-6 1.74762E-6 L 0.02617 0.00091 " pathEditMode="relative" rAng="0" ptsTypes="AA">
                                      <p:cBhvr>
                                        <p:cTn id="62" dur="500" spd="-100000" fill="hold"/>
                                        <p:tgtEl>
                                          <p:spTgt spid="308"/>
                                        </p:tgtEl>
                                        <p:attrNameLst>
                                          <p:attrName>ppt_x</p:attrName>
                                          <p:attrName>ppt_y</p:attrName>
                                        </p:attrNameLst>
                                      </p:cBhvr>
                                      <p:rCtr x="1302" y="45"/>
                                    </p:animMotion>
                                  </p:childTnLst>
                                </p:cTn>
                              </p:par>
                            </p:childTnLst>
                          </p:cTn>
                        </p:par>
                        <p:par>
                          <p:cTn id="63" fill="hold">
                            <p:stCondLst>
                              <p:cond delay="900"/>
                            </p:stCondLst>
                            <p:childTnLst>
                              <p:par>
                                <p:cTn id="64" presetID="22" presetClass="entr" presetSubtype="1"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up)">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p:bldP spid="413" grpId="1"/>
      <p:bldP spid="413" grpId="2"/>
      <p:bldP spid="414" grpId="0"/>
      <p:bldP spid="414" grpId="1"/>
      <p:bldP spid="414" grpId="2"/>
      <p:bldP spid="415" grpId="0"/>
      <p:bldP spid="415" grpId="1"/>
      <p:bldP spid="415" grpId="2"/>
      <p:bldP spid="416" grpId="0"/>
      <p:bldP spid="416" grpId="1"/>
      <p:bldP spid="416"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1537BA7F-7240-403E-A5EC-2BE97DA31BDB}"/>
              </a:ext>
            </a:extLst>
          </p:cNvPr>
          <p:cNvSpPr/>
          <p:nvPr/>
        </p:nvSpPr>
        <p:spPr bwMode="auto">
          <a:xfrm>
            <a:off x="4879183" y="1794400"/>
            <a:ext cx="6857376" cy="4623955"/>
          </a:xfrm>
          <a:prstGeom prst="roundRect">
            <a:avLst>
              <a:gd name="adj" fmla="val 9659"/>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2BD6F5F5-B647-4BC5-AF78-F88463B7799F}"/>
              </a:ext>
            </a:extLst>
          </p:cNvPr>
          <p:cNvSpPr/>
          <p:nvPr/>
        </p:nvSpPr>
        <p:spPr bwMode="auto">
          <a:xfrm>
            <a:off x="7842877" y="1540547"/>
            <a:ext cx="929988" cy="67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EE6A8022-9A9D-4F05-A74D-D7A396EDDC16}"/>
              </a:ext>
            </a:extLst>
          </p:cNvPr>
          <p:cNvSpPr/>
          <p:nvPr/>
        </p:nvSpPr>
        <p:spPr bwMode="auto">
          <a:xfrm>
            <a:off x="716367" y="1794401"/>
            <a:ext cx="3735414" cy="4623955"/>
          </a:xfrm>
          <a:prstGeom prst="roundRect">
            <a:avLst>
              <a:gd name="adj" fmla="val 9659"/>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AC875194-C922-4B98-ABED-BA651DD18AB3}"/>
              </a:ext>
            </a:extLst>
          </p:cNvPr>
          <p:cNvSpPr/>
          <p:nvPr/>
        </p:nvSpPr>
        <p:spPr bwMode="auto">
          <a:xfrm>
            <a:off x="2119080" y="1447579"/>
            <a:ext cx="929988" cy="67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02D3D2B1-2627-4AE2-A077-967C890A34E9}"/>
              </a:ext>
            </a:extLst>
          </p:cNvPr>
          <p:cNvGrpSpPr/>
          <p:nvPr/>
        </p:nvGrpSpPr>
        <p:grpSpPr>
          <a:xfrm>
            <a:off x="1053042" y="3234163"/>
            <a:ext cx="2995387" cy="2995387"/>
            <a:chOff x="1492969" y="2279185"/>
            <a:chExt cx="3465576" cy="3465576"/>
          </a:xfrm>
        </p:grpSpPr>
        <p:sp>
          <p:nvSpPr>
            <p:cNvPr id="37" name="Oval 36">
              <a:extLst>
                <a:ext uri="{FF2B5EF4-FFF2-40B4-BE49-F238E27FC236}">
                  <a16:creationId xmlns:a16="http://schemas.microsoft.com/office/drawing/2014/main" id="{D31FA59A-300A-4367-BB01-7644DC78A1BB}"/>
                </a:ext>
              </a:extLst>
            </p:cNvPr>
            <p:cNvSpPr/>
            <p:nvPr/>
          </p:nvSpPr>
          <p:spPr bwMode="auto">
            <a:xfrm>
              <a:off x="1492969" y="2279185"/>
              <a:ext cx="3465576" cy="3465576"/>
            </a:xfrm>
            <a:prstGeom prst="ellipse">
              <a:avLst/>
            </a:prstGeom>
            <a:solidFill>
              <a:schemeClr val="accent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Azure Marketplace">
              <a:extLst>
                <a:ext uri="{FF2B5EF4-FFF2-40B4-BE49-F238E27FC236}">
                  <a16:creationId xmlns:a16="http://schemas.microsoft.com/office/drawing/2014/main" id="{EF36E3AF-120F-4551-A180-29AA8D50EA17}"/>
                </a:ext>
              </a:extLst>
            </p:cNvPr>
            <p:cNvGrpSpPr/>
            <p:nvPr/>
          </p:nvGrpSpPr>
          <p:grpSpPr>
            <a:xfrm>
              <a:off x="1721048" y="2591996"/>
              <a:ext cx="3017520" cy="566928"/>
              <a:chOff x="1247750" y="2145126"/>
              <a:chExt cx="3590194" cy="566928"/>
            </a:xfrm>
            <a:solidFill>
              <a:schemeClr val="accent3"/>
            </a:solidFill>
          </p:grpSpPr>
          <p:sp>
            <p:nvSpPr>
              <p:cNvPr id="39" name="Freeform: Shape 38">
                <a:extLst>
                  <a:ext uri="{FF2B5EF4-FFF2-40B4-BE49-F238E27FC236}">
                    <a16:creationId xmlns:a16="http://schemas.microsoft.com/office/drawing/2014/main" id="{775E39A8-FE4B-40C5-A522-4FE2377F48CD}"/>
                  </a:ext>
                </a:extLst>
              </p:cNvPr>
              <p:cNvSpPr/>
              <p:nvPr/>
            </p:nvSpPr>
            <p:spPr bwMode="auto">
              <a:xfrm>
                <a:off x="1247750" y="2145126"/>
                <a:ext cx="3590194" cy="566928"/>
              </a:xfrm>
              <a:custGeom>
                <a:avLst/>
                <a:gdLst>
                  <a:gd name="connsiteX0" fmla="*/ 612745 w 3590194"/>
                  <a:gd name="connsiteY0" fmla="*/ 0 h 594467"/>
                  <a:gd name="connsiteX1" fmla="*/ 2977449 w 3590194"/>
                  <a:gd name="connsiteY1" fmla="*/ 0 h 594467"/>
                  <a:gd name="connsiteX2" fmla="*/ 3013622 w 3590194"/>
                  <a:gd name="connsiteY2" fmla="*/ 21976 h 594467"/>
                  <a:gd name="connsiteX3" fmla="*/ 3476831 w 3590194"/>
                  <a:gd name="connsiteY3" fmla="*/ 442869 h 594467"/>
                  <a:gd name="connsiteX4" fmla="*/ 3590194 w 3590194"/>
                  <a:gd name="connsiteY4" fmla="*/ 594467 h 594467"/>
                  <a:gd name="connsiteX5" fmla="*/ 0 w 3590194"/>
                  <a:gd name="connsiteY5" fmla="*/ 594467 h 594467"/>
                  <a:gd name="connsiteX6" fmla="*/ 113364 w 3590194"/>
                  <a:gd name="connsiteY6" fmla="*/ 442869 h 594467"/>
                  <a:gd name="connsiteX7" fmla="*/ 576572 w 3590194"/>
                  <a:gd name="connsiteY7" fmla="*/ 21976 h 59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194" h="594467">
                    <a:moveTo>
                      <a:pt x="612745" y="0"/>
                    </a:moveTo>
                    <a:lnTo>
                      <a:pt x="2977449" y="0"/>
                    </a:lnTo>
                    <a:lnTo>
                      <a:pt x="3013622" y="21976"/>
                    </a:lnTo>
                    <a:cubicBezTo>
                      <a:pt x="3187540" y="139472"/>
                      <a:pt x="3343586" y="281413"/>
                      <a:pt x="3476831" y="442869"/>
                    </a:cubicBezTo>
                    <a:lnTo>
                      <a:pt x="3590194" y="594467"/>
                    </a:lnTo>
                    <a:lnTo>
                      <a:pt x="0" y="594467"/>
                    </a:lnTo>
                    <a:lnTo>
                      <a:pt x="113364" y="442869"/>
                    </a:lnTo>
                    <a:cubicBezTo>
                      <a:pt x="246609" y="281413"/>
                      <a:pt x="402655" y="139472"/>
                      <a:pt x="576572" y="21976"/>
                    </a:cubicBezTo>
                    <a:close/>
                  </a:path>
                </a:pathLst>
              </a:cu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9396A1F5-AD79-4E89-A93D-5F3205485B15}"/>
                  </a:ext>
                </a:extLst>
              </p:cNvPr>
              <p:cNvGrpSpPr/>
              <p:nvPr/>
            </p:nvGrpSpPr>
            <p:grpSpPr>
              <a:xfrm>
                <a:off x="1719794" y="2258071"/>
                <a:ext cx="2521262" cy="325204"/>
                <a:chOff x="3705240" y="1952379"/>
                <a:chExt cx="2521262" cy="325204"/>
              </a:xfrm>
              <a:grpFill/>
            </p:grpSpPr>
            <p:sp>
              <p:nvSpPr>
                <p:cNvPr id="43" name="TextBox 42">
                  <a:extLst>
                    <a:ext uri="{FF2B5EF4-FFF2-40B4-BE49-F238E27FC236}">
                      <a16:creationId xmlns:a16="http://schemas.microsoft.com/office/drawing/2014/main" id="{4C1969A1-BD5D-4722-A49D-AF7B5C029D1C}"/>
                    </a:ext>
                  </a:extLst>
                </p:cNvPr>
                <p:cNvSpPr txBox="1"/>
                <p:nvPr/>
              </p:nvSpPr>
              <p:spPr>
                <a:xfrm>
                  <a:off x="4426077" y="1981497"/>
                  <a:ext cx="1800425" cy="277830"/>
                </a:xfrm>
                <a:prstGeom prst="rect">
                  <a:avLst/>
                </a:prstGeom>
                <a:grpFill/>
                <a:ln>
                  <a:noFill/>
                </a:ln>
              </p:spPr>
              <p:txBody>
                <a:bodyPr wrap="none" lIns="0" tIns="0" rIns="0" bIns="0" rtlCol="0" anchor="ctr">
                  <a:spAutoFit/>
                </a:bodyPr>
                <a:lstStyle>
                  <a:defPPr>
                    <a:defRPr lang="en-US"/>
                  </a:defPPr>
                  <a:lvl1pPr marR="0" lvl="0" indent="0" defTabSz="932597" fontAlgn="auto">
                    <a:lnSpc>
                      <a:spcPct val="90000"/>
                    </a:lnSpc>
                    <a:spcBef>
                      <a:spcPts val="0"/>
                    </a:spcBef>
                    <a:spcAft>
                      <a:spcPts val="0"/>
                    </a:spcAft>
                    <a:buClrTx/>
                    <a:buSzTx/>
                    <a:buFontTx/>
                    <a:buNone/>
                    <a:tabLst/>
                    <a:defRPr kumimoji="0" b="1" i="0" u="none" strike="noStrike" cap="none" spc="0" normalizeH="0" baseline="0">
                      <a:ln>
                        <a:noFill/>
                      </a:ln>
                      <a:gradFill>
                        <a:gsLst>
                          <a:gs pos="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7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OCP Catalog</a:t>
                  </a:r>
                </a:p>
              </p:txBody>
            </p:sp>
            <p:sp>
              <p:nvSpPr>
                <p:cNvPr id="45" name="cloud_2" title="Icon of a cloud made of two arrows pointing towards eachother">
                  <a:extLst>
                    <a:ext uri="{FF2B5EF4-FFF2-40B4-BE49-F238E27FC236}">
                      <a16:creationId xmlns:a16="http://schemas.microsoft.com/office/drawing/2014/main" id="{DA02B893-BE38-4FBB-9AFD-92196B200824}"/>
                    </a:ext>
                  </a:extLst>
                </p:cNvPr>
                <p:cNvSpPr>
                  <a:spLocks noChangeAspect="1" noEditPoints="1"/>
                </p:cNvSpPr>
                <p:nvPr/>
              </p:nvSpPr>
              <p:spPr bwMode="auto">
                <a:xfrm>
                  <a:off x="3705240" y="1952379"/>
                  <a:ext cx="563537" cy="32520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grpFill/>
                <a:ln w="15875" cap="sq">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8" name="Title 27">
            <a:extLst>
              <a:ext uri="{FF2B5EF4-FFF2-40B4-BE49-F238E27FC236}">
                <a16:creationId xmlns:a16="http://schemas.microsoft.com/office/drawing/2014/main" id="{82E86970-3C0C-4DCE-8F19-5AAB16327FF5}"/>
              </a:ext>
            </a:extLst>
          </p:cNvPr>
          <p:cNvSpPr>
            <a:spLocks noGrp="1"/>
          </p:cNvSpPr>
          <p:nvPr>
            <p:ph type="title"/>
          </p:nvPr>
        </p:nvSpPr>
        <p:spPr>
          <a:xfrm>
            <a:off x="593947" y="477696"/>
            <a:ext cx="10459366" cy="396976"/>
          </a:xfrm>
        </p:spPr>
        <p:txBody>
          <a:bodyPr/>
          <a:lstStyle/>
          <a:p>
            <a:r>
              <a:rPr lang="en-US"/>
              <a:t>Reach Buyers and Microsoft Sellers </a:t>
            </a:r>
          </a:p>
        </p:txBody>
      </p:sp>
      <p:grpSp>
        <p:nvGrpSpPr>
          <p:cNvPr id="3" name="Group 2">
            <a:extLst>
              <a:ext uri="{FF2B5EF4-FFF2-40B4-BE49-F238E27FC236}">
                <a16:creationId xmlns:a16="http://schemas.microsoft.com/office/drawing/2014/main" id="{46D7BD70-34D1-4FC1-AABC-6A83BB0223BA}"/>
              </a:ext>
            </a:extLst>
          </p:cNvPr>
          <p:cNvGrpSpPr/>
          <p:nvPr/>
        </p:nvGrpSpPr>
        <p:grpSpPr>
          <a:xfrm>
            <a:off x="8459801" y="3249075"/>
            <a:ext cx="2995387" cy="2995387"/>
            <a:chOff x="1492969" y="2279185"/>
            <a:chExt cx="3465576" cy="3465576"/>
          </a:xfrm>
        </p:grpSpPr>
        <p:sp>
          <p:nvSpPr>
            <p:cNvPr id="83" name="Oval 82">
              <a:extLst>
                <a:ext uri="{FF2B5EF4-FFF2-40B4-BE49-F238E27FC236}">
                  <a16:creationId xmlns:a16="http://schemas.microsoft.com/office/drawing/2014/main" id="{1A93F640-D66C-4195-9256-7CCE2AFF7518}"/>
                </a:ext>
              </a:extLst>
            </p:cNvPr>
            <p:cNvSpPr/>
            <p:nvPr/>
          </p:nvSpPr>
          <p:spPr bwMode="auto">
            <a:xfrm>
              <a:off x="1492969" y="2279185"/>
              <a:ext cx="3465576" cy="3465576"/>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Azure Marketplace">
              <a:extLst>
                <a:ext uri="{FF2B5EF4-FFF2-40B4-BE49-F238E27FC236}">
                  <a16:creationId xmlns:a16="http://schemas.microsoft.com/office/drawing/2014/main" id="{ADA5A97B-B014-479D-8A5B-6CC827DF1AEF}"/>
                </a:ext>
              </a:extLst>
            </p:cNvPr>
            <p:cNvGrpSpPr/>
            <p:nvPr/>
          </p:nvGrpSpPr>
          <p:grpSpPr>
            <a:xfrm>
              <a:off x="1721048" y="2591996"/>
              <a:ext cx="3017520" cy="566928"/>
              <a:chOff x="1247750" y="2145126"/>
              <a:chExt cx="3590194" cy="566928"/>
            </a:xfrm>
            <a:solidFill>
              <a:schemeClr val="accent3"/>
            </a:solidFill>
          </p:grpSpPr>
          <p:sp>
            <p:nvSpPr>
              <p:cNvPr id="68" name="Freeform: Shape 67">
                <a:extLst>
                  <a:ext uri="{FF2B5EF4-FFF2-40B4-BE49-F238E27FC236}">
                    <a16:creationId xmlns:a16="http://schemas.microsoft.com/office/drawing/2014/main" id="{325A18B6-7D6A-4D4B-93BC-ABC6E6468EA4}"/>
                  </a:ext>
                </a:extLst>
              </p:cNvPr>
              <p:cNvSpPr/>
              <p:nvPr/>
            </p:nvSpPr>
            <p:spPr bwMode="auto">
              <a:xfrm>
                <a:off x="1247750" y="2145126"/>
                <a:ext cx="3590194" cy="566928"/>
              </a:xfrm>
              <a:custGeom>
                <a:avLst/>
                <a:gdLst>
                  <a:gd name="connsiteX0" fmla="*/ 612745 w 3590194"/>
                  <a:gd name="connsiteY0" fmla="*/ 0 h 594467"/>
                  <a:gd name="connsiteX1" fmla="*/ 2977449 w 3590194"/>
                  <a:gd name="connsiteY1" fmla="*/ 0 h 594467"/>
                  <a:gd name="connsiteX2" fmla="*/ 3013622 w 3590194"/>
                  <a:gd name="connsiteY2" fmla="*/ 21976 h 594467"/>
                  <a:gd name="connsiteX3" fmla="*/ 3476831 w 3590194"/>
                  <a:gd name="connsiteY3" fmla="*/ 442869 h 594467"/>
                  <a:gd name="connsiteX4" fmla="*/ 3590194 w 3590194"/>
                  <a:gd name="connsiteY4" fmla="*/ 594467 h 594467"/>
                  <a:gd name="connsiteX5" fmla="*/ 0 w 3590194"/>
                  <a:gd name="connsiteY5" fmla="*/ 594467 h 594467"/>
                  <a:gd name="connsiteX6" fmla="*/ 113364 w 3590194"/>
                  <a:gd name="connsiteY6" fmla="*/ 442869 h 594467"/>
                  <a:gd name="connsiteX7" fmla="*/ 576572 w 3590194"/>
                  <a:gd name="connsiteY7" fmla="*/ 21976 h 59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194" h="594467">
                    <a:moveTo>
                      <a:pt x="612745" y="0"/>
                    </a:moveTo>
                    <a:lnTo>
                      <a:pt x="2977449" y="0"/>
                    </a:lnTo>
                    <a:lnTo>
                      <a:pt x="3013622" y="21976"/>
                    </a:lnTo>
                    <a:cubicBezTo>
                      <a:pt x="3187540" y="139472"/>
                      <a:pt x="3343586" y="281413"/>
                      <a:pt x="3476831" y="442869"/>
                    </a:cubicBezTo>
                    <a:lnTo>
                      <a:pt x="3590194" y="594467"/>
                    </a:lnTo>
                    <a:lnTo>
                      <a:pt x="0" y="594467"/>
                    </a:lnTo>
                    <a:lnTo>
                      <a:pt x="113364" y="442869"/>
                    </a:lnTo>
                    <a:cubicBezTo>
                      <a:pt x="246609" y="281413"/>
                      <a:pt x="402655" y="139472"/>
                      <a:pt x="576572" y="21976"/>
                    </a:cubicBezTo>
                    <a:close/>
                  </a:path>
                </a:pathLst>
              </a:cu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1D188C4C-9E8F-4552-9B9A-0F93131C63A1}"/>
                  </a:ext>
                </a:extLst>
              </p:cNvPr>
              <p:cNvGrpSpPr/>
              <p:nvPr/>
            </p:nvGrpSpPr>
            <p:grpSpPr>
              <a:xfrm>
                <a:off x="1719794" y="2148274"/>
                <a:ext cx="2591209" cy="555661"/>
                <a:chOff x="3705240" y="1842582"/>
                <a:chExt cx="2591209" cy="555661"/>
              </a:xfrm>
              <a:grpFill/>
            </p:grpSpPr>
            <p:sp>
              <p:nvSpPr>
                <p:cNvPr id="70" name="TextBox 69">
                  <a:extLst>
                    <a:ext uri="{FF2B5EF4-FFF2-40B4-BE49-F238E27FC236}">
                      <a16:creationId xmlns:a16="http://schemas.microsoft.com/office/drawing/2014/main" id="{2DF195D5-10A7-474C-82AD-368A5CDB6886}"/>
                    </a:ext>
                  </a:extLst>
                </p:cNvPr>
                <p:cNvSpPr txBox="1"/>
                <p:nvPr/>
              </p:nvSpPr>
              <p:spPr>
                <a:xfrm>
                  <a:off x="4426077" y="1842582"/>
                  <a:ext cx="1870372" cy="555661"/>
                </a:xfrm>
                <a:prstGeom prst="rect">
                  <a:avLst/>
                </a:prstGeom>
                <a:noFill/>
                <a:ln>
                  <a:noFill/>
                </a:ln>
              </p:spPr>
              <p:txBody>
                <a:bodyPr wrap="none" lIns="0" tIns="0" rIns="0" bIns="0" rtlCol="0" anchor="ctr">
                  <a:spAutoFit/>
                </a:bodyPr>
                <a:lstStyle>
                  <a:defPPr>
                    <a:defRPr lang="en-US"/>
                  </a:defPPr>
                  <a:lvl1pPr marR="0" lvl="0" indent="0" defTabSz="932597" fontAlgn="auto">
                    <a:lnSpc>
                      <a:spcPct val="90000"/>
                    </a:lnSpc>
                    <a:spcBef>
                      <a:spcPts val="0"/>
                    </a:spcBef>
                    <a:spcAft>
                      <a:spcPts val="0"/>
                    </a:spcAft>
                    <a:buClrTx/>
                    <a:buSzTx/>
                    <a:buFontTx/>
                    <a:buNone/>
                    <a:tabLst/>
                    <a:defRPr kumimoji="0" b="1" i="0" u="none" strike="noStrike" cap="none" spc="0" normalizeH="0" baseline="0">
                      <a:ln>
                        <a:noFill/>
                      </a:ln>
                      <a:gradFill>
                        <a:gsLst>
                          <a:gs pos="0">
                            <a:schemeClr val="accent3"/>
                          </a:gs>
                          <a:gs pos="100000">
                            <a:schemeClr val="accent3"/>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7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Azure</a:t>
                  </a:r>
                  <a:br>
                    <a:rPr kumimoji="0" lang="en-US" sz="17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7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Marketplace </a:t>
                  </a:r>
                </a:p>
              </p:txBody>
            </p:sp>
            <p:sp>
              <p:nvSpPr>
                <p:cNvPr id="71" name="cloud_2" title="Icon of a cloud made of two arrows pointing towards eachother">
                  <a:extLst>
                    <a:ext uri="{FF2B5EF4-FFF2-40B4-BE49-F238E27FC236}">
                      <a16:creationId xmlns:a16="http://schemas.microsoft.com/office/drawing/2014/main" id="{EC366492-B1E4-4CB6-818C-080ACC75FB5F}"/>
                    </a:ext>
                  </a:extLst>
                </p:cNvPr>
                <p:cNvSpPr>
                  <a:spLocks noChangeAspect="1" noEditPoints="1"/>
                </p:cNvSpPr>
                <p:nvPr/>
              </p:nvSpPr>
              <p:spPr bwMode="auto">
                <a:xfrm>
                  <a:off x="3705240" y="1952379"/>
                  <a:ext cx="563537" cy="32520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grpFill/>
                <a:ln w="15875" cap="sq">
                  <a:solidFill>
                    <a:schemeClr val="bg1"/>
                  </a:solidFill>
                  <a:prstDash val="solid"/>
                  <a:miter lim="800000"/>
                  <a:headEnd/>
                  <a:tailEnd/>
                </a:ln>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54" name="IT Pros">
            <a:extLst>
              <a:ext uri="{FF2B5EF4-FFF2-40B4-BE49-F238E27FC236}">
                <a16:creationId xmlns:a16="http://schemas.microsoft.com/office/drawing/2014/main" id="{49E12858-2FDA-4BEF-83B9-00A7F8C66C31}"/>
              </a:ext>
            </a:extLst>
          </p:cNvPr>
          <p:cNvSpPr/>
          <p:nvPr/>
        </p:nvSpPr>
        <p:spPr>
          <a:xfrm>
            <a:off x="8983702" y="4137161"/>
            <a:ext cx="1942225" cy="439204"/>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IT Pros and </a:t>
            </a:r>
            <a:b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Cloud Developers</a:t>
            </a:r>
          </a:p>
        </p:txBody>
      </p:sp>
      <p:sp>
        <p:nvSpPr>
          <p:cNvPr id="55" name="Azure building">
            <a:extLst>
              <a:ext uri="{FF2B5EF4-FFF2-40B4-BE49-F238E27FC236}">
                <a16:creationId xmlns:a16="http://schemas.microsoft.com/office/drawing/2014/main" id="{F4C8E15A-D91D-44C4-B8EA-F0ECEF3601C0}"/>
              </a:ext>
            </a:extLst>
          </p:cNvPr>
          <p:cNvSpPr/>
          <p:nvPr/>
        </p:nvSpPr>
        <p:spPr>
          <a:xfrm>
            <a:off x="8983702" y="4675724"/>
            <a:ext cx="1919922" cy="658805"/>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Azure building </a:t>
            </a:r>
            <a:b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blocks and finished </a:t>
            </a:r>
            <a:b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software solutions </a:t>
            </a:r>
          </a:p>
        </p:txBody>
      </p:sp>
      <p:grpSp>
        <p:nvGrpSpPr>
          <p:cNvPr id="4" name="Group 3">
            <a:extLst>
              <a:ext uri="{FF2B5EF4-FFF2-40B4-BE49-F238E27FC236}">
                <a16:creationId xmlns:a16="http://schemas.microsoft.com/office/drawing/2014/main" id="{0D289D57-E5AC-48E6-A94D-F6DA6C73EFD1}"/>
              </a:ext>
            </a:extLst>
          </p:cNvPr>
          <p:cNvGrpSpPr/>
          <p:nvPr/>
        </p:nvGrpSpPr>
        <p:grpSpPr>
          <a:xfrm>
            <a:off x="5278388" y="3249075"/>
            <a:ext cx="2991282" cy="2991282"/>
            <a:chOff x="7368568" y="2279185"/>
            <a:chExt cx="3460828" cy="3460828"/>
          </a:xfrm>
        </p:grpSpPr>
        <p:sp>
          <p:nvSpPr>
            <p:cNvPr id="74" name="Oval 73">
              <a:extLst>
                <a:ext uri="{FF2B5EF4-FFF2-40B4-BE49-F238E27FC236}">
                  <a16:creationId xmlns:a16="http://schemas.microsoft.com/office/drawing/2014/main" id="{78B76250-8A93-4857-B1EA-75049B109F46}"/>
                </a:ext>
              </a:extLst>
            </p:cNvPr>
            <p:cNvSpPr/>
            <p:nvPr/>
          </p:nvSpPr>
          <p:spPr bwMode="auto">
            <a:xfrm>
              <a:off x="7368568" y="2279185"/>
              <a:ext cx="3460828" cy="3460828"/>
            </a:xfrm>
            <a:prstGeom prst="ellipse">
              <a:avLst/>
            </a:prstGeom>
            <a:solidFill>
              <a:schemeClr val="accent3"/>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AppSource">
              <a:extLst>
                <a:ext uri="{FF2B5EF4-FFF2-40B4-BE49-F238E27FC236}">
                  <a16:creationId xmlns:a16="http://schemas.microsoft.com/office/drawing/2014/main" id="{9D2A3422-FB27-4C28-91CD-0FD0FD26A004}"/>
                </a:ext>
              </a:extLst>
            </p:cNvPr>
            <p:cNvGrpSpPr/>
            <p:nvPr/>
          </p:nvGrpSpPr>
          <p:grpSpPr>
            <a:xfrm>
              <a:off x="7591415" y="2591996"/>
              <a:ext cx="3017520" cy="566928"/>
              <a:chOff x="7857037" y="2155065"/>
              <a:chExt cx="3590194" cy="587569"/>
            </a:xfrm>
          </p:grpSpPr>
          <p:sp>
            <p:nvSpPr>
              <p:cNvPr id="76" name="Freeform: Shape 75">
                <a:extLst>
                  <a:ext uri="{FF2B5EF4-FFF2-40B4-BE49-F238E27FC236}">
                    <a16:creationId xmlns:a16="http://schemas.microsoft.com/office/drawing/2014/main" id="{3F14C100-733B-42BD-875E-ACC9B2D7D1ED}"/>
                  </a:ext>
                </a:extLst>
              </p:cNvPr>
              <p:cNvSpPr/>
              <p:nvPr/>
            </p:nvSpPr>
            <p:spPr bwMode="auto">
              <a:xfrm>
                <a:off x="7857037" y="2155065"/>
                <a:ext cx="3590194" cy="587569"/>
              </a:xfrm>
              <a:custGeom>
                <a:avLst/>
                <a:gdLst>
                  <a:gd name="connsiteX0" fmla="*/ 612745 w 3590194"/>
                  <a:gd name="connsiteY0" fmla="*/ 0 h 594467"/>
                  <a:gd name="connsiteX1" fmla="*/ 2977449 w 3590194"/>
                  <a:gd name="connsiteY1" fmla="*/ 0 h 594467"/>
                  <a:gd name="connsiteX2" fmla="*/ 3013622 w 3590194"/>
                  <a:gd name="connsiteY2" fmla="*/ 21976 h 594467"/>
                  <a:gd name="connsiteX3" fmla="*/ 3476831 w 3590194"/>
                  <a:gd name="connsiteY3" fmla="*/ 442869 h 594467"/>
                  <a:gd name="connsiteX4" fmla="*/ 3590194 w 3590194"/>
                  <a:gd name="connsiteY4" fmla="*/ 594467 h 594467"/>
                  <a:gd name="connsiteX5" fmla="*/ 0 w 3590194"/>
                  <a:gd name="connsiteY5" fmla="*/ 594467 h 594467"/>
                  <a:gd name="connsiteX6" fmla="*/ 113364 w 3590194"/>
                  <a:gd name="connsiteY6" fmla="*/ 442869 h 594467"/>
                  <a:gd name="connsiteX7" fmla="*/ 576572 w 3590194"/>
                  <a:gd name="connsiteY7" fmla="*/ 21976 h 59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194" h="594467">
                    <a:moveTo>
                      <a:pt x="612745" y="0"/>
                    </a:moveTo>
                    <a:lnTo>
                      <a:pt x="2977449" y="0"/>
                    </a:lnTo>
                    <a:lnTo>
                      <a:pt x="3013622" y="21976"/>
                    </a:lnTo>
                    <a:cubicBezTo>
                      <a:pt x="3187540" y="139472"/>
                      <a:pt x="3343586" y="281413"/>
                      <a:pt x="3476831" y="442869"/>
                    </a:cubicBezTo>
                    <a:lnTo>
                      <a:pt x="3590194" y="594467"/>
                    </a:lnTo>
                    <a:lnTo>
                      <a:pt x="0" y="594467"/>
                    </a:lnTo>
                    <a:lnTo>
                      <a:pt x="113364" y="442869"/>
                    </a:lnTo>
                    <a:cubicBezTo>
                      <a:pt x="246609" y="281413"/>
                      <a:pt x="402655" y="139472"/>
                      <a:pt x="576572" y="21976"/>
                    </a:cubicBezTo>
                    <a:close/>
                  </a:path>
                </a:pathLst>
              </a:cu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39558596-036F-4F25-B237-ADF598CD9C77}"/>
                  </a:ext>
                </a:extLst>
              </p:cNvPr>
              <p:cNvGrpSpPr/>
              <p:nvPr/>
            </p:nvGrpSpPr>
            <p:grpSpPr>
              <a:xfrm>
                <a:off x="8438430" y="2233696"/>
                <a:ext cx="2159978" cy="413063"/>
                <a:chOff x="7813970" y="1938594"/>
                <a:chExt cx="2159978" cy="413063"/>
              </a:xfrm>
            </p:grpSpPr>
            <p:sp>
              <p:nvSpPr>
                <p:cNvPr id="78" name="TextBox 77">
                  <a:extLst>
                    <a:ext uri="{FF2B5EF4-FFF2-40B4-BE49-F238E27FC236}">
                      <a16:creationId xmlns:a16="http://schemas.microsoft.com/office/drawing/2014/main" id="{ABBAF302-248A-455C-80B9-FB5068428C2A}"/>
                    </a:ext>
                  </a:extLst>
                </p:cNvPr>
                <p:cNvSpPr txBox="1"/>
                <p:nvPr/>
              </p:nvSpPr>
              <p:spPr>
                <a:xfrm>
                  <a:off x="8404245" y="2001154"/>
                  <a:ext cx="1569703" cy="287946"/>
                </a:xfrm>
                <a:prstGeom prst="rect">
                  <a:avLst/>
                </a:prstGeom>
                <a:noFill/>
                <a:ln>
                  <a:noFill/>
                </a:ln>
              </p:spPr>
              <p:txBody>
                <a:bodyPr wrap="none" lIns="0" tIns="0" rIns="0" bIns="0" rtlCol="0" anchor="ctr">
                  <a:spAutoFit/>
                </a:bodyPr>
                <a:lstStyle>
                  <a:defPPr>
                    <a:defRPr lang="en-US"/>
                  </a:defPPr>
                  <a:lvl1pPr marR="0" lvl="0" indent="0" defTabSz="932597" fontAlgn="auto">
                    <a:lnSpc>
                      <a:spcPct val="90000"/>
                    </a:lnSpc>
                    <a:spcBef>
                      <a:spcPts val="0"/>
                    </a:spcBef>
                    <a:spcAft>
                      <a:spcPts val="0"/>
                    </a:spcAft>
                    <a:buClrTx/>
                    <a:buSzTx/>
                    <a:buFontTx/>
                    <a:buNone/>
                    <a:tabLst/>
                    <a:defRPr kumimoji="0" b="1" i="0" u="none" strike="noStrike" cap="none" spc="0" normalizeH="0" baseline="0">
                      <a:ln>
                        <a:noFill/>
                      </a:ln>
                      <a:gradFill>
                        <a:gsLst>
                          <a:gs pos="0">
                            <a:schemeClr val="bg1"/>
                          </a:gs>
                          <a:gs pos="100000">
                            <a:schemeClr val="bg1"/>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7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AppSource</a:t>
                  </a:r>
                </a:p>
              </p:txBody>
            </p:sp>
            <p:sp>
              <p:nvSpPr>
                <p:cNvPr id="79" name="browser_3" title="Icon of a browser window with an arrow pointing from the outside to the center">
                  <a:extLst>
                    <a:ext uri="{FF2B5EF4-FFF2-40B4-BE49-F238E27FC236}">
                      <a16:creationId xmlns:a16="http://schemas.microsoft.com/office/drawing/2014/main" id="{9EA5299A-0E45-4747-BDEB-69D8B14A80B0}"/>
                    </a:ext>
                  </a:extLst>
                </p:cNvPr>
                <p:cNvSpPr>
                  <a:spLocks noChangeAspect="1" noEditPoints="1"/>
                </p:cNvSpPr>
                <p:nvPr/>
              </p:nvSpPr>
              <p:spPr bwMode="auto">
                <a:xfrm>
                  <a:off x="7813970" y="1938594"/>
                  <a:ext cx="434263" cy="413063"/>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bg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59" name="Business Users">
            <a:extLst>
              <a:ext uri="{FF2B5EF4-FFF2-40B4-BE49-F238E27FC236}">
                <a16:creationId xmlns:a16="http://schemas.microsoft.com/office/drawing/2014/main" id="{F16F6969-497F-41A0-9D89-13FB883B1EF4}"/>
              </a:ext>
            </a:extLst>
          </p:cNvPr>
          <p:cNvSpPr/>
          <p:nvPr/>
        </p:nvSpPr>
        <p:spPr>
          <a:xfrm>
            <a:off x="5865764" y="4137161"/>
            <a:ext cx="1106016" cy="439204"/>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Business </a:t>
            </a:r>
            <a:b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Users</a:t>
            </a:r>
          </a:p>
        </p:txBody>
      </p:sp>
      <p:sp>
        <p:nvSpPr>
          <p:cNvPr id="60" name="Industry Focused">
            <a:extLst>
              <a:ext uri="{FF2B5EF4-FFF2-40B4-BE49-F238E27FC236}">
                <a16:creationId xmlns:a16="http://schemas.microsoft.com/office/drawing/2014/main" id="{5EFE3746-50FF-4B11-AE88-8F1BCACDA8B5}"/>
              </a:ext>
            </a:extLst>
          </p:cNvPr>
          <p:cNvSpPr/>
          <p:nvPr/>
        </p:nvSpPr>
        <p:spPr>
          <a:xfrm>
            <a:off x="5851464" y="4676367"/>
            <a:ext cx="2151375" cy="658805"/>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Industry focused </a:t>
            </a:r>
            <a:b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line-of-business and productivity apps </a:t>
            </a:r>
          </a:p>
        </p:txBody>
      </p:sp>
      <p:sp>
        <p:nvSpPr>
          <p:cNvPr id="66" name="Rectangle 65">
            <a:extLst>
              <a:ext uri="{FF2B5EF4-FFF2-40B4-BE49-F238E27FC236}">
                <a16:creationId xmlns:a16="http://schemas.microsoft.com/office/drawing/2014/main" id="{B5B9FC5E-B6A3-4FAF-9DB5-C79015D5F4E3}"/>
              </a:ext>
            </a:extLst>
          </p:cNvPr>
          <p:cNvSpPr/>
          <p:nvPr/>
        </p:nvSpPr>
        <p:spPr>
          <a:xfrm>
            <a:off x="6729886" y="2831195"/>
            <a:ext cx="3273805" cy="175304"/>
          </a:xfrm>
          <a:prstGeom prst="rect">
            <a:avLst/>
          </a:prstGeom>
        </p:spPr>
        <p:txBody>
          <a:bodyPr wrap="square" lIns="0" tIns="0" rIns="0" bIns="0" anchor="b">
            <a:spAutoFit/>
          </a:bodyPr>
          <a:lstStyle/>
          <a:p>
            <a:pPr marL="0" marR="0" lvl="2" indent="0" algn="ctr" defTabSz="932114" rtl="0" eaLnBrk="1" fontAlgn="base" latinLnBrk="0" hangingPunct="1">
              <a:lnSpc>
                <a:spcPct val="95000"/>
              </a:lnSpc>
              <a:spcBef>
                <a:spcPct val="0"/>
              </a:spcBef>
              <a:spcAft>
                <a:spcPct val="0"/>
              </a:spcAft>
              <a:buClrTx/>
              <a:buSzTx/>
              <a:buFontTx/>
              <a:buNone/>
              <a:tabLst/>
              <a:defRPr/>
            </a:pPr>
            <a:r>
              <a:rPr kumimoji="0" lang="en-US" sz="1199" b="0" i="1" u="none" strike="noStrike" kern="1200" cap="none" spc="10" normalizeH="0" baseline="0" noProof="0">
                <a:ln>
                  <a:noFill/>
                </a:ln>
                <a:gradFill>
                  <a:gsLst>
                    <a:gs pos="1250">
                      <a:srgbClr val="2F2F2F"/>
                    </a:gs>
                    <a:gs pos="100000">
                      <a:srgbClr val="2F2F2F"/>
                    </a:gs>
                  </a:gsLst>
                  <a:lin ang="5400000" scaled="0"/>
                </a:gradFill>
                <a:effectLst/>
                <a:uLnTx/>
                <a:uFillTx/>
                <a:latin typeface="Segoe UI"/>
                <a:ea typeface="+mn-ea"/>
                <a:cs typeface="Segoe UI Semilight" panose="020B0402040204020203" pitchFamily="34" charset="0"/>
              </a:rPr>
              <a:t>One marketplace, two storefronts</a:t>
            </a:r>
          </a:p>
        </p:txBody>
      </p:sp>
      <p:sp>
        <p:nvSpPr>
          <p:cNvPr id="27" name="TextBox 26">
            <a:extLst>
              <a:ext uri="{FF2B5EF4-FFF2-40B4-BE49-F238E27FC236}">
                <a16:creationId xmlns:a16="http://schemas.microsoft.com/office/drawing/2014/main" id="{6F65B69F-3ADD-4F4B-A66A-E3E35B90A53E}"/>
              </a:ext>
            </a:extLst>
          </p:cNvPr>
          <p:cNvSpPr txBox="1"/>
          <p:nvPr/>
        </p:nvSpPr>
        <p:spPr>
          <a:xfrm>
            <a:off x="396434" y="902857"/>
            <a:ext cx="11478241" cy="544722"/>
          </a:xfrm>
          <a:prstGeom prst="rect">
            <a:avLst/>
          </a:prstGeom>
          <a:noFill/>
        </p:spPr>
        <p:txBody>
          <a:bodyPr wrap="square" lIns="182854" tIns="146283" rIns="182854" bIns="146283" rtlCol="0">
            <a:spAutoFit/>
          </a:bodyPr>
          <a:lstStyle>
            <a:defPPr>
              <a:defRPr lang="en-US"/>
            </a:defPPr>
            <a:lvl1pPr>
              <a:lnSpc>
                <a:spcPct val="90000"/>
              </a:lnSpc>
              <a:spcAft>
                <a:spcPts val="600"/>
              </a:spcAft>
              <a:defRPr>
                <a:gradFill>
                  <a:gsLst>
                    <a:gs pos="100000">
                      <a:schemeClr val="tx1"/>
                    </a:gs>
                    <a:gs pos="0">
                      <a:schemeClr val="tx1"/>
                    </a:gs>
                  </a:gsLst>
                  <a:lin ang="5400000" scaled="0"/>
                </a:gradFill>
                <a:latin typeface="Segoe UI" panose="020B0502040204020203" pitchFamily="34" charset="0"/>
                <a:cs typeface="Segoe UI" panose="020B0502040204020203" pitchFamily="34" charset="0"/>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List solutions and services in Microsoft’s solutions catalog and marketplaces to accelerate revenue</a:t>
            </a:r>
          </a:p>
        </p:txBody>
      </p:sp>
      <p:sp>
        <p:nvSpPr>
          <p:cNvPr id="48" name="Rectangle 47">
            <a:extLst>
              <a:ext uri="{FF2B5EF4-FFF2-40B4-BE49-F238E27FC236}">
                <a16:creationId xmlns:a16="http://schemas.microsoft.com/office/drawing/2014/main" id="{5B26176B-C14C-45ED-9EAB-1A0AF2C9C99E}"/>
              </a:ext>
            </a:extLst>
          </p:cNvPr>
          <p:cNvSpPr/>
          <p:nvPr/>
        </p:nvSpPr>
        <p:spPr>
          <a:xfrm>
            <a:off x="947172" y="2744843"/>
            <a:ext cx="3273805" cy="175304"/>
          </a:xfrm>
          <a:prstGeom prst="rect">
            <a:avLst/>
          </a:prstGeom>
        </p:spPr>
        <p:txBody>
          <a:bodyPr wrap="square" lIns="0" tIns="0" rIns="0" bIns="0" anchor="b">
            <a:spAutoFit/>
          </a:bodyPr>
          <a:lstStyle/>
          <a:p>
            <a:pPr marL="0" marR="0" lvl="2" indent="0" algn="ctr" defTabSz="932114" rtl="0" eaLnBrk="1" fontAlgn="base" latinLnBrk="0" hangingPunct="1">
              <a:lnSpc>
                <a:spcPct val="95000"/>
              </a:lnSpc>
              <a:spcBef>
                <a:spcPct val="0"/>
              </a:spcBef>
              <a:spcAft>
                <a:spcPct val="0"/>
              </a:spcAft>
              <a:buClrTx/>
              <a:buSzTx/>
              <a:buFontTx/>
              <a:buNone/>
              <a:tabLst/>
              <a:defRPr/>
            </a:pPr>
            <a:r>
              <a:rPr kumimoji="0" lang="en-US" sz="1199" b="0" i="1" u="none" strike="noStrike" kern="1200" cap="none" spc="10" normalizeH="0" baseline="0" noProof="0">
                <a:ln>
                  <a:noFill/>
                </a:ln>
                <a:gradFill>
                  <a:gsLst>
                    <a:gs pos="1250">
                      <a:srgbClr val="2F2F2F"/>
                    </a:gs>
                    <a:gs pos="100000">
                      <a:srgbClr val="2F2F2F"/>
                    </a:gs>
                  </a:gsLst>
                  <a:lin ang="5400000" scaled="0"/>
                </a:gradFill>
                <a:effectLst/>
                <a:uLnTx/>
                <a:uFillTx/>
                <a:latin typeface="Segoe UI"/>
                <a:ea typeface="+mn-ea"/>
                <a:cs typeface="Segoe UI Semilight" panose="020B0402040204020203" pitchFamily="34" charset="0"/>
              </a:rPr>
              <a:t>Microsoft seller facing solution catalog</a:t>
            </a:r>
          </a:p>
        </p:txBody>
      </p:sp>
      <p:sp>
        <p:nvSpPr>
          <p:cNvPr id="51" name="IT Pros">
            <a:extLst>
              <a:ext uri="{FF2B5EF4-FFF2-40B4-BE49-F238E27FC236}">
                <a16:creationId xmlns:a16="http://schemas.microsoft.com/office/drawing/2014/main" id="{88791F4E-3929-4E5A-B6F0-64AC6E2357E9}"/>
              </a:ext>
            </a:extLst>
          </p:cNvPr>
          <p:cNvSpPr/>
          <p:nvPr/>
        </p:nvSpPr>
        <p:spPr>
          <a:xfrm>
            <a:off x="1612962" y="4054914"/>
            <a:ext cx="1942225" cy="439204"/>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Microsoft Sales and Marketing Teams</a:t>
            </a:r>
          </a:p>
        </p:txBody>
      </p:sp>
      <p:sp>
        <p:nvSpPr>
          <p:cNvPr id="52" name="Azure building">
            <a:extLst>
              <a:ext uri="{FF2B5EF4-FFF2-40B4-BE49-F238E27FC236}">
                <a16:creationId xmlns:a16="http://schemas.microsoft.com/office/drawing/2014/main" id="{E40944E5-D190-439D-BCCE-6E55A081860B}"/>
              </a:ext>
            </a:extLst>
          </p:cNvPr>
          <p:cNvSpPr/>
          <p:nvPr/>
        </p:nvSpPr>
        <p:spPr>
          <a:xfrm>
            <a:off x="1624113" y="4594120"/>
            <a:ext cx="1919923" cy="1076577"/>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399"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Co-Sell Ready industry focused line-of-business and productivity apps, plus software solutions and services offerings</a:t>
            </a:r>
          </a:p>
        </p:txBody>
      </p:sp>
      <p:grpSp>
        <p:nvGrpSpPr>
          <p:cNvPr id="11" name="Group 10">
            <a:extLst>
              <a:ext uri="{FF2B5EF4-FFF2-40B4-BE49-F238E27FC236}">
                <a16:creationId xmlns:a16="http://schemas.microsoft.com/office/drawing/2014/main" id="{8D151433-375E-48FE-A27D-32EB9A8FB686}"/>
              </a:ext>
            </a:extLst>
          </p:cNvPr>
          <p:cNvGrpSpPr/>
          <p:nvPr/>
        </p:nvGrpSpPr>
        <p:grpSpPr>
          <a:xfrm>
            <a:off x="4740538" y="1599385"/>
            <a:ext cx="7252496" cy="1078188"/>
            <a:chOff x="4878654" y="1651340"/>
            <a:chExt cx="7252496" cy="1078188"/>
          </a:xfrm>
        </p:grpSpPr>
        <p:sp>
          <p:nvSpPr>
            <p:cNvPr id="6" name="TextBox 5">
              <a:extLst>
                <a:ext uri="{FF2B5EF4-FFF2-40B4-BE49-F238E27FC236}">
                  <a16:creationId xmlns:a16="http://schemas.microsoft.com/office/drawing/2014/main" id="{CB80D48C-7320-4E54-9C92-AAFB0014D748}"/>
                </a:ext>
              </a:extLst>
            </p:cNvPr>
            <p:cNvSpPr txBox="1"/>
            <p:nvPr/>
          </p:nvSpPr>
          <p:spPr>
            <a:xfrm>
              <a:off x="4878654" y="2202170"/>
              <a:ext cx="7252496" cy="527358"/>
            </a:xfrm>
            <a:prstGeom prst="rect">
              <a:avLst/>
            </a:prstGeom>
            <a:noFill/>
          </p:spPr>
          <p:txBody>
            <a:bodyPr wrap="square" lIns="186521" tIns="149217" rIns="186521" bIns="149217"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Buyer-Focused Marketplace</a:t>
              </a:r>
            </a:p>
          </p:txBody>
        </p:sp>
        <p:sp>
          <p:nvSpPr>
            <p:cNvPr id="49" name="ShoppingCart_E7BF" title="Icon of a shopping cart">
              <a:extLst>
                <a:ext uri="{FF2B5EF4-FFF2-40B4-BE49-F238E27FC236}">
                  <a16:creationId xmlns:a16="http://schemas.microsoft.com/office/drawing/2014/main" id="{75A830E2-5AA4-4E5D-959E-A74530861998}"/>
                </a:ext>
              </a:extLst>
            </p:cNvPr>
            <p:cNvSpPr>
              <a:spLocks noChangeAspect="1" noEditPoints="1"/>
            </p:cNvSpPr>
            <p:nvPr/>
          </p:nvSpPr>
          <p:spPr bwMode="auto">
            <a:xfrm>
              <a:off x="8107140" y="1768807"/>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0" name="Money_3" title="Icon of a dollar sign">
              <a:extLst>
                <a:ext uri="{FF2B5EF4-FFF2-40B4-BE49-F238E27FC236}">
                  <a16:creationId xmlns:a16="http://schemas.microsoft.com/office/drawing/2014/main" id="{993A2D0F-C4BF-41DF-BC64-912F3948C594}"/>
                </a:ext>
              </a:extLst>
            </p:cNvPr>
            <p:cNvSpPr>
              <a:spLocks noChangeAspect="1" noEditPoints="1"/>
            </p:cNvSpPr>
            <p:nvPr/>
          </p:nvSpPr>
          <p:spPr bwMode="auto">
            <a:xfrm>
              <a:off x="8612352" y="1651340"/>
              <a:ext cx="159067" cy="287946"/>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4C51A81-948E-43C6-B5DF-2F7540532DA2}"/>
              </a:ext>
            </a:extLst>
          </p:cNvPr>
          <p:cNvGrpSpPr/>
          <p:nvPr/>
        </p:nvGrpSpPr>
        <p:grpSpPr>
          <a:xfrm>
            <a:off x="743062" y="1579643"/>
            <a:ext cx="3682025" cy="1011452"/>
            <a:chOff x="425769" y="1718076"/>
            <a:chExt cx="3682025" cy="1011452"/>
          </a:xfrm>
        </p:grpSpPr>
        <p:sp>
          <p:nvSpPr>
            <p:cNvPr id="47" name="TextBox 46">
              <a:extLst>
                <a:ext uri="{FF2B5EF4-FFF2-40B4-BE49-F238E27FC236}">
                  <a16:creationId xmlns:a16="http://schemas.microsoft.com/office/drawing/2014/main" id="{ECA712C3-99CA-4C90-A05F-E4B76626AFEC}"/>
                </a:ext>
              </a:extLst>
            </p:cNvPr>
            <p:cNvSpPr txBox="1"/>
            <p:nvPr/>
          </p:nvSpPr>
          <p:spPr>
            <a:xfrm>
              <a:off x="425769" y="2202170"/>
              <a:ext cx="3682025" cy="527358"/>
            </a:xfrm>
            <a:prstGeom prst="rect">
              <a:avLst/>
            </a:prstGeom>
            <a:noFill/>
          </p:spPr>
          <p:txBody>
            <a:bodyPr wrap="square" lIns="186521" tIns="149217" rIns="186521" bIns="149217"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632" b="1"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Microsoft Seller Solution Catalog</a:t>
              </a:r>
            </a:p>
          </p:txBody>
        </p:sp>
        <p:grpSp>
          <p:nvGrpSpPr>
            <p:cNvPr id="9" name="Group 8">
              <a:extLst>
                <a:ext uri="{FF2B5EF4-FFF2-40B4-BE49-F238E27FC236}">
                  <a16:creationId xmlns:a16="http://schemas.microsoft.com/office/drawing/2014/main" id="{361443CE-1F6A-4AFF-BE79-62B6D8BB0F11}"/>
                </a:ext>
              </a:extLst>
            </p:cNvPr>
            <p:cNvGrpSpPr/>
            <p:nvPr/>
          </p:nvGrpSpPr>
          <p:grpSpPr>
            <a:xfrm>
              <a:off x="1953379" y="1718076"/>
              <a:ext cx="611575" cy="471693"/>
              <a:chOff x="1953379" y="1718076"/>
              <a:chExt cx="611575" cy="471693"/>
            </a:xfrm>
          </p:grpSpPr>
          <p:sp>
            <p:nvSpPr>
              <p:cNvPr id="53" name="Dictionary_E82D" title="Icon of a book">
                <a:extLst>
                  <a:ext uri="{FF2B5EF4-FFF2-40B4-BE49-F238E27FC236}">
                    <a16:creationId xmlns:a16="http://schemas.microsoft.com/office/drawing/2014/main" id="{AC4805E0-2D1C-4C5A-ACA6-AE84F654AF7B}"/>
                  </a:ext>
                </a:extLst>
              </p:cNvPr>
              <p:cNvSpPr>
                <a:spLocks noChangeAspect="1" noEditPoints="1"/>
              </p:cNvSpPr>
              <p:nvPr/>
            </p:nvSpPr>
            <p:spPr bwMode="auto">
              <a:xfrm>
                <a:off x="1953379" y="1718076"/>
                <a:ext cx="377423" cy="471693"/>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Money_3" title="Icon of a dollar sign">
                <a:extLst>
                  <a:ext uri="{FF2B5EF4-FFF2-40B4-BE49-F238E27FC236}">
                    <a16:creationId xmlns:a16="http://schemas.microsoft.com/office/drawing/2014/main" id="{A55E48B8-21BC-4D55-8755-72BEE960D9E4}"/>
                  </a:ext>
                </a:extLst>
              </p:cNvPr>
              <p:cNvSpPr>
                <a:spLocks noChangeAspect="1" noEditPoints="1"/>
              </p:cNvSpPr>
              <p:nvPr/>
            </p:nvSpPr>
            <p:spPr bwMode="auto">
              <a:xfrm>
                <a:off x="2405887" y="1718943"/>
                <a:ext cx="159067" cy="287946"/>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Tree>
    <p:extLst>
      <p:ext uri="{BB962C8B-B14F-4D97-AF65-F5344CB8AC3E}">
        <p14:creationId xmlns:p14="http://schemas.microsoft.com/office/powerpoint/2010/main" val="115402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63" presetClass="path" presetSubtype="0" decel="100000" fill="hold" nodeType="withEffect">
                                  <p:stCondLst>
                                    <p:cond delay="0"/>
                                  </p:stCondLst>
                                  <p:childTnLst>
                                    <p:animMotion origin="layout" path="M -4.45239E-6 -2.72356E-6 L -0.02489 -2.72356E-6 " pathEditMode="relative" rAng="0" ptsTypes="AA">
                                      <p:cBhvr>
                                        <p:cTn id="9" dur="500" spd="-100000" fill="hold"/>
                                        <p:tgtEl>
                                          <p:spTgt spid="10"/>
                                        </p:tgtEl>
                                        <p:attrNameLst>
                                          <p:attrName>ppt_x</p:attrName>
                                          <p:attrName>ppt_y</p:attrName>
                                        </p:attrNameLst>
                                      </p:cBhvr>
                                      <p:rCtr x="-1251" y="0"/>
                                    </p:animMotion>
                                  </p:childTnLst>
                                </p:cTn>
                              </p:par>
                              <p:par>
                                <p:cTn id="10" presetID="22" presetClass="entr" presetSubtype="1"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p:cTn id="20" dur="750" fill="hold"/>
                                        <p:tgtEl>
                                          <p:spTgt spid="36"/>
                                        </p:tgtEl>
                                        <p:attrNameLst>
                                          <p:attrName>ppt_w</p:attrName>
                                        </p:attrNameLst>
                                      </p:cBhvr>
                                      <p:tavLst>
                                        <p:tav tm="0">
                                          <p:val>
                                            <p:fltVal val="0"/>
                                          </p:val>
                                        </p:tav>
                                        <p:tav tm="100000">
                                          <p:val>
                                            <p:strVal val="#ppt_w"/>
                                          </p:val>
                                        </p:tav>
                                      </p:tavLst>
                                    </p:anim>
                                    <p:anim calcmode="lin" valueType="num">
                                      <p:cBhvr>
                                        <p:cTn id="21" dur="750" fill="hold"/>
                                        <p:tgtEl>
                                          <p:spTgt spid="36"/>
                                        </p:tgtEl>
                                        <p:attrNameLst>
                                          <p:attrName>ppt_h</p:attrName>
                                        </p:attrNameLst>
                                      </p:cBhvr>
                                      <p:tavLst>
                                        <p:tav tm="0">
                                          <p:val>
                                            <p:fltVal val="0"/>
                                          </p:val>
                                        </p:tav>
                                        <p:tav tm="100000">
                                          <p:val>
                                            <p:strVal val="#ppt_h"/>
                                          </p:val>
                                        </p:tav>
                                      </p:tavLst>
                                    </p:anim>
                                    <p:animEffect transition="in" filter="fade">
                                      <p:cBhvr>
                                        <p:cTn id="22" dur="750"/>
                                        <p:tgtEl>
                                          <p:spTgt spid="36"/>
                                        </p:tgtEl>
                                      </p:cBhvr>
                                    </p:animEffect>
                                  </p:childTnLst>
                                </p:cTn>
                              </p:par>
                            </p:childTnLst>
                          </p:cTn>
                        </p:par>
                        <p:par>
                          <p:cTn id="23" fill="hold">
                            <p:stCondLst>
                              <p:cond delay="1750"/>
                            </p:stCondLst>
                            <p:childTnLst>
                              <p:par>
                                <p:cTn id="24" presetID="10" presetClass="entr" presetSubtype="0" fill="hold" grpId="0" nodeType="after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par>
                          <p:cTn id="30" fill="hold">
                            <p:stCondLst>
                              <p:cond delay="2450"/>
                            </p:stCondLst>
                            <p:childTnLst>
                              <p:par>
                                <p:cTn id="31" presetID="10"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63" presetClass="path" presetSubtype="0" decel="100000" fill="hold" nodeType="withEffect">
                                  <p:stCondLst>
                                    <p:cond delay="0"/>
                                  </p:stCondLst>
                                  <p:childTnLst>
                                    <p:animMotion origin="layout" path="M 1.29436E-6 5.26555E-7 L 0.02642 5.26555E-7 " pathEditMode="relative" rAng="0" ptsTypes="AA">
                                      <p:cBhvr>
                                        <p:cTn id="35" dur="500" spd="-100000" fill="hold"/>
                                        <p:tgtEl>
                                          <p:spTgt spid="11"/>
                                        </p:tgtEl>
                                        <p:attrNameLst>
                                          <p:attrName>ppt_x</p:attrName>
                                          <p:attrName>ppt_y</p:attrName>
                                        </p:attrNameLst>
                                      </p:cBhvr>
                                      <p:rCtr x="1315" y="0"/>
                                    </p:animMotion>
                                  </p:childTnLst>
                                </p:cTn>
                              </p:par>
                              <p:par>
                                <p:cTn id="36" presetID="22" presetClass="entr" presetSubtype="1"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wipe(up)">
                                      <p:cBhvr>
                                        <p:cTn id="38" dur="500"/>
                                        <p:tgtEl>
                                          <p:spTgt spid="63"/>
                                        </p:tgtEl>
                                      </p:cBhvr>
                                    </p:animEffect>
                                  </p:childTnLst>
                                </p:cTn>
                              </p:par>
                            </p:childTnLst>
                          </p:cTn>
                        </p:par>
                        <p:par>
                          <p:cTn id="39" fill="hold">
                            <p:stCondLst>
                              <p:cond delay="2950"/>
                            </p:stCondLst>
                            <p:childTnLst>
                              <p:par>
                                <p:cTn id="40" presetID="10" presetClass="entr" presetSubtype="0"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par>
                          <p:cTn id="43" fill="hold">
                            <p:stCondLst>
                              <p:cond delay="3450"/>
                            </p:stCondLst>
                            <p:childTnLst>
                              <p:par>
                                <p:cTn id="44" presetID="53" presetClass="entr" presetSubtype="16"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 calcmode="lin" valueType="num">
                                      <p:cBhvr>
                                        <p:cTn id="46" dur="750" fill="hold"/>
                                        <p:tgtEl>
                                          <p:spTgt spid="4"/>
                                        </p:tgtEl>
                                        <p:attrNameLst>
                                          <p:attrName>ppt_w</p:attrName>
                                        </p:attrNameLst>
                                      </p:cBhvr>
                                      <p:tavLst>
                                        <p:tav tm="0">
                                          <p:val>
                                            <p:fltVal val="0"/>
                                          </p:val>
                                        </p:tav>
                                        <p:tav tm="100000">
                                          <p:val>
                                            <p:strVal val="#ppt_w"/>
                                          </p:val>
                                        </p:tav>
                                      </p:tavLst>
                                    </p:anim>
                                    <p:anim calcmode="lin" valueType="num">
                                      <p:cBhvr>
                                        <p:cTn id="47" dur="750" fill="hold"/>
                                        <p:tgtEl>
                                          <p:spTgt spid="4"/>
                                        </p:tgtEl>
                                        <p:attrNameLst>
                                          <p:attrName>ppt_h</p:attrName>
                                        </p:attrNameLst>
                                      </p:cBhvr>
                                      <p:tavLst>
                                        <p:tav tm="0">
                                          <p:val>
                                            <p:fltVal val="0"/>
                                          </p:val>
                                        </p:tav>
                                        <p:tav tm="100000">
                                          <p:val>
                                            <p:strVal val="#ppt_h"/>
                                          </p:val>
                                        </p:tav>
                                      </p:tavLst>
                                    </p:anim>
                                    <p:animEffect transition="in" filter="fade">
                                      <p:cBhvr>
                                        <p:cTn id="48" dur="750"/>
                                        <p:tgtEl>
                                          <p:spTgt spid="4"/>
                                        </p:tgtEl>
                                      </p:cBhvr>
                                    </p:animEffect>
                                  </p:childTnLst>
                                </p:cTn>
                              </p:par>
                            </p:childTnLst>
                          </p:cTn>
                        </p:par>
                        <p:par>
                          <p:cTn id="49" fill="hold">
                            <p:stCondLst>
                              <p:cond delay="4200"/>
                            </p:stCondLst>
                            <p:childTnLst>
                              <p:par>
                                <p:cTn id="50" presetID="10" presetClass="entr" presetSubtype="0" fill="hold" grpId="0"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par>
                          <p:cTn id="56" fill="hold">
                            <p:stCondLst>
                              <p:cond delay="4900"/>
                            </p:stCondLst>
                            <p:childTnLst>
                              <p:par>
                                <p:cTn id="57" presetID="53" presetClass="entr" presetSubtype="16"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p:cTn id="59" dur="750" fill="hold"/>
                                        <p:tgtEl>
                                          <p:spTgt spid="3"/>
                                        </p:tgtEl>
                                        <p:attrNameLst>
                                          <p:attrName>ppt_w</p:attrName>
                                        </p:attrNameLst>
                                      </p:cBhvr>
                                      <p:tavLst>
                                        <p:tav tm="0">
                                          <p:val>
                                            <p:fltVal val="0"/>
                                          </p:val>
                                        </p:tav>
                                        <p:tav tm="100000">
                                          <p:val>
                                            <p:strVal val="#ppt_w"/>
                                          </p:val>
                                        </p:tav>
                                      </p:tavLst>
                                    </p:anim>
                                    <p:anim calcmode="lin" valueType="num">
                                      <p:cBhvr>
                                        <p:cTn id="60" dur="750" fill="hold"/>
                                        <p:tgtEl>
                                          <p:spTgt spid="3"/>
                                        </p:tgtEl>
                                        <p:attrNameLst>
                                          <p:attrName>ppt_h</p:attrName>
                                        </p:attrNameLst>
                                      </p:cBhvr>
                                      <p:tavLst>
                                        <p:tav tm="0">
                                          <p:val>
                                            <p:fltVal val="0"/>
                                          </p:val>
                                        </p:tav>
                                        <p:tav tm="100000">
                                          <p:val>
                                            <p:strVal val="#ppt_h"/>
                                          </p:val>
                                        </p:tav>
                                      </p:tavLst>
                                    </p:anim>
                                    <p:animEffect transition="in" filter="fade">
                                      <p:cBhvr>
                                        <p:cTn id="61" dur="750"/>
                                        <p:tgtEl>
                                          <p:spTgt spid="3"/>
                                        </p:tgtEl>
                                      </p:cBhvr>
                                    </p:animEffect>
                                  </p:childTnLst>
                                </p:cTn>
                              </p:par>
                            </p:childTnLst>
                          </p:cTn>
                        </p:par>
                        <p:par>
                          <p:cTn id="62" fill="hold">
                            <p:stCondLst>
                              <p:cond delay="5650"/>
                            </p:stCondLst>
                            <p:childTnLst>
                              <p:par>
                                <p:cTn id="63" presetID="10" presetClass="entr" presetSubtype="0" fill="hold" grpId="0" nodeType="after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3" grpId="0" animBg="1"/>
      <p:bldP spid="54" grpId="0"/>
      <p:bldP spid="55" grpId="0"/>
      <p:bldP spid="59" grpId="0"/>
      <p:bldP spid="60" grpId="0"/>
      <p:bldP spid="66" grpId="0"/>
      <p:bldP spid="48" grpId="0"/>
      <p:bldP spid="51" grpId="0"/>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0EC2F0F5-3D81-474B-9782-4BA24A7BE574}"/>
              </a:ext>
            </a:extLst>
          </p:cNvPr>
          <p:cNvSpPr/>
          <p:nvPr/>
        </p:nvSpPr>
        <p:spPr bwMode="auto">
          <a:xfrm>
            <a:off x="678873" y="1685948"/>
            <a:ext cx="1371600" cy="137160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9" name="Oval 68">
            <a:extLst>
              <a:ext uri="{FF2B5EF4-FFF2-40B4-BE49-F238E27FC236}">
                <a16:creationId xmlns:a16="http://schemas.microsoft.com/office/drawing/2014/main" id="{4F02533D-48C5-419F-982A-1D8D250228CC}"/>
              </a:ext>
            </a:extLst>
          </p:cNvPr>
          <p:cNvSpPr/>
          <p:nvPr/>
        </p:nvSpPr>
        <p:spPr bwMode="auto">
          <a:xfrm>
            <a:off x="6385459" y="1685948"/>
            <a:ext cx="1371600" cy="137160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0" name="Oval 69">
            <a:extLst>
              <a:ext uri="{FF2B5EF4-FFF2-40B4-BE49-F238E27FC236}">
                <a16:creationId xmlns:a16="http://schemas.microsoft.com/office/drawing/2014/main" id="{351DE350-BAEB-43F5-96F1-AC32983484AD}"/>
              </a:ext>
            </a:extLst>
          </p:cNvPr>
          <p:cNvSpPr/>
          <p:nvPr/>
        </p:nvSpPr>
        <p:spPr bwMode="auto">
          <a:xfrm>
            <a:off x="3532166" y="1685948"/>
            <a:ext cx="1371600" cy="137160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 name="Oval 70">
            <a:extLst>
              <a:ext uri="{FF2B5EF4-FFF2-40B4-BE49-F238E27FC236}">
                <a16:creationId xmlns:a16="http://schemas.microsoft.com/office/drawing/2014/main" id="{6B83CCD1-438B-48A4-A865-3822C5EA1E04}"/>
              </a:ext>
            </a:extLst>
          </p:cNvPr>
          <p:cNvSpPr/>
          <p:nvPr/>
        </p:nvSpPr>
        <p:spPr bwMode="auto">
          <a:xfrm>
            <a:off x="9238753" y="1685948"/>
            <a:ext cx="1371600" cy="1371600"/>
          </a:xfrm>
          <a:prstGeom prst="ellipse">
            <a:avLst/>
          </a:prstGeom>
          <a:solidFill>
            <a:schemeClr val="accent3">
              <a:lumMod val="10000"/>
              <a:lumOff val="90000"/>
              <a:alpha val="74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48" name="Group 47">
            <a:extLst>
              <a:ext uri="{FF2B5EF4-FFF2-40B4-BE49-F238E27FC236}">
                <a16:creationId xmlns:a16="http://schemas.microsoft.com/office/drawing/2014/main" id="{393961A1-9BAA-4AFB-AFFD-9F08E0217D00}"/>
              </a:ext>
            </a:extLst>
          </p:cNvPr>
          <p:cNvGrpSpPr/>
          <p:nvPr/>
        </p:nvGrpSpPr>
        <p:grpSpPr>
          <a:xfrm>
            <a:off x="6705499" y="2005988"/>
            <a:ext cx="731520" cy="731520"/>
            <a:chOff x="6899722" y="2367223"/>
            <a:chExt cx="731520" cy="731520"/>
          </a:xfrm>
        </p:grpSpPr>
        <p:sp>
          <p:nvSpPr>
            <p:cNvPr id="49" name="Rectangle: Rounded Corners 48">
              <a:extLst>
                <a:ext uri="{FF2B5EF4-FFF2-40B4-BE49-F238E27FC236}">
                  <a16:creationId xmlns:a16="http://schemas.microsoft.com/office/drawing/2014/main" id="{8B2B349B-92C0-4B96-B038-15E3AFE60503}"/>
                </a:ext>
              </a:extLst>
            </p:cNvPr>
            <p:cNvSpPr/>
            <p:nvPr/>
          </p:nvSpPr>
          <p:spPr bwMode="auto">
            <a:xfrm>
              <a:off x="6899722" y="2367223"/>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globe">
              <a:extLst>
                <a:ext uri="{FF2B5EF4-FFF2-40B4-BE49-F238E27FC236}">
                  <a16:creationId xmlns:a16="http://schemas.microsoft.com/office/drawing/2014/main" id="{F8135C41-5456-4503-98AC-F36CD83539EA}"/>
                </a:ext>
              </a:extLst>
            </p:cNvPr>
            <p:cNvSpPr>
              <a:spLocks noChangeAspect="1" noEditPoints="1"/>
            </p:cNvSpPr>
            <p:nvPr/>
          </p:nvSpPr>
          <p:spPr bwMode="auto">
            <a:xfrm>
              <a:off x="7032785" y="2499494"/>
              <a:ext cx="465395" cy="46697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1836">
                <a:gradFill>
                  <a:gsLst>
                    <a:gs pos="0">
                      <a:srgbClr val="505050"/>
                    </a:gs>
                    <a:gs pos="100000">
                      <a:srgbClr val="505050"/>
                    </a:gs>
                  </a:gsLst>
                </a:gradFill>
                <a:latin typeface="Segoe UI"/>
              </a:endParaRPr>
            </a:p>
          </p:txBody>
        </p:sp>
      </p:grpSp>
      <p:grpSp>
        <p:nvGrpSpPr>
          <p:cNvPr id="51" name="Group 50">
            <a:extLst>
              <a:ext uri="{FF2B5EF4-FFF2-40B4-BE49-F238E27FC236}">
                <a16:creationId xmlns:a16="http://schemas.microsoft.com/office/drawing/2014/main" id="{C73B767C-6641-4021-813F-37099EE32A10}"/>
              </a:ext>
            </a:extLst>
          </p:cNvPr>
          <p:cNvGrpSpPr/>
          <p:nvPr/>
        </p:nvGrpSpPr>
        <p:grpSpPr>
          <a:xfrm>
            <a:off x="3852206" y="2005988"/>
            <a:ext cx="731520" cy="731520"/>
            <a:chOff x="3973009" y="2367223"/>
            <a:chExt cx="731520" cy="731520"/>
          </a:xfrm>
        </p:grpSpPr>
        <p:sp>
          <p:nvSpPr>
            <p:cNvPr id="52" name="Rectangle: Rounded Corners 51">
              <a:extLst>
                <a:ext uri="{FF2B5EF4-FFF2-40B4-BE49-F238E27FC236}">
                  <a16:creationId xmlns:a16="http://schemas.microsoft.com/office/drawing/2014/main" id="{30EE3B80-189C-4944-B1FE-D577552AFB40}"/>
                </a:ext>
              </a:extLst>
            </p:cNvPr>
            <p:cNvSpPr/>
            <p:nvPr/>
          </p:nvSpPr>
          <p:spPr bwMode="auto">
            <a:xfrm>
              <a:off x="3973009" y="2367223"/>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IoT">
              <a:extLst>
                <a:ext uri="{FF2B5EF4-FFF2-40B4-BE49-F238E27FC236}">
                  <a16:creationId xmlns:a16="http://schemas.microsoft.com/office/drawing/2014/main" id="{8FFE743E-E980-459B-9E94-35A86DB67A83}"/>
                </a:ext>
              </a:extLst>
            </p:cNvPr>
            <p:cNvSpPr>
              <a:spLocks noChangeAspect="1" noEditPoints="1"/>
            </p:cNvSpPr>
            <p:nvPr/>
          </p:nvSpPr>
          <p:spPr bwMode="auto">
            <a:xfrm>
              <a:off x="4105654" y="2499494"/>
              <a:ext cx="466231" cy="46697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1836">
                <a:gradFill>
                  <a:gsLst>
                    <a:gs pos="0">
                      <a:srgbClr val="505050"/>
                    </a:gs>
                    <a:gs pos="100000">
                      <a:srgbClr val="505050"/>
                    </a:gs>
                  </a:gsLst>
                </a:gradFill>
                <a:latin typeface="Segoe UI"/>
              </a:endParaRPr>
            </a:p>
          </p:txBody>
        </p:sp>
      </p:grpSp>
      <p:grpSp>
        <p:nvGrpSpPr>
          <p:cNvPr id="58" name="Group 57">
            <a:extLst>
              <a:ext uri="{FF2B5EF4-FFF2-40B4-BE49-F238E27FC236}">
                <a16:creationId xmlns:a16="http://schemas.microsoft.com/office/drawing/2014/main" id="{4B5D6A30-D7F4-4E2F-BE73-ADDC4D5F2E39}"/>
              </a:ext>
            </a:extLst>
          </p:cNvPr>
          <p:cNvGrpSpPr/>
          <p:nvPr/>
        </p:nvGrpSpPr>
        <p:grpSpPr>
          <a:xfrm>
            <a:off x="9558793" y="2005988"/>
            <a:ext cx="731520" cy="731520"/>
            <a:chOff x="9662764" y="2368314"/>
            <a:chExt cx="731520" cy="731520"/>
          </a:xfrm>
        </p:grpSpPr>
        <p:sp>
          <p:nvSpPr>
            <p:cNvPr id="59" name="Rectangle: Rounded Corners 58">
              <a:extLst>
                <a:ext uri="{FF2B5EF4-FFF2-40B4-BE49-F238E27FC236}">
                  <a16:creationId xmlns:a16="http://schemas.microsoft.com/office/drawing/2014/main" id="{2FB1A675-16DB-405A-A229-DEFC35845355}"/>
                </a:ext>
              </a:extLst>
            </p:cNvPr>
            <p:cNvSpPr/>
            <p:nvPr/>
          </p:nvSpPr>
          <p:spPr bwMode="auto">
            <a:xfrm>
              <a:off x="9662764" y="2368314"/>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Market_EAFC">
              <a:extLst>
                <a:ext uri="{FF2B5EF4-FFF2-40B4-BE49-F238E27FC236}">
                  <a16:creationId xmlns:a16="http://schemas.microsoft.com/office/drawing/2014/main" id="{04D0A6EC-77C9-4A34-9EBB-A39DE50A21D0}"/>
                </a:ext>
              </a:extLst>
            </p:cNvPr>
            <p:cNvSpPr>
              <a:spLocks noChangeAspect="1" noEditPoints="1"/>
            </p:cNvSpPr>
            <p:nvPr/>
          </p:nvSpPr>
          <p:spPr bwMode="auto">
            <a:xfrm>
              <a:off x="9796785" y="2593541"/>
              <a:ext cx="463478" cy="281067"/>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1836">
                <a:gradFill>
                  <a:gsLst>
                    <a:gs pos="0">
                      <a:srgbClr val="505050"/>
                    </a:gs>
                    <a:gs pos="100000">
                      <a:srgbClr val="505050"/>
                    </a:gs>
                  </a:gsLst>
                </a:gradFill>
                <a:latin typeface="Segoe UI"/>
              </a:endParaRPr>
            </a:p>
          </p:txBody>
        </p:sp>
      </p:grpSp>
      <p:grpSp>
        <p:nvGrpSpPr>
          <p:cNvPr id="55" name="Group 54">
            <a:extLst>
              <a:ext uri="{FF2B5EF4-FFF2-40B4-BE49-F238E27FC236}">
                <a16:creationId xmlns:a16="http://schemas.microsoft.com/office/drawing/2014/main" id="{5A1AFFA2-26DD-42C3-8719-75A516288FDA}"/>
              </a:ext>
            </a:extLst>
          </p:cNvPr>
          <p:cNvGrpSpPr/>
          <p:nvPr/>
        </p:nvGrpSpPr>
        <p:grpSpPr>
          <a:xfrm>
            <a:off x="998913" y="2005988"/>
            <a:ext cx="731520" cy="731520"/>
            <a:chOff x="1018638" y="2367223"/>
            <a:chExt cx="731520" cy="731520"/>
          </a:xfrm>
        </p:grpSpPr>
        <p:sp>
          <p:nvSpPr>
            <p:cNvPr id="56" name="Rectangle: Rounded Corners 55">
              <a:extLst>
                <a:ext uri="{FF2B5EF4-FFF2-40B4-BE49-F238E27FC236}">
                  <a16:creationId xmlns:a16="http://schemas.microsoft.com/office/drawing/2014/main" id="{99CB9136-8A5F-4427-A2E0-F9130FAD3502}"/>
                </a:ext>
              </a:extLst>
            </p:cNvPr>
            <p:cNvSpPr/>
            <p:nvPr/>
          </p:nvSpPr>
          <p:spPr bwMode="auto">
            <a:xfrm>
              <a:off x="1018638" y="2367223"/>
              <a:ext cx="731520" cy="73152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globe_2">
              <a:extLst>
                <a:ext uri="{FF2B5EF4-FFF2-40B4-BE49-F238E27FC236}">
                  <a16:creationId xmlns:a16="http://schemas.microsoft.com/office/drawing/2014/main" id="{71066C17-E9C6-4E9F-9819-0FDF89E2FE35}"/>
                </a:ext>
              </a:extLst>
            </p:cNvPr>
            <p:cNvSpPr>
              <a:spLocks noChangeAspect="1" noEditPoints="1"/>
            </p:cNvSpPr>
            <p:nvPr/>
          </p:nvSpPr>
          <p:spPr bwMode="auto">
            <a:xfrm>
              <a:off x="1150909" y="2499494"/>
              <a:ext cx="466979" cy="46697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32688"/>
              <a:endParaRPr lang="en-US" sz="1836">
                <a:gradFill>
                  <a:gsLst>
                    <a:gs pos="0">
                      <a:srgbClr val="505050"/>
                    </a:gs>
                    <a:gs pos="100000">
                      <a:srgbClr val="505050"/>
                    </a:gs>
                  </a:gsLst>
                </a:gradFill>
                <a:latin typeface="Segoe UI"/>
              </a:endParaRPr>
            </a:p>
          </p:txBody>
        </p:sp>
      </p:grpSp>
      <p:sp>
        <p:nvSpPr>
          <p:cNvPr id="2" name="Title 1">
            <a:extLst>
              <a:ext uri="{FF2B5EF4-FFF2-40B4-BE49-F238E27FC236}">
                <a16:creationId xmlns:a16="http://schemas.microsoft.com/office/drawing/2014/main" id="{F59A1410-B88B-44B1-999B-4CA0DC8BDAEB}"/>
              </a:ext>
            </a:extLst>
          </p:cNvPr>
          <p:cNvSpPr>
            <a:spLocks noGrp="1"/>
          </p:cNvSpPr>
          <p:nvPr>
            <p:ph type="title"/>
          </p:nvPr>
        </p:nvSpPr>
        <p:spPr>
          <a:xfrm>
            <a:off x="593148" y="477267"/>
            <a:ext cx="10460849" cy="397032"/>
          </a:xfrm>
        </p:spPr>
        <p:txBody>
          <a:bodyPr/>
          <a:lstStyle/>
          <a:p>
            <a:r>
              <a:rPr lang="en-US"/>
              <a:t>The partner-to-partner opportunity</a:t>
            </a:r>
          </a:p>
        </p:txBody>
      </p:sp>
      <p:sp>
        <p:nvSpPr>
          <p:cNvPr id="46" name="Slide Number Placeholder 4">
            <a:extLst>
              <a:ext uri="{FF2B5EF4-FFF2-40B4-BE49-F238E27FC236}">
                <a16:creationId xmlns:a16="http://schemas.microsoft.com/office/drawing/2014/main" id="{49002E6A-97D1-4318-A0A5-119EF1AE4EF8}"/>
              </a:ext>
            </a:extLst>
          </p:cNvPr>
          <p:cNvSpPr txBox="1">
            <a:spLocks/>
          </p:cNvSpPr>
          <p:nvPr/>
        </p:nvSpPr>
        <p:spPr>
          <a:xfrm flipH="1">
            <a:off x="12340254" y="11947187"/>
            <a:ext cx="590036" cy="465138"/>
          </a:xfrm>
          <a:prstGeom prst="rect">
            <a:avLst/>
          </a:prstGeom>
        </p:spPr>
        <p:txBody>
          <a:bodyPr vert="horz" lIns="93260" tIns="46630" rIns="93260" bIns="46630" rtlCol="0" anchor="ctr"/>
          <a:lstStyle>
            <a:defPPr>
              <a:defRPr lang="en-US"/>
            </a:defPPr>
            <a:lvl1pPr marL="0" algn="r" defTabSz="914400" rtl="0" eaLnBrk="1" latinLnBrk="0" hangingPunct="1">
              <a:defRPr sz="980" kern="1200">
                <a:solidFill>
                  <a:srgbClr val="505050"/>
                </a:solidFill>
                <a:latin typeface="+mn-lt"/>
                <a:ea typeface="+mn-ea"/>
                <a:cs typeface="Segoe UI Ligh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63">
              <a:defRPr/>
            </a:pPr>
            <a:fld id="{8137F5A6-59D9-9242-AE3B-E235E9FEDF56}" type="slidenum">
              <a:rPr lang="en-US" sz="1000">
                <a:latin typeface="Segoe UI"/>
              </a:rPr>
              <a:pPr defTabSz="932563">
                <a:defRPr/>
              </a:pPr>
              <a:t>9</a:t>
            </a:fld>
            <a:endParaRPr lang="en-US" sz="1000">
              <a:latin typeface="Segoe UI"/>
            </a:endParaRPr>
          </a:p>
        </p:txBody>
      </p:sp>
      <p:sp>
        <p:nvSpPr>
          <p:cNvPr id="23" name="Rectangle 22">
            <a:extLst>
              <a:ext uri="{FF2B5EF4-FFF2-40B4-BE49-F238E27FC236}">
                <a16:creationId xmlns:a16="http://schemas.microsoft.com/office/drawing/2014/main" id="{11560002-9083-48D3-8195-2D04D41088D6}"/>
              </a:ext>
            </a:extLst>
          </p:cNvPr>
          <p:cNvSpPr/>
          <p:nvPr/>
        </p:nvSpPr>
        <p:spPr>
          <a:xfrm>
            <a:off x="678873" y="3321213"/>
            <a:ext cx="2468880" cy="794064"/>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t>Curate locally relevant solutions through partnerships</a:t>
            </a:r>
          </a:p>
        </p:txBody>
      </p:sp>
      <p:sp>
        <p:nvSpPr>
          <p:cNvPr id="24" name="Rectangle 23">
            <a:extLst>
              <a:ext uri="{FF2B5EF4-FFF2-40B4-BE49-F238E27FC236}">
                <a16:creationId xmlns:a16="http://schemas.microsoft.com/office/drawing/2014/main" id="{F3C1BC2C-CA59-4304-AE94-8E5532F4B554}"/>
              </a:ext>
            </a:extLst>
          </p:cNvPr>
          <p:cNvSpPr/>
          <p:nvPr/>
        </p:nvSpPr>
        <p:spPr>
          <a:xfrm>
            <a:off x="678873" y="4169535"/>
            <a:ext cx="2257520" cy="1115690"/>
          </a:xfrm>
          <a:prstGeom prst="rect">
            <a:avLst/>
          </a:prstGeom>
        </p:spPr>
        <p:txBody>
          <a:bodyPr wrap="square" lIns="0">
            <a:spAutoFit/>
          </a:bodyPr>
          <a:lstStyle/>
          <a:p>
            <a:pPr defTabSz="932264" fontAlgn="base">
              <a:lnSpc>
                <a:spcPct val="95000"/>
              </a:lnSpc>
              <a:spcBef>
                <a:spcPct val="0"/>
              </a:spcBef>
              <a:spcAft>
                <a:spcPct val="0"/>
              </a:spcAft>
            </a:pP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Build new capability, solutions and drive customer/territory transformation through ecosystem partnerships.</a:t>
            </a:r>
          </a:p>
        </p:txBody>
      </p:sp>
      <p:sp>
        <p:nvSpPr>
          <p:cNvPr id="37" name="Rectangle 36">
            <a:extLst>
              <a:ext uri="{FF2B5EF4-FFF2-40B4-BE49-F238E27FC236}">
                <a16:creationId xmlns:a16="http://schemas.microsoft.com/office/drawing/2014/main" id="{F00645D2-6C0C-437F-9F5B-983FE8E6284B}"/>
              </a:ext>
            </a:extLst>
          </p:cNvPr>
          <p:cNvSpPr/>
          <p:nvPr/>
        </p:nvSpPr>
        <p:spPr>
          <a:xfrm>
            <a:off x="3532166" y="3365071"/>
            <a:ext cx="2468880" cy="706347"/>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t>Scale IP Co-Sell </a:t>
            </a:r>
            <a:b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br>
            <a: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t>motion through partnerships</a:t>
            </a:r>
          </a:p>
        </p:txBody>
      </p:sp>
      <p:sp>
        <p:nvSpPr>
          <p:cNvPr id="40" name="Rectangle 39">
            <a:extLst>
              <a:ext uri="{FF2B5EF4-FFF2-40B4-BE49-F238E27FC236}">
                <a16:creationId xmlns:a16="http://schemas.microsoft.com/office/drawing/2014/main" id="{43616DD5-B3F2-4586-81F7-00018AD3B7CC}"/>
              </a:ext>
            </a:extLst>
          </p:cNvPr>
          <p:cNvSpPr/>
          <p:nvPr/>
        </p:nvSpPr>
        <p:spPr>
          <a:xfrm>
            <a:off x="3532167" y="4169535"/>
            <a:ext cx="2102514" cy="1115690"/>
          </a:xfrm>
          <a:prstGeom prst="rect">
            <a:avLst/>
          </a:prstGeom>
        </p:spPr>
        <p:txBody>
          <a:bodyPr wrap="square" lIns="0">
            <a:spAutoFit/>
          </a:bodyPr>
          <a:lstStyle/>
          <a:p>
            <a:pPr defTabSz="932264" fontAlgn="base">
              <a:lnSpc>
                <a:spcPct val="95000"/>
              </a:lnSpc>
              <a:spcBef>
                <a:spcPct val="0"/>
              </a:spcBef>
              <a:spcAft>
                <a:spcPct val="0"/>
              </a:spcAft>
            </a:pP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Connect application solution partners, with practice, offer, or channel solution partners to </a:t>
            </a:r>
            <a:b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drive scale through CSP.</a:t>
            </a:r>
          </a:p>
        </p:txBody>
      </p:sp>
      <p:sp>
        <p:nvSpPr>
          <p:cNvPr id="42" name="Rectangle 41">
            <a:extLst>
              <a:ext uri="{FF2B5EF4-FFF2-40B4-BE49-F238E27FC236}">
                <a16:creationId xmlns:a16="http://schemas.microsoft.com/office/drawing/2014/main" id="{A4BFC8CC-0721-4318-9DB8-AA0991F96F73}"/>
              </a:ext>
            </a:extLst>
          </p:cNvPr>
          <p:cNvSpPr/>
          <p:nvPr/>
        </p:nvSpPr>
        <p:spPr>
          <a:xfrm>
            <a:off x="6385459" y="3321213"/>
            <a:ext cx="2468880" cy="794064"/>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t>Expand</a:t>
            </a:r>
            <a:b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br>
            <a: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t>account/territory penetration</a:t>
            </a:r>
          </a:p>
        </p:txBody>
      </p:sp>
      <p:sp>
        <p:nvSpPr>
          <p:cNvPr id="43" name="Rectangle 42">
            <a:extLst>
              <a:ext uri="{FF2B5EF4-FFF2-40B4-BE49-F238E27FC236}">
                <a16:creationId xmlns:a16="http://schemas.microsoft.com/office/drawing/2014/main" id="{8EA820B7-60D5-41A9-A6AC-3BC6F2168772}"/>
              </a:ext>
            </a:extLst>
          </p:cNvPr>
          <p:cNvSpPr/>
          <p:nvPr/>
        </p:nvSpPr>
        <p:spPr>
          <a:xfrm>
            <a:off x="6385459" y="4169535"/>
            <a:ext cx="2257520" cy="1525033"/>
          </a:xfrm>
          <a:prstGeom prst="rect">
            <a:avLst/>
          </a:prstGeom>
        </p:spPr>
        <p:txBody>
          <a:bodyPr wrap="square" lIns="0">
            <a:spAutoFit/>
          </a:bodyPr>
          <a:lstStyle/>
          <a:p>
            <a:pPr defTabSz="932264" fontAlgn="base">
              <a:lnSpc>
                <a:spcPct val="95000"/>
              </a:lnSpc>
              <a:spcBef>
                <a:spcPct val="0"/>
              </a:spcBef>
              <a:spcAft>
                <a:spcPct val="0"/>
              </a:spcAft>
            </a:pP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Expand penetration </a:t>
            </a:r>
            <a:b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of existing partners </a:t>
            </a:r>
            <a:b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in customer accounts </a:t>
            </a:r>
            <a:b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and territory through </a:t>
            </a:r>
            <a:b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introduction of </a:t>
            </a:r>
            <a:b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new solutions </a:t>
            </a:r>
            <a:b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b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through partnerships. </a:t>
            </a:r>
          </a:p>
        </p:txBody>
      </p:sp>
      <p:sp>
        <p:nvSpPr>
          <p:cNvPr id="44" name="Rectangle 43">
            <a:extLst>
              <a:ext uri="{FF2B5EF4-FFF2-40B4-BE49-F238E27FC236}">
                <a16:creationId xmlns:a16="http://schemas.microsoft.com/office/drawing/2014/main" id="{E0ED3C2B-D778-4F90-8EB2-1E8882F967D1}"/>
              </a:ext>
            </a:extLst>
          </p:cNvPr>
          <p:cNvSpPr/>
          <p:nvPr/>
        </p:nvSpPr>
        <p:spPr>
          <a:xfrm>
            <a:off x="9238753" y="3321213"/>
            <a:ext cx="2468880" cy="794064"/>
          </a:xfrm>
          <a:prstGeom prst="rect">
            <a:avLst/>
          </a:prstGeom>
        </p:spPr>
        <p:txBody>
          <a:bodyPr wrap="square" lIns="0" anchor="ctr">
            <a:spAutoFit/>
          </a:bodyPr>
          <a:lstStyle/>
          <a:p>
            <a:pPr marL="28568" lvl="2" defTabSz="932264" fontAlgn="base">
              <a:lnSpc>
                <a:spcPct val="95000"/>
              </a:lnSpc>
              <a:spcBef>
                <a:spcPts val="600"/>
              </a:spcBef>
              <a:spcAft>
                <a:spcPct val="0"/>
              </a:spcAft>
            </a:pPr>
            <a: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t>Increased</a:t>
            </a:r>
            <a:b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br>
            <a: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t>pipeline size </a:t>
            </a:r>
            <a:b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br>
            <a:r>
              <a:rPr lang="en-US" sz="1400" b="1" spc="10">
                <a:gradFill>
                  <a:gsLst>
                    <a:gs pos="100000">
                      <a:schemeClr val="tx1">
                        <a:lumMod val="90000"/>
                        <a:lumOff val="10000"/>
                      </a:schemeClr>
                    </a:gs>
                    <a:gs pos="0">
                      <a:schemeClr val="tx1">
                        <a:lumMod val="90000"/>
                        <a:lumOff val="10000"/>
                      </a:schemeClr>
                    </a:gs>
                  </a:gsLst>
                  <a:lin ang="5400000" scaled="0"/>
                </a:gradFill>
                <a:latin typeface="Segoe UI"/>
                <a:cs typeface="Segoe UI Semilight" panose="020B0402040204020203" pitchFamily="34" charset="0"/>
              </a:rPr>
              <a:t>and velocity</a:t>
            </a:r>
          </a:p>
        </p:txBody>
      </p:sp>
      <p:sp>
        <p:nvSpPr>
          <p:cNvPr id="45" name="Rectangle 44">
            <a:extLst>
              <a:ext uri="{FF2B5EF4-FFF2-40B4-BE49-F238E27FC236}">
                <a16:creationId xmlns:a16="http://schemas.microsoft.com/office/drawing/2014/main" id="{F920BB06-2D3F-4924-95C9-6B5FD4AFA44C}"/>
              </a:ext>
            </a:extLst>
          </p:cNvPr>
          <p:cNvSpPr/>
          <p:nvPr/>
        </p:nvSpPr>
        <p:spPr>
          <a:xfrm>
            <a:off x="9238753" y="4169535"/>
            <a:ext cx="2240673" cy="1525033"/>
          </a:xfrm>
          <a:prstGeom prst="rect">
            <a:avLst/>
          </a:prstGeom>
        </p:spPr>
        <p:txBody>
          <a:bodyPr wrap="square" lIns="0">
            <a:spAutoFit/>
          </a:bodyPr>
          <a:lstStyle/>
          <a:p>
            <a:pPr defTabSz="932264" fontAlgn="base">
              <a:lnSpc>
                <a:spcPct val="95000"/>
              </a:lnSpc>
              <a:spcBef>
                <a:spcPct val="0"/>
              </a:spcBef>
              <a:spcAft>
                <a:spcPct val="0"/>
              </a:spcAft>
            </a:pPr>
            <a:r>
              <a:rPr lang="en-US" sz="1400">
                <a:gradFill>
                  <a:gsLst>
                    <a:gs pos="100000">
                      <a:schemeClr val="tx1">
                        <a:lumMod val="90000"/>
                        <a:lumOff val="10000"/>
                      </a:schemeClr>
                    </a:gs>
                    <a:gs pos="0">
                      <a:schemeClr val="tx1">
                        <a:lumMod val="90000"/>
                        <a:lumOff val="10000"/>
                      </a:schemeClr>
                    </a:gs>
                  </a:gsLst>
                  <a:lin ang="5400000" scaled="0"/>
                </a:gradFill>
                <a:latin typeface="Segoe UI" panose="020B0502040204020203" pitchFamily="34" charset="0"/>
                <a:cs typeface="Segoe UI" panose="020B0502040204020203" pitchFamily="34" charset="0"/>
              </a:rPr>
              <a:t>When there is a solution, services, and transaction partner, we find the project size is almost 6x larger, Azure consumption is 4x higher, and the deal closes over 2.5x faster.</a:t>
            </a:r>
          </a:p>
        </p:txBody>
      </p:sp>
    </p:spTree>
    <p:extLst>
      <p:ext uri="{BB962C8B-B14F-4D97-AF65-F5344CB8AC3E}">
        <p14:creationId xmlns:p14="http://schemas.microsoft.com/office/powerpoint/2010/main" val="1661049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30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30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30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par>
                          <p:cTn id="17" fill="hold">
                            <p:stCondLst>
                              <p:cond delay="800"/>
                            </p:stCondLst>
                            <p:childTnLst>
                              <p:par>
                                <p:cTn id="18" presetID="1" presetClass="entr" presetSubtype="0" fill="hold" grpId="0" nodeType="afterEffect">
                                  <p:stCondLst>
                                    <p:cond delay="400"/>
                                  </p:stCondLst>
                                  <p:childTnLst>
                                    <p:set>
                                      <p:cBhvr>
                                        <p:cTn id="19" dur="1" fill="hold">
                                          <p:stCondLst>
                                            <p:cond delay="0"/>
                                          </p:stCondLst>
                                        </p:cTn>
                                        <p:tgtEl>
                                          <p:spTgt spid="68"/>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500" fill="hold"/>
                                        <p:tgtEl>
                                          <p:spTgt spid="68"/>
                                        </p:tgtEl>
                                      </p:cBhvr>
                                      <p:by x="0" y="0"/>
                                    </p:animScale>
                                  </p:childTnLst>
                                </p:cTn>
                              </p:par>
                              <p:par>
                                <p:cTn id="22" presetID="6" presetClass="emph" presetSubtype="0" decel="100000" fill="hold" grpId="2" nodeType="withEffect">
                                  <p:stCondLst>
                                    <p:cond delay="600"/>
                                  </p:stCondLst>
                                  <p:childTnLst>
                                    <p:animScale>
                                      <p:cBhvr>
                                        <p:cTn id="23" dur="500" fill="hold"/>
                                        <p:tgtEl>
                                          <p:spTgt spid="68"/>
                                        </p:tgtEl>
                                      </p:cBhvr>
                                      <p:by x="90000" y="90000"/>
                                    </p:animScale>
                                  </p:childTnLst>
                                </p:cTn>
                              </p:par>
                              <p:par>
                                <p:cTn id="24" presetID="1" presetClass="entr" presetSubtype="0" fill="hold" grpId="0" nodeType="withEffect">
                                  <p:stCondLst>
                                    <p:cond delay="400"/>
                                  </p:stCondLst>
                                  <p:childTnLst>
                                    <p:set>
                                      <p:cBhvr>
                                        <p:cTn id="25" dur="1" fill="hold">
                                          <p:stCondLst>
                                            <p:cond delay="0"/>
                                          </p:stCondLst>
                                        </p:cTn>
                                        <p:tgtEl>
                                          <p:spTgt spid="70"/>
                                        </p:tgtEl>
                                        <p:attrNameLst>
                                          <p:attrName>style.visibility</p:attrName>
                                        </p:attrNameLst>
                                      </p:cBhvr>
                                      <p:to>
                                        <p:strVal val="visible"/>
                                      </p:to>
                                    </p:set>
                                  </p:childTnLst>
                                </p:cTn>
                              </p:par>
                              <p:par>
                                <p:cTn id="26" presetID="6" presetClass="emph" presetSubtype="0" accel="100000" autoRev="1" fill="hold" grpId="1" nodeType="withEffect">
                                  <p:stCondLst>
                                    <p:cond delay="0"/>
                                  </p:stCondLst>
                                  <p:childTnLst>
                                    <p:animScale>
                                      <p:cBhvr>
                                        <p:cTn id="27" dur="500" fill="hold"/>
                                        <p:tgtEl>
                                          <p:spTgt spid="70"/>
                                        </p:tgtEl>
                                      </p:cBhvr>
                                      <p:by x="0" y="0"/>
                                    </p:animScale>
                                  </p:childTnLst>
                                </p:cTn>
                              </p:par>
                              <p:par>
                                <p:cTn id="28" presetID="6" presetClass="emph" presetSubtype="0" decel="100000" fill="hold" grpId="2" nodeType="withEffect">
                                  <p:stCondLst>
                                    <p:cond delay="700"/>
                                  </p:stCondLst>
                                  <p:childTnLst>
                                    <p:animScale>
                                      <p:cBhvr>
                                        <p:cTn id="29" dur="500" fill="hold"/>
                                        <p:tgtEl>
                                          <p:spTgt spid="70"/>
                                        </p:tgtEl>
                                      </p:cBhvr>
                                      <p:by x="90000" y="90000"/>
                                    </p:animScale>
                                  </p:childTnLst>
                                </p:cTn>
                              </p:par>
                              <p:par>
                                <p:cTn id="30" presetID="1" presetClass="entr" presetSubtype="0" fill="hold" grpId="0" nodeType="withEffect">
                                  <p:stCondLst>
                                    <p:cond delay="400"/>
                                  </p:stCondLst>
                                  <p:childTnLst>
                                    <p:set>
                                      <p:cBhvr>
                                        <p:cTn id="31" dur="1" fill="hold">
                                          <p:stCondLst>
                                            <p:cond delay="0"/>
                                          </p:stCondLst>
                                        </p:cTn>
                                        <p:tgtEl>
                                          <p:spTgt spid="71"/>
                                        </p:tgtEl>
                                        <p:attrNameLst>
                                          <p:attrName>style.visibility</p:attrName>
                                        </p:attrNameLst>
                                      </p:cBhvr>
                                      <p:to>
                                        <p:strVal val="visible"/>
                                      </p:to>
                                    </p:set>
                                  </p:childTnLst>
                                </p:cTn>
                              </p:par>
                              <p:par>
                                <p:cTn id="32" presetID="6" presetClass="emph" presetSubtype="0" accel="100000" autoRev="1" fill="hold" grpId="1" nodeType="withEffect">
                                  <p:stCondLst>
                                    <p:cond delay="0"/>
                                  </p:stCondLst>
                                  <p:childTnLst>
                                    <p:animScale>
                                      <p:cBhvr>
                                        <p:cTn id="33" dur="500" fill="hold"/>
                                        <p:tgtEl>
                                          <p:spTgt spid="71"/>
                                        </p:tgtEl>
                                      </p:cBhvr>
                                      <p:by x="0" y="0"/>
                                    </p:animScale>
                                  </p:childTnLst>
                                </p:cTn>
                              </p:par>
                              <p:par>
                                <p:cTn id="34" presetID="6" presetClass="emph" presetSubtype="0" decel="100000" fill="hold" grpId="2" nodeType="withEffect">
                                  <p:stCondLst>
                                    <p:cond delay="800"/>
                                  </p:stCondLst>
                                  <p:childTnLst>
                                    <p:animScale>
                                      <p:cBhvr>
                                        <p:cTn id="35" dur="500" fill="hold"/>
                                        <p:tgtEl>
                                          <p:spTgt spid="71"/>
                                        </p:tgtEl>
                                      </p:cBhvr>
                                      <p:by x="90000" y="90000"/>
                                    </p:animScale>
                                  </p:childTnLst>
                                </p:cTn>
                              </p:par>
                              <p:par>
                                <p:cTn id="36" presetID="1" presetClass="entr" presetSubtype="0" fill="hold" grpId="0" nodeType="withEffect">
                                  <p:stCondLst>
                                    <p:cond delay="500"/>
                                  </p:stCondLst>
                                  <p:childTnLst>
                                    <p:set>
                                      <p:cBhvr>
                                        <p:cTn id="37" dur="1" fill="hold">
                                          <p:stCondLst>
                                            <p:cond delay="0"/>
                                          </p:stCondLst>
                                        </p:cTn>
                                        <p:tgtEl>
                                          <p:spTgt spid="69"/>
                                        </p:tgtEl>
                                        <p:attrNameLst>
                                          <p:attrName>style.visibility</p:attrName>
                                        </p:attrNameLst>
                                      </p:cBhvr>
                                      <p:to>
                                        <p:strVal val="visible"/>
                                      </p:to>
                                    </p:set>
                                  </p:childTnLst>
                                </p:cTn>
                              </p:par>
                              <p:par>
                                <p:cTn id="38" presetID="6" presetClass="emph" presetSubtype="0" accel="100000" autoRev="1" fill="hold" grpId="1" nodeType="withEffect">
                                  <p:stCondLst>
                                    <p:cond delay="0"/>
                                  </p:stCondLst>
                                  <p:childTnLst>
                                    <p:animScale>
                                      <p:cBhvr>
                                        <p:cTn id="39" dur="500" fill="hold"/>
                                        <p:tgtEl>
                                          <p:spTgt spid="69"/>
                                        </p:tgtEl>
                                      </p:cBhvr>
                                      <p:by x="0" y="0"/>
                                    </p:animScale>
                                  </p:childTnLst>
                                </p:cTn>
                              </p:par>
                              <p:par>
                                <p:cTn id="40" presetID="6" presetClass="emph" presetSubtype="0" decel="100000" fill="hold" grpId="2" nodeType="withEffect">
                                  <p:stCondLst>
                                    <p:cond delay="900"/>
                                  </p:stCondLst>
                                  <p:childTnLst>
                                    <p:animScale>
                                      <p:cBhvr>
                                        <p:cTn id="41" dur="500" fill="hold"/>
                                        <p:tgtEl>
                                          <p:spTgt spid="69"/>
                                        </p:tgtEl>
                                      </p:cBhvr>
                                      <p:by x="90000" y="90000"/>
                                    </p:animScale>
                                  </p:childTnLst>
                                </p:cTn>
                              </p:par>
                            </p:childTnLst>
                          </p:cTn>
                        </p:par>
                        <p:par>
                          <p:cTn id="42" fill="hold">
                            <p:stCondLst>
                              <p:cond delay="2200"/>
                            </p:stCondLst>
                            <p:childTnLst>
                              <p:par>
                                <p:cTn id="43" presetID="10"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23" grpId="0"/>
      <p:bldP spid="24" grpId="0"/>
      <p:bldP spid="37" grpId="0"/>
      <p:bldP spid="40" grpId="0"/>
      <p:bldP spid="42" grpId="0"/>
      <p:bldP spid="43" grpId="0"/>
      <p:bldP spid="44" grpId="0"/>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3-50059_MPN_Partner_Advisory_Council_2016_16x9_Template">
  <a:themeElements>
    <a:clrScheme name="Custom 3">
      <a:dk1>
        <a:srgbClr val="505050"/>
      </a:dk1>
      <a:lt1>
        <a:srgbClr val="FFFFFF"/>
      </a:lt1>
      <a:dk2>
        <a:srgbClr val="5C2D91"/>
      </a:dk2>
      <a:lt2>
        <a:srgbClr val="D2D2D2"/>
      </a:lt2>
      <a:accent1>
        <a:srgbClr val="32145A"/>
      </a:accent1>
      <a:accent2>
        <a:srgbClr val="002050"/>
      </a:accent2>
      <a:accent3>
        <a:srgbClr val="505050"/>
      </a:accent3>
      <a:accent4>
        <a:srgbClr val="004B50"/>
      </a:accent4>
      <a:accent5>
        <a:srgbClr val="D2D2D2"/>
      </a:accent5>
      <a:accent6>
        <a:srgbClr val="BAD80A"/>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PN_PartnerAdvisoryCouncil_Template" id="{B06DB649-3ABD-458B-B02A-5425CE493BB8}" vid="{9AE325E4-327B-43E0-8694-0C4F39C00AB2}"/>
    </a:ext>
  </a:extLst>
</a:theme>
</file>

<file path=ppt/theme/theme10.xml><?xml version="1.0" encoding="utf-8"?>
<a:theme xmlns:a="http://schemas.openxmlformats.org/drawingml/2006/main" name="2_FY 16 LSP Guide Template">
  <a:themeElements>
    <a:clrScheme name="Custom 32">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CE2"/>
      </a:hlink>
      <a:folHlink>
        <a:srgbClr val="0078D7"/>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6 LSP Guide Template_v4.1" id="{BA668F80-B696-4C62-9438-5E6DC0A41498}" vid="{2D70BD12-A6BC-4EF5-8F22-F9DAFE13A908}"/>
    </a:ext>
  </a:extLst>
</a:theme>
</file>

<file path=ppt/theme/theme11.xml><?xml version="1.0" encoding="utf-8"?>
<a:theme xmlns:a="http://schemas.openxmlformats.org/drawingml/2006/main" name="3_FY 16 LSP Guide Template">
  <a:themeElements>
    <a:clrScheme name="Custom 32">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CE2"/>
      </a:hlink>
      <a:folHlink>
        <a:srgbClr val="0078D7"/>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6 LSP Guide Template_v4.1" id="{BA668F80-B696-4C62-9438-5E6DC0A41498}" vid="{2D70BD12-A6BC-4EF5-8F22-F9DAFE13A908}"/>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3.xml><?xml version="1.0" encoding="utf-8"?>
<a:theme xmlns:a="http://schemas.openxmlformats.org/drawingml/2006/main" name="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Consumer_BLUE_2016_3.potx" id="{990F63F0-B1AE-4362-9A07-C936266EE673}" vid="{12A7BDAD-DCDE-4216-9E79-A967B6CA8E06}"/>
    </a:ext>
  </a:extLst>
</a:theme>
</file>

<file path=ppt/theme/theme4.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 Commercial Partner - Template option 1" id="{41313F86-BBDE-4687-B562-FA3D8CB44DFA}" vid="{AFD07445-316D-48DD-8E2A-6E3D756B2E03}"/>
    </a:ext>
  </a:extLst>
</a:theme>
</file>

<file path=ppt/theme/theme5.xml><?xml version="1.0" encoding="utf-8"?>
<a:theme xmlns:a="http://schemas.openxmlformats.org/drawingml/2006/main" name="FY 16 LSP Guide Template">
  <a:themeElements>
    <a:clrScheme name="CLAB Session Decks">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6 LSP Guide Template_v4.1" id="{BA668F80-B696-4C62-9438-5E6DC0A41498}" vid="{2D70BD12-A6BC-4EF5-8F22-F9DAFE13A908}"/>
    </a:ext>
  </a:extLst>
</a:theme>
</file>

<file path=ppt/theme/theme6.xml><?xml version="1.0" encoding="utf-8"?>
<a:theme xmlns:a="http://schemas.openxmlformats.org/drawingml/2006/main" name="4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 Commercial Partner - Template option 1" id="{41313F86-BBDE-4687-B562-FA3D8CB44DFA}" vid="{AFD07445-316D-48DD-8E2A-6E3D756B2E03}"/>
    </a:ext>
  </a:extLst>
</a:theme>
</file>

<file path=ppt/theme/theme7.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 Commercial Partner - Template option 1" id="{41313F86-BBDE-4687-B562-FA3D8CB44DFA}" vid="{AFD07445-316D-48DD-8E2A-6E3D756B2E03}"/>
    </a:ext>
  </a:extLst>
</a:theme>
</file>

<file path=ppt/theme/theme8.xml><?xml version="1.0" encoding="utf-8"?>
<a:theme xmlns:a="http://schemas.openxmlformats.org/drawingml/2006/main" name="1_FY 16 LSP Guide Template">
  <a:themeElements>
    <a:clrScheme name="CLAB Session Decks">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6 LSP Guide Template_v4.1" id="{BA668F80-B696-4C62-9438-5E6DC0A41498}" vid="{2D70BD12-A6BC-4EF5-8F22-F9DAFE13A908}"/>
    </a:ext>
  </a:extLst>
</a:theme>
</file>

<file path=ppt/theme/theme9.xml><?xml version="1.0" encoding="utf-8"?>
<a:theme xmlns:a="http://schemas.openxmlformats.org/drawingml/2006/main" name="5_WHITE TEMPLATE">
  <a:themeElements>
    <a:clrScheme name="MSVID White and Dark Blue">
      <a:dk1>
        <a:srgbClr val="505050"/>
      </a:dk1>
      <a:lt1>
        <a:srgbClr val="FFFFFF"/>
      </a:lt1>
      <a:dk2>
        <a:srgbClr val="002050"/>
      </a:dk2>
      <a:lt2>
        <a:srgbClr val="9BD2FF"/>
      </a:lt2>
      <a:accent1>
        <a:srgbClr val="002050"/>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Campus_DARK_BLUE_1.potx" id="{7DD91722-5496-44E1-9697-48745A9E2D5F}" vid="{9B4E7136-5D7F-4D6D-9642-B2BD63DD02A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58C237C69FFF4AB6292F6DE0FB4842" ma:contentTypeVersion="11" ma:contentTypeDescription="Create a new document." ma:contentTypeScope="" ma:versionID="fcc61c4524abe00c218cc3a062f30e18">
  <xsd:schema xmlns:xsd="http://www.w3.org/2001/XMLSchema" xmlns:xs="http://www.w3.org/2001/XMLSchema" xmlns:p="http://schemas.microsoft.com/office/2006/metadata/properties" xmlns:ns1="http://schemas.microsoft.com/sharepoint/v3" xmlns:ns2="230e9df3-be65-4c73-a93b-d1236ebd677e" xmlns:ns3="48700657-532b-44b0-979e-ce1175952f9f" xmlns:ns4="4464b43b-4f5a-417d-9983-a7b6b67d8784" targetNamespace="http://schemas.microsoft.com/office/2006/metadata/properties" ma:root="true" ma:fieldsID="ff8c32e305de076f29ad0bdf8f2619ce" ns1:_="" ns2:_="" ns3:_="" ns4:_="">
    <xsd:import namespace="http://schemas.microsoft.com/sharepoint/v3"/>
    <xsd:import namespace="230e9df3-be65-4c73-a93b-d1236ebd677e"/>
    <xsd:import namespace="48700657-532b-44b0-979e-ce1175952f9f"/>
    <xsd:import namespace="4464b43b-4f5a-417d-9983-a7b6b67d8784"/>
    <xsd:element name="properties">
      <xsd:complexType>
        <xsd:sequence>
          <xsd:element name="documentManagement">
            <xsd:complexType>
              <xsd:all>
                <xsd:element ref="ns2:TaxKeywordTaxHTField" minOccurs="0"/>
                <xsd:element ref="ns2:TaxCatchAll" minOccurs="0"/>
                <xsd:element ref="ns2:TaxCatchAllLabel"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description="" ma:hidden="true" ma:list="{3b9a2846-5722-49f7-8934-01e069e780e5}" ma:internalName="TaxCatchAll" ma:showField="CatchAllData" ma:web="48700657-532b-44b0-979e-ce1175952f9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3b9a2846-5722-49f7-8934-01e069e780e5}" ma:internalName="TaxCatchAllLabel" ma:readOnly="true" ma:showField="CatchAllDataLabel" ma:web="48700657-532b-44b0-979e-ce1175952f9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8700657-532b-44b0-979e-ce1175952f9f"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464b43b-4f5a-417d-9983-a7b6b67d8784"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AutoTags" ma:index="19" nillable="true" ma:displayName="MediaServiceAutoTags" ma:internalName="MediaServiceAutoTags" ma:readOnly="true">
      <xsd:simpleType>
        <xsd:restriction base="dms:Text"/>
      </xsd:simpleType>
    </xsd:element>
    <xsd:element name="MediaServiceLocation" ma:index="20"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571BF6-30D9-4A2D-804A-ADD54F4B46FE}"/>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bf2726e7-146e-4768-9d70-17a79e84ea9d"/>
    <ds:schemaRef ds:uri="http://purl.org/dc/terms/"/>
    <ds:schemaRef ds:uri="http://schemas.openxmlformats.org/package/2006/metadata/core-properties"/>
    <ds:schemaRef ds:uri="http://purl.org/dc/dcmitype/"/>
    <ds:schemaRef ds:uri="http://schemas.microsoft.com/office/infopath/2007/PartnerControls"/>
    <ds:schemaRef ds:uri="7a0b15ad-f60c-4cd4-afb5-9e171b1ff459"/>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TotalTime>
  <Words>3535</Words>
  <Application>Microsoft Office PowerPoint</Application>
  <PresentationFormat>Custom</PresentationFormat>
  <Paragraphs>746</Paragraphs>
  <Slides>34</Slides>
  <Notes>29</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34</vt:i4>
      </vt:variant>
    </vt:vector>
  </HeadingPairs>
  <TitlesOfParts>
    <vt:vector size="56" baseType="lpstr">
      <vt:lpstr>Arial</vt:lpstr>
      <vt:lpstr>Calibri</vt:lpstr>
      <vt:lpstr>Candara</vt:lpstr>
      <vt:lpstr>Consolas</vt:lpstr>
      <vt:lpstr>Segoe Pro SemiLight</vt:lpstr>
      <vt:lpstr>Segoe UI</vt:lpstr>
      <vt:lpstr>Segoe UI Bold</vt:lpstr>
      <vt:lpstr>Segoe UI Light</vt:lpstr>
      <vt:lpstr>Segoe UI Semibold</vt:lpstr>
      <vt:lpstr>Segoe UI Semilight</vt:lpstr>
      <vt:lpstr>Wingdings</vt:lpstr>
      <vt:lpstr>3-50059_MPN_Partner_Advisory_Council_2016_16x9_Template</vt:lpstr>
      <vt:lpstr>2_WHITE TEMPLATE</vt:lpstr>
      <vt:lpstr>WHITE TEMPLATE</vt:lpstr>
      <vt:lpstr>1_WHITE TEMPLATE</vt:lpstr>
      <vt:lpstr>FY 16 LSP Guide Template</vt:lpstr>
      <vt:lpstr>4_WHITE TEMPLATE</vt:lpstr>
      <vt:lpstr>3_WHITE TEMPLATE</vt:lpstr>
      <vt:lpstr>1_FY 16 LSP Guide Template</vt:lpstr>
      <vt:lpstr>5_WHITE TEMPLATE</vt:lpstr>
      <vt:lpstr>2_FY 16 LSP Guide Template</vt:lpstr>
      <vt:lpstr>3_FY 16 LSP Guide Template</vt:lpstr>
      <vt:lpstr>Selling with Microsoft</vt:lpstr>
      <vt:lpstr>In this guide</vt:lpstr>
      <vt:lpstr>One Commercial Partner</vt:lpstr>
      <vt:lpstr>Defining Co-Sell</vt:lpstr>
      <vt:lpstr>Co-Sell FY18 brought great success</vt:lpstr>
      <vt:lpstr>Selling with Microsoft</vt:lpstr>
      <vt:lpstr>Selling with Microsoft</vt:lpstr>
      <vt:lpstr>Reach Buyers and Microsoft Sellers </vt:lpstr>
      <vt:lpstr>The partner-to-partner opportunity</vt:lpstr>
      <vt:lpstr>Solution areas</vt:lpstr>
      <vt:lpstr>FY19 priority industries</vt:lpstr>
      <vt:lpstr>Path to becoming Co-Sell Ready</vt:lpstr>
      <vt:lpstr>Co-Sell partner solutions</vt:lpstr>
      <vt:lpstr>Becoming Co-Sell Ready</vt:lpstr>
      <vt:lpstr>Co-Sell Ready solutions</vt:lpstr>
      <vt:lpstr>IP Co-Sell Ready solutions</vt:lpstr>
      <vt:lpstr>Solution Maps</vt:lpstr>
      <vt:lpstr>The collaborative journey of a Co-Sell deal</vt:lpstr>
      <vt:lpstr>Contact the  OCP Co-Sell desk</vt:lpstr>
      <vt:lpstr>Microsoft partner incentives across four broad categories  </vt:lpstr>
      <vt:lpstr>How Microsoft incentivizes field sellers on IP Co-Sell wins  Close deals, boost consumption, acquire new customers </vt:lpstr>
      <vt:lpstr>Sell with motion – ECM and TCM </vt:lpstr>
      <vt:lpstr>Roles and Responsibilities</vt:lpstr>
      <vt:lpstr>Roles and Responsibilities defined</vt:lpstr>
      <vt:lpstr>What can a Channel Manager  do for you?</vt:lpstr>
      <vt:lpstr>Six steps to a successful Co-Selling partnership</vt:lpstr>
      <vt:lpstr>Next steps for managed partners</vt:lpstr>
      <vt:lpstr>Microsoft’s unmanaged partner journey</vt:lpstr>
      <vt:lpstr>Drive Strong Customer Retention and Renewals</vt:lpstr>
      <vt:lpstr>Digital services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Selling with Microsoft</dc:title>
  <dc:creator>Maria Thomson</dc:creator>
  <cp:lastModifiedBy>Nicole Porter</cp:lastModifiedBy>
  <cp:revision>1</cp:revision>
  <dcterms:modified xsi:type="dcterms:W3CDTF">2018-09-25T15:47:33Z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0x0101002D58C237C69FFF4AB6292F6DE0FB4842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v-markp@microsoft.com</vt:lpwstr>
  </property>
  <property fmtid="{D5CDD505-2E9C-101B-9397-08002B2CF9AE}" pid="14" name="MSIP_Label_f42aa342-8706-4288-bd11-ebb85995028c_SetDate">
    <vt:lpwstr>2018-02-26T21:40:17.1973286Z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TaxKeyword">
    <vt:lpwstr/>
  </property>
</Properties>
</file>